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dyC4uCR5PDxBxwLeEAM3ZHiF6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Serrano" userId="d59ba74ccbcecfed" providerId="LiveId" clId="{0C471B3C-90F9-4973-9E32-29B7F1C6E4DB}"/>
    <pc:docChg chg="addSld modSld">
      <pc:chgData name="Eduardo Serrano" userId="d59ba74ccbcecfed" providerId="LiveId" clId="{0C471B3C-90F9-4973-9E32-29B7F1C6E4DB}" dt="2022-03-29T01:10:16.029" v="49" actId="6549"/>
      <pc:docMkLst>
        <pc:docMk/>
      </pc:docMkLst>
      <pc:sldChg chg="modSp mod">
        <pc:chgData name="Eduardo Serrano" userId="d59ba74ccbcecfed" providerId="LiveId" clId="{0C471B3C-90F9-4973-9E32-29B7F1C6E4DB}" dt="2022-03-29T01:10:16.029" v="49" actId="6549"/>
        <pc:sldMkLst>
          <pc:docMk/>
          <pc:sldMk cId="0" sldId="264"/>
        </pc:sldMkLst>
        <pc:spChg chg="mod">
          <ac:chgData name="Eduardo Serrano" userId="d59ba74ccbcecfed" providerId="LiveId" clId="{0C471B3C-90F9-4973-9E32-29B7F1C6E4DB}" dt="2022-03-29T01:10:16.029" v="49" actId="6549"/>
          <ac:spMkLst>
            <pc:docMk/>
            <pc:sldMk cId="0" sldId="264"/>
            <ac:spMk id="150" creationId="{00000000-0000-0000-0000-000000000000}"/>
          </ac:spMkLst>
        </pc:spChg>
      </pc:sldChg>
      <pc:sldChg chg="modSp new mod">
        <pc:chgData name="Eduardo Serrano" userId="d59ba74ccbcecfed" providerId="LiveId" clId="{0C471B3C-90F9-4973-9E32-29B7F1C6E4DB}" dt="2022-03-24T00:33:39.517" v="48" actId="20577"/>
        <pc:sldMkLst>
          <pc:docMk/>
          <pc:sldMk cId="1809762502" sldId="265"/>
        </pc:sldMkLst>
        <pc:spChg chg="mod">
          <ac:chgData name="Eduardo Serrano" userId="d59ba74ccbcecfed" providerId="LiveId" clId="{0C471B3C-90F9-4973-9E32-29B7F1C6E4DB}" dt="2022-03-24T00:33:27.151" v="5" actId="20577"/>
          <ac:spMkLst>
            <pc:docMk/>
            <pc:sldMk cId="1809762502" sldId="265"/>
            <ac:spMk id="2" creationId="{30968103-EAF9-46E4-8C33-F2E8A21545EC}"/>
          </ac:spMkLst>
        </pc:spChg>
        <pc:spChg chg="mod">
          <ac:chgData name="Eduardo Serrano" userId="d59ba74ccbcecfed" providerId="LiveId" clId="{0C471B3C-90F9-4973-9E32-29B7F1C6E4DB}" dt="2022-03-24T00:33:39.517" v="48" actId="20577"/>
          <ac:spMkLst>
            <pc:docMk/>
            <pc:sldMk cId="1809762502" sldId="265"/>
            <ac:spMk id="3" creationId="{398B4F27-27F3-4A92-99F3-40D5154738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ec43f488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ec43f48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ec43f4887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1ec43f488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ec43f4887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1ec43f488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ec43f4887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ec43f488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14"/>
        <p:cNvGrpSpPr/>
        <p:nvPr/>
      </p:nvGrpSpPr>
      <p:grpSpPr>
        <a:xfrm>
          <a:off x="0" y="0"/>
          <a:ext cx="0" cy="0"/>
          <a:chOff x="0" y="0"/>
          <a:chExt cx="0" cy="0"/>
        </a:xfrm>
      </p:grpSpPr>
      <p:sp>
        <p:nvSpPr>
          <p:cNvPr id="15" name="Google Shape;15;p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cxnSp>
        <p:nvCxnSpPr>
          <p:cNvPr id="22" name="Google Shape;22;p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6"/>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89"/>
        <p:cNvGrpSpPr/>
        <p:nvPr/>
      </p:nvGrpSpPr>
      <p:grpSpPr>
        <a:xfrm>
          <a:off x="0" y="0"/>
          <a:ext cx="0" cy="0"/>
          <a:chOff x="0" y="0"/>
          <a:chExt cx="0" cy="0"/>
        </a:xfrm>
      </p:grpSpPr>
      <p:sp>
        <p:nvSpPr>
          <p:cNvPr id="90" name="Google Shape;90;p1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7"/>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cxnSp>
        <p:nvCxnSpPr>
          <p:cNvPr id="37" name="Google Shape;37;p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10"/>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11"/>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1"/>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11"/>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59"/>
        <p:cNvGrpSpPr/>
        <p:nvPr/>
      </p:nvGrpSpPr>
      <p:grpSpPr>
        <a:xfrm>
          <a:off x="0" y="0"/>
          <a:ext cx="0" cy="0"/>
          <a:chOff x="0" y="0"/>
          <a:chExt cx="0" cy="0"/>
        </a:xfrm>
      </p:grpSpPr>
      <p:sp>
        <p:nvSpPr>
          <p:cNvPr id="60" name="Google Shape;60;p1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65"/>
        <p:cNvGrpSpPr/>
        <p:nvPr/>
      </p:nvGrpSpPr>
      <p:grpSpPr>
        <a:xfrm>
          <a:off x="0" y="0"/>
          <a:ext cx="0" cy="0"/>
          <a:chOff x="0" y="0"/>
          <a:chExt cx="0" cy="0"/>
        </a:xfrm>
      </p:grpSpPr>
      <p:sp>
        <p:nvSpPr>
          <p:cNvPr id="66" name="Google Shape;66;p14"/>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4"/>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14"/>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14"/>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74"/>
        <p:cNvGrpSpPr/>
        <p:nvPr/>
      </p:nvGrpSpPr>
      <p:grpSpPr>
        <a:xfrm>
          <a:off x="0" y="0"/>
          <a:ext cx="0" cy="0"/>
          <a:chOff x="0" y="0"/>
          <a:chExt cx="0" cy="0"/>
        </a:xfrm>
      </p:grpSpPr>
      <p:sp>
        <p:nvSpPr>
          <p:cNvPr id="75" name="Google Shape;75;p15"/>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15"/>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79" name="Google Shape;79;p15"/>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6"/>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cxnSp>
        <p:nvCxnSpPr>
          <p:cNvPr id="13" name="Google Shape;13;p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a:t>Session 1</a:t>
            </a:r>
            <a:endParaRPr/>
          </a:p>
        </p:txBody>
      </p:sp>
      <p:sp>
        <p:nvSpPr>
          <p:cNvPr id="102" name="Google Shape;102;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Exercises</a:t>
            </a:r>
            <a:endParaRPr dirty="0"/>
          </a:p>
        </p:txBody>
      </p:sp>
      <p:sp>
        <p:nvSpPr>
          <p:cNvPr id="150" name="Google Shape;150;p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dirty="0"/>
              <a:t>Write a C# program to get the absolute value of the difference between two given numbers. Return double the absolute value of the difference if the first number is greater than second number. </a:t>
            </a:r>
            <a:endParaRPr dirty="0"/>
          </a:p>
          <a:p>
            <a:pPr marL="91440" lvl="0" indent="-127000" algn="l" rtl="0">
              <a:lnSpc>
                <a:spcPct val="90000"/>
              </a:lnSpc>
              <a:spcBef>
                <a:spcPts val="1400"/>
              </a:spcBef>
              <a:spcAft>
                <a:spcPts val="0"/>
              </a:spcAft>
              <a:buSzPts val="2000"/>
              <a:buChar char=" "/>
            </a:pPr>
            <a:r>
              <a:rPr lang="en-US" dirty="0"/>
              <a:t>Write a C# program to print the odd numbers from 1 to 99. Prints one number per line.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968103-EAF9-46E4-8C33-F2E8A21545EC}"/>
              </a:ext>
            </a:extLst>
          </p:cNvPr>
          <p:cNvSpPr>
            <a:spLocks noGrp="1"/>
          </p:cNvSpPr>
          <p:nvPr>
            <p:ph type="title"/>
          </p:nvPr>
        </p:nvSpPr>
        <p:spPr/>
        <p:txBody>
          <a:bodyPr/>
          <a:lstStyle/>
          <a:p>
            <a:r>
              <a:rPr lang="en-US" dirty="0"/>
              <a:t>Daily</a:t>
            </a:r>
          </a:p>
        </p:txBody>
      </p:sp>
      <p:sp>
        <p:nvSpPr>
          <p:cNvPr id="3" name="Marcador de texto 2">
            <a:extLst>
              <a:ext uri="{FF2B5EF4-FFF2-40B4-BE49-F238E27FC236}">
                <a16:creationId xmlns:a16="http://schemas.microsoft.com/office/drawing/2014/main" id="{398B4F27-27F3-4A92-99F3-40D515473854}"/>
              </a:ext>
            </a:extLst>
          </p:cNvPr>
          <p:cNvSpPr>
            <a:spLocks noGrp="1"/>
          </p:cNvSpPr>
          <p:nvPr>
            <p:ph type="body" idx="1"/>
          </p:nvPr>
        </p:nvSpPr>
        <p:spPr/>
        <p:txBody>
          <a:bodyPr/>
          <a:lstStyle/>
          <a:p>
            <a:r>
              <a:rPr lang="en-US" dirty="0"/>
              <a:t>Que hice </a:t>
            </a:r>
            <a:r>
              <a:rPr lang="en-US" dirty="0" err="1"/>
              <a:t>ayer</a:t>
            </a:r>
            <a:endParaRPr lang="en-US" dirty="0"/>
          </a:p>
          <a:p>
            <a:r>
              <a:rPr lang="en-US" dirty="0"/>
              <a:t>Que hare hoy</a:t>
            </a:r>
          </a:p>
          <a:p>
            <a:r>
              <a:rPr lang="en-US" dirty="0"/>
              <a:t>Que me </a:t>
            </a:r>
            <a:r>
              <a:rPr lang="en-US" dirty="0" err="1"/>
              <a:t>detiene</a:t>
            </a:r>
            <a:endParaRPr lang="en-US" dirty="0"/>
          </a:p>
        </p:txBody>
      </p:sp>
    </p:spTree>
    <p:extLst>
      <p:ext uri="{BB962C8B-B14F-4D97-AF65-F5344CB8AC3E}">
        <p14:creationId xmlns:p14="http://schemas.microsoft.com/office/powerpoint/2010/main" val="180976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1ec43f4887_0_0"/>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Compiled vs interpreted code</a:t>
            </a:r>
            <a:endParaRPr/>
          </a:p>
        </p:txBody>
      </p:sp>
      <p:sp>
        <p:nvSpPr>
          <p:cNvPr id="108" name="Google Shape;108;g11ec43f4887_0_0"/>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fontScale="85000" lnSpcReduction="20000"/>
          </a:bodyPr>
          <a:lstStyle/>
          <a:p>
            <a:pPr marL="457200" lvl="0" indent="-304165" algn="l" rtl="0">
              <a:lnSpc>
                <a:spcPct val="150000"/>
              </a:lnSpc>
              <a:spcBef>
                <a:spcPts val="0"/>
              </a:spcBef>
              <a:spcAft>
                <a:spcPts val="0"/>
              </a:spcAft>
              <a:buClr>
                <a:srgbClr val="0A0A23"/>
              </a:buClr>
              <a:buSzPct val="100000"/>
              <a:buFont typeface="Arial"/>
              <a:buChar char=" "/>
            </a:pPr>
            <a:r>
              <a:rPr lang="en-US" sz="1400">
                <a:solidFill>
                  <a:srgbClr val="0A0A23"/>
                </a:solidFill>
                <a:highlight>
                  <a:srgbClr val="FFFFFF"/>
                </a:highlight>
                <a:latin typeface="Arial"/>
                <a:ea typeface="Arial"/>
                <a:cs typeface="Arial"/>
                <a:sym typeface="Arial"/>
              </a:rPr>
              <a:t>Every program is a set of instructions, whether it’s to add two numbers or send a request over the internet. Compilers and interpreters take human-readable code and convert it to computer-readable machine code.</a:t>
            </a:r>
            <a:endParaRPr sz="1400">
              <a:solidFill>
                <a:srgbClr val="0A0A23"/>
              </a:solidFill>
              <a:highlight>
                <a:srgbClr val="FFFFFF"/>
              </a:highlight>
              <a:latin typeface="Arial"/>
              <a:ea typeface="Arial"/>
              <a:cs typeface="Arial"/>
              <a:sym typeface="Arial"/>
            </a:endParaRPr>
          </a:p>
          <a:p>
            <a:pPr marL="0" lvl="0" indent="0" algn="l" rtl="0">
              <a:lnSpc>
                <a:spcPct val="115000"/>
              </a:lnSpc>
              <a:spcBef>
                <a:spcPts val="2300"/>
              </a:spcBef>
              <a:spcAft>
                <a:spcPts val="0"/>
              </a:spcAft>
              <a:buNone/>
            </a:pPr>
            <a:r>
              <a:rPr lang="en-US" sz="2100" b="1">
                <a:solidFill>
                  <a:schemeClr val="dk1"/>
                </a:solidFill>
                <a:highlight>
                  <a:srgbClr val="FFFFFF"/>
                </a:highlight>
                <a:latin typeface="Roboto"/>
                <a:ea typeface="Roboto"/>
                <a:cs typeface="Roboto"/>
                <a:sym typeface="Roboto"/>
              </a:rPr>
              <a:t>Compiled Languages</a:t>
            </a:r>
            <a:endParaRPr sz="2100" b="1">
              <a:solidFill>
                <a:schemeClr val="dk1"/>
              </a:solidFill>
              <a:highlight>
                <a:srgbClr val="FFFFFF"/>
              </a:highlight>
              <a:latin typeface="Roboto"/>
              <a:ea typeface="Roboto"/>
              <a:cs typeface="Roboto"/>
              <a:sym typeface="Roboto"/>
            </a:endParaRPr>
          </a:p>
          <a:p>
            <a:pPr marL="0" lvl="0" indent="0" algn="l" rtl="0">
              <a:lnSpc>
                <a:spcPct val="115000"/>
              </a:lnSpc>
              <a:spcBef>
                <a:spcPts val="300"/>
              </a:spcBef>
              <a:spcAft>
                <a:spcPts val="0"/>
              </a:spcAft>
              <a:buNone/>
            </a:pPr>
            <a:r>
              <a:rPr lang="en-US" sz="1650">
                <a:solidFill>
                  <a:srgbClr val="0A0A23"/>
                </a:solidFill>
                <a:highlight>
                  <a:srgbClr val="FFFFFF"/>
                </a:highlight>
                <a:latin typeface="Arial"/>
                <a:ea typeface="Arial"/>
                <a:cs typeface="Arial"/>
                <a:sym typeface="Arial"/>
              </a:rPr>
              <a:t>Compiled languages are converted directly into machine code that the processor can execute. As a result, they tend to be faster and more efficient to execute than interpreted languages</a:t>
            </a:r>
            <a:endParaRPr sz="1650">
              <a:solidFill>
                <a:srgbClr val="0A0A23"/>
              </a:solidFill>
              <a:highlight>
                <a:srgbClr val="FFFFFF"/>
              </a:highlight>
              <a:latin typeface="Arial"/>
              <a:ea typeface="Arial"/>
              <a:cs typeface="Arial"/>
              <a:sym typeface="Arial"/>
            </a:endParaRPr>
          </a:p>
          <a:p>
            <a:pPr marL="0" lvl="0" indent="0" algn="l" rtl="0">
              <a:lnSpc>
                <a:spcPct val="115000"/>
              </a:lnSpc>
              <a:spcBef>
                <a:spcPts val="2500"/>
              </a:spcBef>
              <a:spcAft>
                <a:spcPts val="0"/>
              </a:spcAft>
              <a:buClr>
                <a:schemeClr val="dk1"/>
              </a:buClr>
              <a:buSzPct val="52380"/>
              <a:buFont typeface="Arial"/>
              <a:buNone/>
            </a:pPr>
            <a:r>
              <a:rPr lang="en-US" sz="2100" b="1">
                <a:solidFill>
                  <a:schemeClr val="dk1"/>
                </a:solidFill>
                <a:highlight>
                  <a:srgbClr val="FFFFFF"/>
                </a:highlight>
                <a:latin typeface="Roboto"/>
                <a:ea typeface="Roboto"/>
                <a:cs typeface="Roboto"/>
                <a:sym typeface="Roboto"/>
              </a:rPr>
              <a:t>Interpreted Languages</a:t>
            </a:r>
            <a:endParaRPr sz="2100" b="1">
              <a:solidFill>
                <a:schemeClr val="dk1"/>
              </a:solidFill>
              <a:highlight>
                <a:srgbClr val="FFFFFF"/>
              </a:highlight>
              <a:latin typeface="Roboto"/>
              <a:ea typeface="Roboto"/>
              <a:cs typeface="Roboto"/>
              <a:sym typeface="Roboto"/>
            </a:endParaRPr>
          </a:p>
          <a:p>
            <a:pPr marL="0" lvl="0" indent="0" algn="l" rtl="0">
              <a:lnSpc>
                <a:spcPct val="115000"/>
              </a:lnSpc>
              <a:spcBef>
                <a:spcPts val="300"/>
              </a:spcBef>
              <a:spcAft>
                <a:spcPts val="0"/>
              </a:spcAft>
              <a:buNone/>
            </a:pPr>
            <a:r>
              <a:rPr lang="en-US" sz="1650">
                <a:solidFill>
                  <a:srgbClr val="0A0A23"/>
                </a:solidFill>
                <a:highlight>
                  <a:srgbClr val="FFFFFF"/>
                </a:highlight>
                <a:latin typeface="Arial"/>
                <a:ea typeface="Arial"/>
                <a:cs typeface="Arial"/>
                <a:sym typeface="Arial"/>
              </a:rPr>
              <a:t>Interpreters run through a program line by line and execute each command. Interpreted languages were once significantly slower than compiled languages.</a:t>
            </a:r>
            <a:endParaRPr sz="1650">
              <a:solidFill>
                <a:srgbClr val="0A0A23"/>
              </a:solidFill>
              <a:highlight>
                <a:srgbClr val="FFFFFF"/>
              </a:highlight>
              <a:latin typeface="Arial"/>
              <a:ea typeface="Arial"/>
              <a:cs typeface="Arial"/>
              <a:sym typeface="Arial"/>
            </a:endParaRPr>
          </a:p>
          <a:p>
            <a:pPr marL="0" lvl="0" indent="0" algn="l" rtl="0">
              <a:lnSpc>
                <a:spcPct val="115000"/>
              </a:lnSpc>
              <a:spcBef>
                <a:spcPts val="2500"/>
              </a:spcBef>
              <a:spcAft>
                <a:spcPts val="0"/>
              </a:spcAft>
              <a:buNone/>
            </a:pPr>
            <a:r>
              <a:rPr lang="en-US" sz="2100" b="1">
                <a:solidFill>
                  <a:schemeClr val="dk1"/>
                </a:solidFill>
                <a:highlight>
                  <a:srgbClr val="FFFFFF"/>
                </a:highlight>
                <a:latin typeface="Roboto"/>
                <a:ea typeface="Roboto"/>
                <a:cs typeface="Roboto"/>
                <a:sym typeface="Roboto"/>
              </a:rPr>
              <a:t>Just in Time Languages</a:t>
            </a:r>
            <a:endParaRPr sz="1650">
              <a:solidFill>
                <a:srgbClr val="0A0A23"/>
              </a:solidFill>
              <a:highlight>
                <a:srgbClr val="FFFFFF"/>
              </a:highlight>
              <a:latin typeface="Arial"/>
              <a:ea typeface="Arial"/>
              <a:cs typeface="Arial"/>
              <a:sym typeface="Arial"/>
            </a:endParaRPr>
          </a:p>
          <a:p>
            <a:pPr marL="0" lvl="0" indent="0" algn="l" rtl="0">
              <a:lnSpc>
                <a:spcPct val="115000"/>
              </a:lnSpc>
              <a:spcBef>
                <a:spcPts val="300"/>
              </a:spcBef>
              <a:spcAft>
                <a:spcPts val="0"/>
              </a:spcAft>
              <a:buClr>
                <a:schemeClr val="dk1"/>
              </a:buClr>
              <a:buSzPct val="91666"/>
              <a:buFont typeface="Arial"/>
              <a:buNone/>
            </a:pPr>
            <a:r>
              <a:rPr lang="en-US" sz="1200">
                <a:solidFill>
                  <a:srgbClr val="404040"/>
                </a:solidFill>
                <a:highlight>
                  <a:srgbClr val="FFFFFF"/>
                </a:highlight>
                <a:latin typeface="Arial"/>
                <a:ea typeface="Arial"/>
                <a:cs typeface="Arial"/>
                <a:sym typeface="Arial"/>
              </a:rPr>
              <a:t>J</a:t>
            </a:r>
            <a:r>
              <a:rPr lang="en-US" sz="1670">
                <a:solidFill>
                  <a:srgbClr val="404040"/>
                </a:solidFill>
                <a:highlight>
                  <a:srgbClr val="FFFFFF"/>
                </a:highlight>
                <a:latin typeface="Arial"/>
                <a:ea typeface="Arial"/>
                <a:cs typeface="Arial"/>
                <a:sym typeface="Arial"/>
              </a:rPr>
              <a:t>ust-In-Time compilation, or JIT, is a technique used by runtime interpreters for languages like JavaScript, C#, and Java to bring execution speeds closer to the native performance offered by precompiled binary languages like C++</a:t>
            </a:r>
            <a:endParaRPr sz="1570">
              <a:solidFill>
                <a:schemeClr val="dk1"/>
              </a:solidFill>
              <a:latin typeface="Arial"/>
              <a:ea typeface="Arial"/>
              <a:cs typeface="Arial"/>
              <a:sym typeface="Arial"/>
            </a:endParaRPr>
          </a:p>
          <a:p>
            <a:pPr marL="0" lvl="0" indent="0" algn="l" rtl="0">
              <a:spcBef>
                <a:spcPts val="1200"/>
              </a:spcBef>
              <a:spcAft>
                <a:spcPts val="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1ec43f4887_0_10"/>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Compiled</a:t>
            </a:r>
            <a:endParaRPr/>
          </a:p>
        </p:txBody>
      </p:sp>
      <p:pic>
        <p:nvPicPr>
          <p:cNvPr id="114" name="Google Shape;114;g11ec43f4887_0_10"/>
          <p:cNvPicPr preferRelativeResize="0"/>
          <p:nvPr/>
        </p:nvPicPr>
        <p:blipFill>
          <a:blip r:embed="rId3">
            <a:alphaModFix/>
          </a:blip>
          <a:stretch>
            <a:fillRect/>
          </a:stretch>
        </p:blipFill>
        <p:spPr>
          <a:xfrm>
            <a:off x="2762250" y="2019300"/>
            <a:ext cx="6667500" cy="281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1ec43f4887_0_16"/>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Interpreted</a:t>
            </a:r>
            <a:endParaRPr/>
          </a:p>
        </p:txBody>
      </p:sp>
      <p:pic>
        <p:nvPicPr>
          <p:cNvPr id="120" name="Google Shape;120;g11ec43f4887_0_16"/>
          <p:cNvPicPr preferRelativeResize="0"/>
          <p:nvPr/>
        </p:nvPicPr>
        <p:blipFill>
          <a:blip r:embed="rId3">
            <a:alphaModFix/>
          </a:blip>
          <a:stretch>
            <a:fillRect/>
          </a:stretch>
        </p:blipFill>
        <p:spPr>
          <a:xfrm>
            <a:off x="2269650" y="2150628"/>
            <a:ext cx="6667500" cy="309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1ec43f4887_0_22"/>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Just in time</a:t>
            </a:r>
            <a:endParaRPr/>
          </a:p>
        </p:txBody>
      </p:sp>
      <p:sp>
        <p:nvSpPr>
          <p:cNvPr id="126" name="Google Shape;126;g11ec43f4887_0_22"/>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fontScale="92500"/>
          </a:bodyPr>
          <a:lstStyle/>
          <a:p>
            <a:pPr marL="0" lvl="0" indent="0" algn="l" rtl="0">
              <a:lnSpc>
                <a:spcPct val="163636"/>
              </a:lnSpc>
              <a:spcBef>
                <a:spcPts val="1200"/>
              </a:spcBef>
              <a:spcAft>
                <a:spcPts val="0"/>
              </a:spcAft>
              <a:buClr>
                <a:schemeClr val="dk1"/>
              </a:buClr>
              <a:buSzPct val="91666"/>
              <a:buFont typeface="Arial"/>
              <a:buNone/>
            </a:pPr>
            <a:r>
              <a:rPr lang="en-US" sz="1200" dirty="0">
                <a:solidFill>
                  <a:srgbClr val="404040"/>
                </a:solidFill>
                <a:highlight>
                  <a:srgbClr val="FFFFFF"/>
                </a:highlight>
                <a:latin typeface="Arial"/>
                <a:ea typeface="Arial"/>
                <a:cs typeface="Arial"/>
                <a:sym typeface="Arial"/>
              </a:rPr>
              <a:t>J</a:t>
            </a:r>
            <a:r>
              <a:rPr lang="en-US" sz="1700" dirty="0">
                <a:solidFill>
                  <a:srgbClr val="404040"/>
                </a:solidFill>
                <a:highlight>
                  <a:srgbClr val="FFFFFF"/>
                </a:highlight>
                <a:latin typeface="Arial"/>
                <a:ea typeface="Arial"/>
                <a:cs typeface="Arial"/>
                <a:sym typeface="Arial"/>
              </a:rPr>
              <a:t>ust-In-Time compilation is essentially a compiler that procrastinates, and only compiles the code for each function whenever it is needed. Whenever you call a function, if the JIT compiler hasn’t seen it yet, it will compile that function (applying any optimizations for the machine it’s running on), and run it. The next time you call the function, it already has the machine code on hand, so it just needs to look it up from the cache.</a:t>
            </a:r>
            <a:endParaRPr sz="1700" dirty="0">
              <a:solidFill>
                <a:srgbClr val="404040"/>
              </a:solidFill>
              <a:highlight>
                <a:srgbClr val="FFFFFF"/>
              </a:highlight>
              <a:latin typeface="Arial"/>
              <a:ea typeface="Arial"/>
              <a:cs typeface="Arial"/>
              <a:sym typeface="Arial"/>
            </a:endParaRPr>
          </a:p>
          <a:p>
            <a:pPr marL="0" lvl="0" indent="0" algn="l" rtl="0">
              <a:lnSpc>
                <a:spcPct val="163636"/>
              </a:lnSpc>
              <a:spcBef>
                <a:spcPts val="1800"/>
              </a:spcBef>
              <a:spcAft>
                <a:spcPts val="0"/>
              </a:spcAft>
              <a:buClr>
                <a:schemeClr val="dk1"/>
              </a:buClr>
              <a:buSzPct val="64705"/>
              <a:buFont typeface="Arial"/>
              <a:buNone/>
            </a:pPr>
            <a:r>
              <a:rPr lang="en-US" sz="1700" dirty="0">
                <a:solidFill>
                  <a:srgbClr val="404040"/>
                </a:solidFill>
                <a:highlight>
                  <a:srgbClr val="FFFFFF"/>
                </a:highlight>
                <a:latin typeface="Arial"/>
                <a:ea typeface="Arial"/>
                <a:cs typeface="Arial"/>
                <a:sym typeface="Arial"/>
              </a:rPr>
              <a:t>Just-In-Time refers to the fact that the interpreter doesn’t have to compile the whole app all at once. It certainly could, but for a large app it would lead to very high startup times. It’s better for performance to only do compilation when it’s needed (i.e., just in time).</a:t>
            </a:r>
            <a:endParaRPr sz="1700" dirty="0">
              <a:solidFill>
                <a:srgbClr val="404040"/>
              </a:solidFill>
              <a:highlight>
                <a:srgbClr val="FFFFFF"/>
              </a:highlight>
              <a:latin typeface="Arial"/>
              <a:ea typeface="Arial"/>
              <a:cs typeface="Arial"/>
              <a:sym typeface="Arial"/>
            </a:endParaRPr>
          </a:p>
          <a:p>
            <a:pPr marL="0" lvl="0" indent="0" algn="l" rtl="0">
              <a:lnSpc>
                <a:spcPct val="115000"/>
              </a:lnSpc>
              <a:spcBef>
                <a:spcPts val="1800"/>
              </a:spcBef>
              <a:spcAft>
                <a:spcPts val="0"/>
              </a:spcAft>
              <a:buClr>
                <a:schemeClr val="dk1"/>
              </a:buClr>
              <a:buSzPct val="100000"/>
              <a:buFont typeface="Arial"/>
              <a:buNone/>
            </a:pPr>
            <a:endParaRPr sz="1100" dirty="0">
              <a:solidFill>
                <a:schemeClr val="dk1"/>
              </a:solidFill>
              <a:latin typeface="Arial"/>
              <a:ea typeface="Arial"/>
              <a:cs typeface="Arial"/>
              <a:sym typeface="Arial"/>
            </a:endParaRPr>
          </a:p>
          <a:p>
            <a:pPr marL="0" lvl="0" indent="0" algn="l" rtl="0">
              <a:spcBef>
                <a:spcPts val="1200"/>
              </a:spcBef>
              <a:spcAft>
                <a:spcPts val="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Basic C#</a:t>
            </a:r>
            <a:endParaRPr/>
          </a:p>
        </p:txBody>
      </p:sp>
      <p:sp>
        <p:nvSpPr>
          <p:cNvPr id="132" name="Google Shape;132;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dirty="0"/>
              <a:t>Creating a console application in </a:t>
            </a:r>
            <a:r>
              <a:rPr lang="en-US" dirty="0" err="1"/>
              <a:t>.net</a:t>
            </a:r>
            <a:r>
              <a:rPr lang="en-US" dirty="0"/>
              <a:t> core</a:t>
            </a:r>
            <a:endParaRPr dirty="0"/>
          </a:p>
          <a:p>
            <a:pPr marL="91440" lvl="0" indent="0" algn="l" rtl="0">
              <a:lnSpc>
                <a:spcPct val="90000"/>
              </a:lnSpc>
              <a:spcBef>
                <a:spcPts val="1400"/>
              </a:spcBef>
              <a:spcAft>
                <a:spcPts val="0"/>
              </a:spcAft>
              <a:buSzPts val="2000"/>
              <a:buNone/>
            </a:pPr>
            <a:endParaRPr dirty="0"/>
          </a:p>
          <a:p>
            <a:pPr marL="91440" lvl="0" indent="-127000" algn="l" rtl="0">
              <a:lnSpc>
                <a:spcPct val="90000"/>
              </a:lnSpc>
              <a:spcBef>
                <a:spcPts val="1400"/>
              </a:spcBef>
              <a:spcAft>
                <a:spcPts val="0"/>
              </a:spcAft>
              <a:buSzPts val="2000"/>
              <a:buChar char=" "/>
            </a:pPr>
            <a:r>
              <a:rPr lang="en-US" dirty="0"/>
              <a:t>Dotnet new console</a:t>
            </a:r>
            <a:endParaRPr dirty="0"/>
          </a:p>
          <a:p>
            <a:pPr marL="91440" lvl="0" indent="0" algn="l" rtl="0">
              <a:lnSpc>
                <a:spcPct val="90000"/>
              </a:lnSpc>
              <a:spcBef>
                <a:spcPts val="1400"/>
              </a:spcBef>
              <a:spcAft>
                <a:spcPts val="0"/>
              </a:spcAft>
              <a:buSzPts val="2000"/>
              <a:buNone/>
            </a:pPr>
            <a:endParaRPr dirty="0"/>
          </a:p>
          <a:p>
            <a:pPr marL="91440" lvl="0" indent="-127000" algn="l" rtl="0">
              <a:lnSpc>
                <a:spcPct val="90000"/>
              </a:lnSpc>
              <a:spcBef>
                <a:spcPts val="1400"/>
              </a:spcBef>
              <a:spcAft>
                <a:spcPts val="0"/>
              </a:spcAft>
              <a:buSzPts val="2000"/>
              <a:buChar char=" "/>
            </a:pPr>
            <a:r>
              <a:rPr lang="en-US" dirty="0"/>
              <a:t>Static void Main ()</a:t>
            </a:r>
            <a:endParaRPr dirty="0"/>
          </a:p>
          <a:p>
            <a:pPr marL="0" lvl="0" indent="0" algn="l" rtl="0">
              <a:lnSpc>
                <a:spcPct val="90000"/>
              </a:lnSpc>
              <a:spcBef>
                <a:spcPts val="1400"/>
              </a:spcBef>
              <a:spcAft>
                <a:spcPts val="0"/>
              </a:spcAft>
              <a:buSzPts val="2000"/>
              <a:buNone/>
            </a:pPr>
            <a:r>
              <a:rPr lang="en-US" dirty="0"/>
              <a:t>{</a:t>
            </a:r>
            <a:endParaRPr dirty="0"/>
          </a:p>
          <a:p>
            <a:pPr marL="0" lvl="0" indent="0" algn="l" rtl="0">
              <a:lnSpc>
                <a:spcPct val="90000"/>
              </a:lnSpc>
              <a:spcBef>
                <a:spcPts val="1400"/>
              </a:spcBef>
              <a:spcAft>
                <a:spcPts val="0"/>
              </a:spcAft>
              <a:buSzPts val="2000"/>
              <a:buNone/>
            </a:pPr>
            <a:r>
              <a:rPr lang="en-US" dirty="0"/>
              <a:t>    </a:t>
            </a:r>
            <a:r>
              <a:rPr lang="en-US" dirty="0" err="1"/>
              <a:t>Console.WriteLine</a:t>
            </a:r>
            <a:r>
              <a:rPr lang="en-US" dirty="0"/>
              <a:t> (“Hello”);</a:t>
            </a:r>
            <a:endParaRPr dirty="0"/>
          </a:p>
          <a:p>
            <a:pPr marL="0" lvl="0" indent="0" algn="l" rtl="0">
              <a:lnSpc>
                <a:spcPct val="90000"/>
              </a:lnSpc>
              <a:spcBef>
                <a:spcPts val="1400"/>
              </a:spcBef>
              <a:spcAft>
                <a:spcPts val="0"/>
              </a:spcAft>
              <a:buSzPts val="2000"/>
              <a:buNone/>
            </a:pPr>
            <a:r>
              <a:rPr lang="en-US" dirty="0"/>
              <a:t>    </a:t>
            </a:r>
            <a:r>
              <a:rPr lang="en-US" dirty="0" err="1"/>
              <a:t>Console.WriteLine</a:t>
            </a:r>
            <a:r>
              <a:rPr lang="en-US" dirty="0"/>
              <a:t> (“Goodbye”);</a:t>
            </a:r>
            <a:endParaRPr dirty="0"/>
          </a:p>
          <a:p>
            <a:pPr marL="0" lvl="0" indent="0" algn="l" rtl="0">
              <a:lnSpc>
                <a:spcPct val="90000"/>
              </a:lnSpc>
              <a:spcBef>
                <a:spcPts val="1400"/>
              </a:spcBef>
              <a:spcAft>
                <a:spcPts val="0"/>
              </a:spcAft>
              <a:buSzPts val="2000"/>
              <a:buNone/>
            </a:pPr>
            <a:r>
              <a:rPr lang="en-US" dirty="0"/>
              <a:t>}</a:t>
            </a:r>
            <a:endParaRPr dirty="0"/>
          </a:p>
          <a:p>
            <a:pPr marL="91440" lvl="0" indent="0" algn="l" rtl="0">
              <a:lnSpc>
                <a:spcPct val="90000"/>
              </a:lnSpc>
              <a:spcBef>
                <a:spcPts val="1400"/>
              </a:spcBef>
              <a:spcAft>
                <a:spcPts val="0"/>
              </a:spcAft>
              <a:buSzPts val="2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CLR in action</a:t>
            </a:r>
            <a:endParaRPr/>
          </a:p>
        </p:txBody>
      </p:sp>
      <p:pic>
        <p:nvPicPr>
          <p:cNvPr id="138" name="Google Shape;138;p3" descr="Calling a method for the first time."/>
          <p:cNvPicPr preferRelativeResize="0">
            <a:picLocks noGrp="1"/>
          </p:cNvPicPr>
          <p:nvPr>
            <p:ph type="body" idx="1"/>
          </p:nvPr>
        </p:nvPicPr>
        <p:blipFill rotWithShape="1">
          <a:blip r:embed="rId3">
            <a:alphaModFix/>
          </a:blip>
          <a:srcRect/>
          <a:stretch/>
        </p:blipFill>
        <p:spPr>
          <a:xfrm>
            <a:off x="4267037" y="2080788"/>
            <a:ext cx="3718252" cy="3553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CLR in action 2</a:t>
            </a:r>
            <a:endParaRPr/>
          </a:p>
        </p:txBody>
      </p:sp>
      <p:pic>
        <p:nvPicPr>
          <p:cNvPr id="144" name="Google Shape;144;p4" descr="Calling a method for the second time."/>
          <p:cNvPicPr preferRelativeResize="0">
            <a:picLocks noGrp="1"/>
          </p:cNvPicPr>
          <p:nvPr>
            <p:ph type="body" idx="1"/>
          </p:nvPr>
        </p:nvPicPr>
        <p:blipFill rotWithShape="1">
          <a:blip r:embed="rId3">
            <a:alphaModFix/>
          </a:blip>
          <a:srcRect/>
          <a:stretch/>
        </p:blipFill>
        <p:spPr>
          <a:xfrm>
            <a:off x="4260941" y="2080788"/>
            <a:ext cx="3730443" cy="3553674"/>
          </a:xfrm>
          <a:prstGeom prst="rect">
            <a:avLst/>
          </a:prstGeom>
          <a:noFill/>
          <a:ln>
            <a:noFill/>
          </a:ln>
        </p:spPr>
      </p:pic>
    </p:spTree>
  </p:cSld>
  <p:clrMapOvr>
    <a:masterClrMapping/>
  </p:clrMapOvr>
</p:sld>
</file>

<file path=ppt/theme/theme1.xml><?xml version="1.0" encoding="utf-8"?>
<a:theme xmlns:a="http://schemas.openxmlformats.org/drawingml/2006/main" name="Retrospección">
  <a:themeElements>
    <a:clrScheme name="Retrospección">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4367</TotalTime>
  <Words>400</Words>
  <Application>Microsoft Office PowerPoint</Application>
  <PresentationFormat>Panorámica</PresentationFormat>
  <Paragraphs>33</Paragraphs>
  <Slides>10</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Roboto</vt:lpstr>
      <vt:lpstr>Retrospección</vt:lpstr>
      <vt:lpstr>Session 1</vt:lpstr>
      <vt:lpstr>Daily</vt:lpstr>
      <vt:lpstr>Compiled vs interpreted code</vt:lpstr>
      <vt:lpstr>Compiled</vt:lpstr>
      <vt:lpstr>Interpreted</vt:lpstr>
      <vt:lpstr>Just in time</vt:lpstr>
      <vt:lpstr>Basic C#</vt:lpstr>
      <vt:lpstr>CLR in action</vt:lpstr>
      <vt:lpstr>CLR in action 2</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dc:title>
  <dc:creator>Eduardo Serrano</dc:creator>
  <cp:lastModifiedBy>Eduardo Serrano</cp:lastModifiedBy>
  <cp:revision>1</cp:revision>
  <dcterms:created xsi:type="dcterms:W3CDTF">2020-06-03T20:55:28Z</dcterms:created>
  <dcterms:modified xsi:type="dcterms:W3CDTF">2022-03-29T01:10:27Z</dcterms:modified>
</cp:coreProperties>
</file>