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26DE1-5F76-415F-8ED6-DE2748FC1615}" v="2" dt="2022-03-29T19:28:52.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68026DE1-5F76-415F-8ED6-DE2748FC1615}"/>
    <pc:docChg chg="addSld modSld sldOrd">
      <pc:chgData name="Eduardo Serrano" userId="d59ba74ccbcecfed" providerId="LiveId" clId="{68026DE1-5F76-415F-8ED6-DE2748FC1615}" dt="2022-03-29T19:31:06.852" v="76" actId="14100"/>
      <pc:docMkLst>
        <pc:docMk/>
      </pc:docMkLst>
      <pc:sldChg chg="modSp mod">
        <pc:chgData name="Eduardo Serrano" userId="d59ba74ccbcecfed" providerId="LiveId" clId="{68026DE1-5F76-415F-8ED6-DE2748FC1615}" dt="2022-03-29T19:28:09.706" v="45" actId="20577"/>
        <pc:sldMkLst>
          <pc:docMk/>
          <pc:sldMk cId="2622039127" sldId="265"/>
        </pc:sldMkLst>
        <pc:spChg chg="mod">
          <ac:chgData name="Eduardo Serrano" userId="d59ba74ccbcecfed" providerId="LiveId" clId="{68026DE1-5F76-415F-8ED6-DE2748FC1615}" dt="2022-03-29T19:28:09.706" v="45" actId="20577"/>
          <ac:spMkLst>
            <pc:docMk/>
            <pc:sldMk cId="2622039127" sldId="265"/>
            <ac:spMk id="3" creationId="{D9B48235-8EFC-4B17-B52A-A200C93B8925}"/>
          </ac:spMkLst>
        </pc:spChg>
      </pc:sldChg>
      <pc:sldChg chg="addSp delSp modSp new mod ord">
        <pc:chgData name="Eduardo Serrano" userId="d59ba74ccbcecfed" providerId="LiveId" clId="{68026DE1-5F76-415F-8ED6-DE2748FC1615}" dt="2022-03-29T19:31:06.852" v="76" actId="14100"/>
        <pc:sldMkLst>
          <pc:docMk/>
          <pc:sldMk cId="3253319264" sldId="268"/>
        </pc:sldMkLst>
        <pc:spChg chg="mod">
          <ac:chgData name="Eduardo Serrano" userId="d59ba74ccbcecfed" providerId="LiveId" clId="{68026DE1-5F76-415F-8ED6-DE2748FC1615}" dt="2022-03-29T19:28:21.003" v="59" actId="20577"/>
          <ac:spMkLst>
            <pc:docMk/>
            <pc:sldMk cId="3253319264" sldId="268"/>
            <ac:spMk id="2" creationId="{0A37FAB6-6A33-4636-BAB6-8721A2B01067}"/>
          </ac:spMkLst>
        </pc:spChg>
        <pc:spChg chg="add mod">
          <ac:chgData name="Eduardo Serrano" userId="d59ba74ccbcecfed" providerId="LiveId" clId="{68026DE1-5F76-415F-8ED6-DE2748FC1615}" dt="2022-03-29T19:30:56.695" v="73" actId="14100"/>
          <ac:spMkLst>
            <pc:docMk/>
            <pc:sldMk cId="3253319264" sldId="268"/>
            <ac:spMk id="4" creationId="{BED521C2-FA5D-42B5-8EA1-087B72D4296B}"/>
          </ac:spMkLst>
        </pc:spChg>
        <pc:spChg chg="add del">
          <ac:chgData name="Eduardo Serrano" userId="d59ba74ccbcecfed" providerId="LiveId" clId="{68026DE1-5F76-415F-8ED6-DE2748FC1615}" dt="2022-03-29T19:28:52.653" v="65"/>
          <ac:spMkLst>
            <pc:docMk/>
            <pc:sldMk cId="3253319264" sldId="268"/>
            <ac:spMk id="5" creationId="{3DC315D1-FF14-41D9-979C-FDE8FE598445}"/>
          </ac:spMkLst>
        </pc:spChg>
        <pc:spChg chg="add mod">
          <ac:chgData name="Eduardo Serrano" userId="d59ba74ccbcecfed" providerId="LiveId" clId="{68026DE1-5F76-415F-8ED6-DE2748FC1615}" dt="2022-03-29T19:31:06.852" v="76" actId="14100"/>
          <ac:spMkLst>
            <pc:docMk/>
            <pc:sldMk cId="3253319264" sldId="268"/>
            <ac:spMk id="6" creationId="{F44C6C2A-8545-4066-9C1C-C7CAFCB03D05}"/>
          </ac:spMkLst>
        </pc:spChg>
        <pc:spChg chg="add mod">
          <ac:chgData name="Eduardo Serrano" userId="d59ba74ccbcecfed" providerId="LiveId" clId="{68026DE1-5F76-415F-8ED6-DE2748FC1615}" dt="2022-03-29T19:30:59.944" v="74" actId="1076"/>
          <ac:spMkLst>
            <pc:docMk/>
            <pc:sldMk cId="3253319264" sldId="268"/>
            <ac:spMk id="7" creationId="{AB02C3A9-6EB1-4BB8-A150-7055D688F8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B72F540-CC23-43F2-AB14-EEC3CD2211E5}"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6276F-0A4C-4501-913F-1DF22C3688DC}"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44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72F540-CC23-43F2-AB14-EEC3CD2211E5}"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423686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72F540-CC23-43F2-AB14-EEC3CD2211E5}"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111071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72F540-CC23-43F2-AB14-EEC3CD2211E5}"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250096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B72F540-CC23-43F2-AB14-EEC3CD2211E5}"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6276F-0A4C-4501-913F-1DF22C3688DC}"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91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72F540-CC23-43F2-AB14-EEC3CD2211E5}"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409813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72F540-CC23-43F2-AB14-EEC3CD2211E5}"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157903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72F540-CC23-43F2-AB14-EEC3CD2211E5}"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109965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72F540-CC23-43F2-AB14-EEC3CD2211E5}" type="datetimeFigureOut">
              <a:rPr lang="en-US" smtClean="0"/>
              <a:t>3/29/2022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117654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72F540-CC23-43F2-AB14-EEC3CD2211E5}" type="datetimeFigureOut">
              <a:rPr lang="en-US" smtClean="0"/>
              <a:t>3/29/2022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76276F-0A4C-4501-913F-1DF22C3688DC}" type="slidenum">
              <a:rPr lang="en-US" smtClean="0"/>
              <a:t>‹Nº›</a:t>
            </a:fld>
            <a:endParaRPr lang="en-US"/>
          </a:p>
        </p:txBody>
      </p:sp>
    </p:spTree>
    <p:extLst>
      <p:ext uri="{BB962C8B-B14F-4D97-AF65-F5344CB8AC3E}">
        <p14:creationId xmlns:p14="http://schemas.microsoft.com/office/powerpoint/2010/main" val="114629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72F540-CC23-43F2-AB14-EEC3CD2211E5}"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6276F-0A4C-4501-913F-1DF22C3688DC}" type="slidenum">
              <a:rPr lang="en-US" smtClean="0"/>
              <a:t>‹Nº›</a:t>
            </a:fld>
            <a:endParaRPr lang="en-US"/>
          </a:p>
        </p:txBody>
      </p:sp>
    </p:spTree>
    <p:extLst>
      <p:ext uri="{BB962C8B-B14F-4D97-AF65-F5344CB8AC3E}">
        <p14:creationId xmlns:p14="http://schemas.microsoft.com/office/powerpoint/2010/main" val="251939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72F540-CC23-43F2-AB14-EEC3CD2211E5}" type="datetimeFigureOut">
              <a:rPr lang="en-US" smtClean="0"/>
              <a:t>3/29/2022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76276F-0A4C-4501-913F-1DF22C3688DC}"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849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AA966-2BB0-4ACD-9E1D-815E03625859}"/>
              </a:ext>
            </a:extLst>
          </p:cNvPr>
          <p:cNvSpPr>
            <a:spLocks noGrp="1"/>
          </p:cNvSpPr>
          <p:nvPr>
            <p:ph type="ctrTitle"/>
          </p:nvPr>
        </p:nvSpPr>
        <p:spPr/>
        <p:txBody>
          <a:bodyPr/>
          <a:lstStyle/>
          <a:p>
            <a:r>
              <a:rPr lang="en-US" dirty="0"/>
              <a:t>Session 2. Arrays and Cast</a:t>
            </a:r>
          </a:p>
        </p:txBody>
      </p:sp>
      <p:sp>
        <p:nvSpPr>
          <p:cNvPr id="3" name="Subtítulo 2">
            <a:extLst>
              <a:ext uri="{FF2B5EF4-FFF2-40B4-BE49-F238E27FC236}">
                <a16:creationId xmlns:a16="http://schemas.microsoft.com/office/drawing/2014/main" id="{9B4F5069-B3BD-4EC8-8E8D-E0E85B905BB2}"/>
              </a:ext>
            </a:extLst>
          </p:cNvPr>
          <p:cNvSpPr>
            <a:spLocks noGrp="1"/>
          </p:cNvSpPr>
          <p:nvPr>
            <p:ph type="subTitle" idx="1"/>
          </p:nvPr>
        </p:nvSpPr>
        <p:spPr/>
        <p:txBody>
          <a:bodyPr/>
          <a:lstStyle/>
          <a:p>
            <a:r>
              <a:rPr lang="en-US" dirty="0"/>
              <a:t>TRSF</a:t>
            </a:r>
          </a:p>
        </p:txBody>
      </p:sp>
    </p:spTree>
    <p:extLst>
      <p:ext uri="{BB962C8B-B14F-4D97-AF65-F5344CB8AC3E}">
        <p14:creationId xmlns:p14="http://schemas.microsoft.com/office/powerpoint/2010/main" val="59653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Cast in C#</a:t>
            </a:r>
            <a:endParaRPr lang="es-MX" dirty="0"/>
          </a:p>
        </p:txBody>
      </p:sp>
      <p:sp>
        <p:nvSpPr>
          <p:cNvPr id="3" name="Marcador de contenido 2"/>
          <p:cNvSpPr>
            <a:spLocks noGrp="1"/>
          </p:cNvSpPr>
          <p:nvPr>
            <p:ph idx="1"/>
          </p:nvPr>
        </p:nvSpPr>
        <p:spPr/>
        <p:txBody>
          <a:bodyPr/>
          <a:lstStyle/>
          <a:p>
            <a:r>
              <a:rPr lang="es-MX" b="1" dirty="0" err="1"/>
              <a:t>Implicit</a:t>
            </a:r>
            <a:r>
              <a:rPr lang="es-MX" b="1" dirty="0"/>
              <a:t> </a:t>
            </a:r>
            <a:r>
              <a:rPr lang="es-MX" b="1" dirty="0" err="1"/>
              <a:t>conversions</a:t>
            </a:r>
            <a:endParaRPr lang="en-US" dirty="0"/>
          </a:p>
          <a:p>
            <a:r>
              <a:rPr lang="pt-BR" dirty="0" err="1"/>
              <a:t>int</a:t>
            </a:r>
            <a:r>
              <a:rPr lang="pt-BR" dirty="0"/>
              <a:t> num = 2147483647; </a:t>
            </a:r>
          </a:p>
          <a:p>
            <a:r>
              <a:rPr lang="pt-BR" dirty="0" err="1"/>
              <a:t>long</a:t>
            </a:r>
            <a:r>
              <a:rPr lang="pt-BR" dirty="0"/>
              <a:t> </a:t>
            </a:r>
            <a:r>
              <a:rPr lang="pt-BR" dirty="0" err="1"/>
              <a:t>bigNum</a:t>
            </a:r>
            <a:r>
              <a:rPr lang="pt-BR" dirty="0"/>
              <a:t> = num;</a:t>
            </a:r>
          </a:p>
          <a:p>
            <a:endParaRPr lang="pt-BR" dirty="0"/>
          </a:p>
          <a:p>
            <a:r>
              <a:rPr lang="es-MX" b="1" dirty="0" err="1"/>
              <a:t>Explicit</a:t>
            </a:r>
            <a:r>
              <a:rPr lang="es-MX" b="1" dirty="0"/>
              <a:t> </a:t>
            </a:r>
            <a:r>
              <a:rPr lang="es-MX" b="1" dirty="0" err="1"/>
              <a:t>conversions</a:t>
            </a:r>
            <a:endParaRPr lang="es-MX" b="1" dirty="0"/>
          </a:p>
          <a:p>
            <a:pPr marL="0" indent="0">
              <a:buNone/>
            </a:pPr>
            <a:r>
              <a:rPr lang="en-US" dirty="0"/>
              <a:t>double x = 1234.7; </a:t>
            </a:r>
          </a:p>
          <a:p>
            <a:pPr marL="0" indent="0">
              <a:buNone/>
            </a:pPr>
            <a:r>
              <a:rPr lang="en-US" dirty="0" err="1"/>
              <a:t>int</a:t>
            </a:r>
            <a:r>
              <a:rPr lang="en-US" dirty="0"/>
              <a:t> a; // Cast double to int. </a:t>
            </a:r>
          </a:p>
          <a:p>
            <a:pPr marL="0" indent="0">
              <a:buNone/>
            </a:pPr>
            <a:r>
              <a:rPr lang="en-US" dirty="0"/>
              <a:t>a = (</a:t>
            </a:r>
            <a:r>
              <a:rPr lang="en-US" dirty="0" err="1"/>
              <a:t>int</a:t>
            </a:r>
            <a:r>
              <a:rPr lang="en-US" dirty="0"/>
              <a:t>)x;</a:t>
            </a:r>
          </a:p>
          <a:p>
            <a:pPr marL="0" indent="0">
              <a:buNone/>
            </a:pPr>
            <a:endParaRPr lang="es-MX" dirty="0"/>
          </a:p>
        </p:txBody>
      </p:sp>
    </p:spTree>
    <p:extLst>
      <p:ext uri="{BB962C8B-B14F-4D97-AF65-F5344CB8AC3E}">
        <p14:creationId xmlns:p14="http://schemas.microsoft.com/office/powerpoint/2010/main" val="269532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E2B60-5E1F-48D6-B4E2-C70E793D896A}"/>
              </a:ext>
            </a:extLst>
          </p:cNvPr>
          <p:cNvSpPr>
            <a:spLocks noGrp="1"/>
          </p:cNvSpPr>
          <p:nvPr>
            <p:ph type="title"/>
          </p:nvPr>
        </p:nvSpPr>
        <p:spPr/>
        <p:txBody>
          <a:bodyPr/>
          <a:lstStyle/>
          <a:p>
            <a:r>
              <a:rPr lang="en-US" dirty="0"/>
              <a:t>Arrays</a:t>
            </a:r>
          </a:p>
        </p:txBody>
      </p:sp>
      <p:sp>
        <p:nvSpPr>
          <p:cNvPr id="5" name="Rectangle 2">
            <a:extLst>
              <a:ext uri="{FF2B5EF4-FFF2-40B4-BE49-F238E27FC236}">
                <a16:creationId xmlns:a16="http://schemas.microsoft.com/office/drawing/2014/main" id="{0CED2323-0F44-4935-AF1C-CAE51B36AE8A}"/>
              </a:ext>
            </a:extLst>
          </p:cNvPr>
          <p:cNvSpPr>
            <a:spLocks noChangeArrowheads="1"/>
          </p:cNvSpPr>
          <p:nvPr/>
        </p:nvSpPr>
        <p:spPr bwMode="auto">
          <a:xfrm>
            <a:off x="496339" y="1690688"/>
            <a:ext cx="97098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71717"/>
                </a:solidFill>
                <a:effectLst/>
                <a:latin typeface="+mn-lt"/>
                <a:cs typeface="Segoe UI" panose="020B0502040204020203" pitchFamily="34" charset="0"/>
              </a:rPr>
              <a:t>You can store multiple variables of the same type in an array data structure. You declare an array by specifying the type of its elements. If you want the array to store elements of any type, you can specify </a:t>
            </a:r>
            <a:r>
              <a:rPr kumimoji="0" lang="en-US" altLang="en-US" sz="1600" b="0" i="0" u="none" strike="noStrike" cap="none" normalizeH="0" baseline="0" dirty="0">
                <a:ln>
                  <a:noFill/>
                </a:ln>
                <a:solidFill>
                  <a:srgbClr val="171717"/>
                </a:solidFill>
                <a:effectLst/>
                <a:latin typeface="+mn-lt"/>
              </a:rPr>
              <a:t>object</a:t>
            </a:r>
            <a:r>
              <a:rPr kumimoji="0" lang="en-US" altLang="en-US" sz="1600" b="0" i="0" u="none" strike="noStrike" cap="none" normalizeH="0" baseline="0" dirty="0">
                <a:ln>
                  <a:noFill/>
                </a:ln>
                <a:solidFill>
                  <a:srgbClr val="171717"/>
                </a:solidFill>
                <a:effectLst/>
                <a:latin typeface="+mn-lt"/>
                <a:cs typeface="Segoe UI" panose="020B0502040204020203" pitchFamily="34" charset="0"/>
              </a:rPr>
              <a:t> as its type.</a:t>
            </a:r>
            <a:r>
              <a:rPr kumimoji="0" lang="en-US" altLang="en-US" sz="1600" b="0" i="0" u="none" strike="noStrike" cap="none" normalizeH="0" baseline="0" dirty="0">
                <a:ln>
                  <a:noFill/>
                </a:ln>
                <a:solidFill>
                  <a:schemeClr val="tx1"/>
                </a:solidFill>
                <a:effectLst/>
                <a:latin typeface="+mn-lt"/>
              </a:rPr>
              <a:t> </a:t>
            </a:r>
          </a:p>
        </p:txBody>
      </p:sp>
      <p:sp>
        <p:nvSpPr>
          <p:cNvPr id="6" name="CuadroTexto 5">
            <a:extLst>
              <a:ext uri="{FF2B5EF4-FFF2-40B4-BE49-F238E27FC236}">
                <a16:creationId xmlns:a16="http://schemas.microsoft.com/office/drawing/2014/main" id="{C93A4DBF-70D0-414A-AF38-F8777E2E3AF2}"/>
              </a:ext>
            </a:extLst>
          </p:cNvPr>
          <p:cNvSpPr txBox="1"/>
          <p:nvPr/>
        </p:nvSpPr>
        <p:spPr>
          <a:xfrm>
            <a:off x="609600" y="2449948"/>
            <a:ext cx="7666182" cy="2308324"/>
          </a:xfrm>
          <a:prstGeom prst="rect">
            <a:avLst/>
          </a:prstGeom>
          <a:noFill/>
        </p:spPr>
        <p:txBody>
          <a:bodyPr wrap="square" rtlCol="0">
            <a:spAutoFit/>
          </a:bodyPr>
          <a:lstStyle/>
          <a:p>
            <a:r>
              <a:rPr lang="en-US" b="0" i="0" dirty="0">
                <a:solidFill>
                  <a:srgbClr val="008000"/>
                </a:solidFill>
                <a:effectLst/>
                <a:latin typeface="SFMono-Regular"/>
              </a:rPr>
              <a:t>// Declare a single-dimensional array of 5 integers.</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 array1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[5];</a:t>
            </a:r>
          </a:p>
          <a:p>
            <a:endParaRPr lang="en-US" dirty="0">
              <a:solidFill>
                <a:srgbClr val="171717"/>
              </a:solidFill>
              <a:latin typeface="SFMono-Regular"/>
            </a:endParaRPr>
          </a:p>
          <a:p>
            <a:r>
              <a:rPr lang="en-US" b="0" i="0" dirty="0">
                <a:solidFill>
                  <a:srgbClr val="171717"/>
                </a:solidFill>
                <a:effectLst/>
                <a:latin typeface="SFMono-Regular"/>
              </a:rPr>
              <a:t> </a:t>
            </a:r>
            <a:r>
              <a:rPr lang="en-US" b="0" i="0" dirty="0">
                <a:solidFill>
                  <a:srgbClr val="008000"/>
                </a:solidFill>
                <a:effectLst/>
                <a:latin typeface="SFMono-Regular"/>
              </a:rPr>
              <a:t>// Declare and set array element values.</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 array2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 { 1, 3, 5, 7, 9 }; </a:t>
            </a:r>
          </a:p>
          <a:p>
            <a:endParaRPr lang="en-US" dirty="0">
              <a:solidFill>
                <a:srgbClr val="171717"/>
              </a:solidFill>
              <a:latin typeface="SFMono-Regular"/>
            </a:endParaRPr>
          </a:p>
          <a:p>
            <a:r>
              <a:rPr lang="en-US" b="0" i="0" dirty="0">
                <a:solidFill>
                  <a:srgbClr val="008000"/>
                </a:solidFill>
                <a:effectLst/>
                <a:latin typeface="SFMono-Regular"/>
              </a:rPr>
              <a:t>// Alternative syntax.</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 array3 = { 1, 2, 3, 4, 5, 6 }; </a:t>
            </a:r>
          </a:p>
          <a:p>
            <a:endParaRPr lang="en-US" dirty="0">
              <a:solidFill>
                <a:srgbClr val="171717"/>
              </a:solidFill>
              <a:latin typeface="SFMono-Regular"/>
            </a:endParaRPr>
          </a:p>
          <a:p>
            <a:r>
              <a:rPr lang="en-US" b="0" i="0" dirty="0">
                <a:solidFill>
                  <a:srgbClr val="008000"/>
                </a:solidFill>
                <a:effectLst/>
                <a:latin typeface="SFMono-Regular"/>
              </a:rPr>
              <a:t>// Declare a two dimensional array.</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 multiDimensionalArray1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[2, 3]; </a:t>
            </a:r>
          </a:p>
        </p:txBody>
      </p:sp>
    </p:spTree>
    <p:extLst>
      <p:ext uri="{BB962C8B-B14F-4D97-AF65-F5344CB8AC3E}">
        <p14:creationId xmlns:p14="http://schemas.microsoft.com/office/powerpoint/2010/main" val="317166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B5FCB-6F01-4168-9133-0B9679741261}"/>
              </a:ext>
            </a:extLst>
          </p:cNvPr>
          <p:cNvSpPr>
            <a:spLocks noGrp="1"/>
          </p:cNvSpPr>
          <p:nvPr>
            <p:ph type="title"/>
          </p:nvPr>
        </p:nvSpPr>
        <p:spPr/>
        <p:txBody>
          <a:bodyPr/>
          <a:lstStyle/>
          <a:p>
            <a:r>
              <a:rPr lang="en-US" dirty="0"/>
              <a:t>Arrays</a:t>
            </a:r>
          </a:p>
        </p:txBody>
      </p:sp>
      <p:sp>
        <p:nvSpPr>
          <p:cNvPr id="4" name="CuadroTexto 3">
            <a:extLst>
              <a:ext uri="{FF2B5EF4-FFF2-40B4-BE49-F238E27FC236}">
                <a16:creationId xmlns:a16="http://schemas.microsoft.com/office/drawing/2014/main" id="{1EDB09F7-C5FB-4762-991C-E615B6DE292D}"/>
              </a:ext>
            </a:extLst>
          </p:cNvPr>
          <p:cNvSpPr txBox="1"/>
          <p:nvPr/>
        </p:nvSpPr>
        <p:spPr>
          <a:xfrm>
            <a:off x="1025236" y="1824520"/>
            <a:ext cx="10328564" cy="2862322"/>
          </a:xfrm>
          <a:prstGeom prst="rect">
            <a:avLst/>
          </a:prstGeom>
          <a:noFill/>
        </p:spPr>
        <p:txBody>
          <a:bodyPr wrap="square">
            <a:spAutoFit/>
          </a:bodyPr>
          <a:lstStyle/>
          <a:p>
            <a:endParaRPr lang="en-US" dirty="0">
              <a:solidFill>
                <a:srgbClr val="171717"/>
              </a:solidFill>
              <a:latin typeface="SFMono-Regular"/>
            </a:endParaRPr>
          </a:p>
          <a:p>
            <a:r>
              <a:rPr lang="en-US" b="0" i="0" dirty="0">
                <a:solidFill>
                  <a:srgbClr val="008000"/>
                </a:solidFill>
                <a:effectLst/>
                <a:latin typeface="SFMono-Regular"/>
              </a:rPr>
              <a:t>// Declare and set array element values.</a:t>
            </a:r>
            <a:endParaRPr lang="en-US" b="0" i="0" dirty="0">
              <a:solidFill>
                <a:srgbClr val="171717"/>
              </a:solidFill>
              <a:effectLst/>
              <a:latin typeface="SFMono-Regular"/>
            </a:endParaRPr>
          </a:p>
          <a:p>
            <a:r>
              <a:rPr lang="en-US" b="0" i="0" dirty="0">
                <a:solidFill>
                  <a:srgbClr val="0101FD"/>
                </a:solidFill>
                <a:effectLst/>
                <a:latin typeface="SFMono-Regular"/>
              </a:rPr>
              <a:t>int</a:t>
            </a:r>
            <a:r>
              <a:rPr lang="en-US" b="0" i="0" dirty="0">
                <a:solidFill>
                  <a:srgbClr val="171717"/>
                </a:solidFill>
                <a:effectLst/>
                <a:latin typeface="SFMono-Regular"/>
              </a:rPr>
              <a:t>[,] multiDimensionalArray2 = { { 1, 2, 3 }, { 4, 5, 6 } }; </a:t>
            </a:r>
          </a:p>
          <a:p>
            <a:endParaRPr lang="en-US" dirty="0">
              <a:solidFill>
                <a:srgbClr val="171717"/>
              </a:solidFill>
              <a:latin typeface="SFMono-Regular"/>
            </a:endParaRPr>
          </a:p>
          <a:p>
            <a:r>
              <a:rPr lang="en-US" b="0" i="0" dirty="0">
                <a:solidFill>
                  <a:srgbClr val="008000"/>
                </a:solidFill>
                <a:effectLst/>
                <a:latin typeface="SFMono-Regular"/>
              </a:rPr>
              <a:t>// Declare a jagged array.</a:t>
            </a:r>
            <a:r>
              <a:rPr lang="en-US" b="0" i="0" dirty="0">
                <a:solidFill>
                  <a:srgbClr val="171717"/>
                </a:solidFill>
                <a:effectLst/>
                <a:latin typeface="SFMono-Regular"/>
              </a:rPr>
              <a:t> </a:t>
            </a:r>
          </a:p>
          <a:p>
            <a:r>
              <a:rPr lang="en-US" b="0" i="0" dirty="0">
                <a:solidFill>
                  <a:srgbClr val="0101FD"/>
                </a:solidFill>
                <a:effectLst/>
                <a:latin typeface="SFMono-Regular"/>
              </a:rPr>
              <a:t>int</a:t>
            </a:r>
            <a:r>
              <a:rPr lang="en-US" b="0" i="0" dirty="0">
                <a:solidFill>
                  <a:srgbClr val="171717"/>
                </a:solidFill>
                <a:effectLst/>
                <a:latin typeface="SFMono-Regular"/>
              </a:rPr>
              <a:t>[][] </a:t>
            </a:r>
            <a:r>
              <a:rPr lang="en-US" b="0" i="0" dirty="0" err="1">
                <a:solidFill>
                  <a:srgbClr val="171717"/>
                </a:solidFill>
                <a:effectLst/>
                <a:latin typeface="SFMono-Regular"/>
              </a:rPr>
              <a:t>jaggedArray</a:t>
            </a:r>
            <a:r>
              <a:rPr lang="en-US" b="0" i="0" dirty="0">
                <a:solidFill>
                  <a:srgbClr val="171717"/>
                </a:solidFill>
                <a:effectLst/>
                <a:latin typeface="SFMono-Regular"/>
              </a:rPr>
              <a:t>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[6][];</a:t>
            </a:r>
          </a:p>
          <a:p>
            <a:endParaRPr lang="en-US" dirty="0">
              <a:solidFill>
                <a:srgbClr val="171717"/>
              </a:solidFill>
              <a:latin typeface="SFMono-Regular"/>
            </a:endParaRPr>
          </a:p>
          <a:p>
            <a:r>
              <a:rPr lang="en-US" b="0" i="0" dirty="0">
                <a:solidFill>
                  <a:srgbClr val="171717"/>
                </a:solidFill>
                <a:effectLst/>
                <a:latin typeface="SFMono-Regular"/>
              </a:rPr>
              <a:t> </a:t>
            </a:r>
            <a:r>
              <a:rPr lang="en-US" b="0" i="0" dirty="0">
                <a:solidFill>
                  <a:srgbClr val="008000"/>
                </a:solidFill>
                <a:effectLst/>
                <a:latin typeface="SFMono-Regular"/>
              </a:rPr>
              <a:t>// Set the values of the first array in the jagged array structure.</a:t>
            </a:r>
            <a:r>
              <a:rPr lang="en-US" b="0" i="0" dirty="0">
                <a:solidFill>
                  <a:srgbClr val="171717"/>
                </a:solidFill>
                <a:effectLst/>
                <a:latin typeface="SFMono-Regular"/>
              </a:rPr>
              <a:t> </a:t>
            </a:r>
          </a:p>
          <a:p>
            <a:r>
              <a:rPr lang="en-US" b="0" i="0" dirty="0" err="1">
                <a:solidFill>
                  <a:srgbClr val="171717"/>
                </a:solidFill>
                <a:effectLst/>
                <a:latin typeface="SFMono-Regular"/>
              </a:rPr>
              <a:t>jaggedArray</a:t>
            </a:r>
            <a:r>
              <a:rPr lang="en-US" b="0" i="0" dirty="0">
                <a:solidFill>
                  <a:srgbClr val="171717"/>
                </a:solidFill>
                <a:effectLst/>
                <a:latin typeface="SFMono-Regular"/>
              </a:rPr>
              <a:t>[0]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a:solidFill>
                  <a:srgbClr val="0101FD"/>
                </a:solidFill>
                <a:effectLst/>
                <a:latin typeface="SFMono-Regular"/>
              </a:rPr>
              <a:t>int</a:t>
            </a:r>
            <a:r>
              <a:rPr lang="en-US" b="0" i="0" dirty="0">
                <a:solidFill>
                  <a:srgbClr val="171717"/>
                </a:solidFill>
                <a:effectLst/>
                <a:latin typeface="SFMono-Regular"/>
              </a:rPr>
              <a:t>[4] { 1, 2, 3, 4 }; </a:t>
            </a:r>
            <a:br>
              <a:rPr lang="en-US" b="0" i="0" dirty="0">
                <a:solidFill>
                  <a:srgbClr val="171717"/>
                </a:solidFill>
                <a:effectLst/>
                <a:latin typeface="SFMono-Regular"/>
              </a:rPr>
            </a:br>
            <a:endParaRPr lang="en-US" dirty="0"/>
          </a:p>
        </p:txBody>
      </p:sp>
    </p:spTree>
    <p:extLst>
      <p:ext uri="{BB962C8B-B14F-4D97-AF65-F5344CB8AC3E}">
        <p14:creationId xmlns:p14="http://schemas.microsoft.com/office/powerpoint/2010/main" val="79646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DC882-5444-4A37-8731-8ACD620D90CE}"/>
              </a:ext>
            </a:extLst>
          </p:cNvPr>
          <p:cNvSpPr>
            <a:spLocks noGrp="1"/>
          </p:cNvSpPr>
          <p:nvPr>
            <p:ph type="title"/>
          </p:nvPr>
        </p:nvSpPr>
        <p:spPr/>
        <p:txBody>
          <a:bodyPr/>
          <a:lstStyle/>
          <a:p>
            <a:r>
              <a:rPr lang="en-US" dirty="0"/>
              <a:t>Exercises</a:t>
            </a:r>
          </a:p>
        </p:txBody>
      </p:sp>
      <p:sp>
        <p:nvSpPr>
          <p:cNvPr id="3" name="CuadroTexto 2">
            <a:extLst>
              <a:ext uri="{FF2B5EF4-FFF2-40B4-BE49-F238E27FC236}">
                <a16:creationId xmlns:a16="http://schemas.microsoft.com/office/drawing/2014/main" id="{D9B48235-8EFC-4B17-B52A-A200C93B8925}"/>
              </a:ext>
            </a:extLst>
          </p:cNvPr>
          <p:cNvSpPr txBox="1"/>
          <p:nvPr/>
        </p:nvSpPr>
        <p:spPr>
          <a:xfrm>
            <a:off x="1296140" y="2388093"/>
            <a:ext cx="9650027" cy="923330"/>
          </a:xfrm>
          <a:prstGeom prst="rect">
            <a:avLst/>
          </a:prstGeom>
          <a:noFill/>
        </p:spPr>
        <p:txBody>
          <a:bodyPr wrap="square" rtlCol="0">
            <a:spAutoFit/>
          </a:bodyPr>
          <a:lstStyle/>
          <a:p>
            <a:r>
              <a:rPr lang="en-US" dirty="0"/>
              <a:t>Implement burble sort algorithm for an array.</a:t>
            </a:r>
          </a:p>
          <a:p>
            <a:endParaRPr lang="en-US" dirty="0"/>
          </a:p>
          <a:p>
            <a:r>
              <a:rPr lang="en-US" dirty="0"/>
              <a:t>Implement binary search for an array </a:t>
            </a:r>
          </a:p>
        </p:txBody>
      </p:sp>
    </p:spTree>
    <p:extLst>
      <p:ext uri="{BB962C8B-B14F-4D97-AF65-F5344CB8AC3E}">
        <p14:creationId xmlns:p14="http://schemas.microsoft.com/office/powerpoint/2010/main" val="262203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396E2-59DC-4AA0-9C51-87DCA378546F}"/>
              </a:ext>
            </a:extLst>
          </p:cNvPr>
          <p:cNvSpPr>
            <a:spLocks noGrp="1"/>
          </p:cNvSpPr>
          <p:nvPr>
            <p:ph type="title"/>
          </p:nvPr>
        </p:nvSpPr>
        <p:spPr/>
        <p:txBody>
          <a:bodyPr/>
          <a:lstStyle/>
          <a:p>
            <a:r>
              <a:rPr lang="en-US" dirty="0"/>
              <a:t>Burble sort</a:t>
            </a:r>
          </a:p>
        </p:txBody>
      </p:sp>
      <p:sp>
        <p:nvSpPr>
          <p:cNvPr id="4" name="CuadroTexto 3">
            <a:extLst>
              <a:ext uri="{FF2B5EF4-FFF2-40B4-BE49-F238E27FC236}">
                <a16:creationId xmlns:a16="http://schemas.microsoft.com/office/drawing/2014/main" id="{80C64E6B-9238-47F7-B213-E3AD537D0B87}"/>
              </a:ext>
            </a:extLst>
          </p:cNvPr>
          <p:cNvSpPr txBox="1"/>
          <p:nvPr/>
        </p:nvSpPr>
        <p:spPr>
          <a:xfrm>
            <a:off x="1097280" y="2115350"/>
            <a:ext cx="7952172" cy="3139321"/>
          </a:xfrm>
          <a:prstGeom prst="rect">
            <a:avLst/>
          </a:prstGeom>
          <a:noFill/>
        </p:spPr>
        <p:txBody>
          <a:bodyPr wrap="square">
            <a:spAutoFit/>
          </a:bodyPr>
          <a:lstStyle/>
          <a:p>
            <a:r>
              <a:rPr lang="en-US" b="0" i="0" dirty="0">
                <a:solidFill>
                  <a:srgbClr val="273239"/>
                </a:solidFill>
                <a:effectLst/>
                <a:latin typeface="urw-din"/>
              </a:rPr>
              <a:t>Bubble Sort is the simplest sorting algorithm that works by repeatedly swapping the adjacent elements if they are in wrong order.</a:t>
            </a:r>
            <a:br>
              <a:rPr lang="en-US" dirty="0"/>
            </a:br>
            <a:r>
              <a:rPr lang="en-US" b="1" i="0" dirty="0">
                <a:solidFill>
                  <a:srgbClr val="273239"/>
                </a:solidFill>
                <a:effectLst/>
                <a:latin typeface="urw-din"/>
              </a:rPr>
              <a:t>Example:</a:t>
            </a:r>
            <a:r>
              <a:rPr lang="en-US" b="0" i="0" dirty="0">
                <a:solidFill>
                  <a:srgbClr val="273239"/>
                </a:solidFill>
                <a:effectLst/>
                <a:latin typeface="urw-din"/>
              </a:rPr>
              <a:t> </a:t>
            </a:r>
            <a:br>
              <a:rPr lang="en-US" dirty="0"/>
            </a:br>
            <a:r>
              <a:rPr lang="en-US" b="1" i="0" dirty="0">
                <a:solidFill>
                  <a:srgbClr val="273239"/>
                </a:solidFill>
                <a:effectLst/>
                <a:latin typeface="urw-din"/>
              </a:rPr>
              <a:t>First Pass:</a:t>
            </a:r>
            <a:r>
              <a:rPr lang="en-US" b="0" i="0" dirty="0">
                <a:solidFill>
                  <a:srgbClr val="273239"/>
                </a:solidFill>
                <a:effectLst/>
                <a:latin typeface="urw-din"/>
              </a:rPr>
              <a:t> </a:t>
            </a:r>
            <a:br>
              <a:rPr lang="en-US" dirty="0"/>
            </a:b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1</a:t>
            </a:r>
            <a:r>
              <a:rPr lang="en-US" b="0" i="0" dirty="0">
                <a:solidFill>
                  <a:srgbClr val="273239"/>
                </a:solidFill>
                <a:effectLst/>
                <a:latin typeface="urw-din"/>
              </a:rPr>
              <a:t> 4 2 8 ) –&gt; ( </a:t>
            </a:r>
            <a:r>
              <a:rPr lang="en-US" b="1" i="0" dirty="0">
                <a:solidFill>
                  <a:srgbClr val="273239"/>
                </a:solidFill>
                <a:effectLst/>
                <a:latin typeface="urw-din"/>
              </a:rPr>
              <a:t>1</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4 2 8 ), Here, algorithm compares the first two elements, and swaps since 5 &gt; 1. </a:t>
            </a:r>
            <a:br>
              <a:rPr lang="en-US" dirty="0"/>
            </a:br>
            <a:r>
              <a:rPr lang="en-US" b="0" i="0" dirty="0">
                <a:solidFill>
                  <a:srgbClr val="273239"/>
                </a:solidFill>
                <a:effectLst/>
                <a:latin typeface="urw-din"/>
              </a:rPr>
              <a:t>( 1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4</a:t>
            </a:r>
            <a:r>
              <a:rPr lang="en-US" b="0" i="0" dirty="0">
                <a:solidFill>
                  <a:srgbClr val="273239"/>
                </a:solidFill>
                <a:effectLst/>
                <a:latin typeface="urw-din"/>
              </a:rPr>
              <a:t> 2 8 ) –&gt;  ( 1 </a:t>
            </a:r>
            <a:r>
              <a:rPr lang="en-US" b="1" i="0" dirty="0">
                <a:solidFill>
                  <a:srgbClr val="273239"/>
                </a:solidFill>
                <a:effectLst/>
                <a:latin typeface="urw-din"/>
              </a:rPr>
              <a:t>4</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2 8 ), Swap since 5 &gt; 4 </a:t>
            </a:r>
            <a:br>
              <a:rPr lang="en-US" dirty="0"/>
            </a:br>
            <a:r>
              <a:rPr lang="en-US" b="0" i="0" dirty="0">
                <a:solidFill>
                  <a:srgbClr val="273239"/>
                </a:solidFill>
                <a:effectLst/>
                <a:latin typeface="urw-din"/>
              </a:rPr>
              <a:t>( 1 4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2</a:t>
            </a:r>
            <a:r>
              <a:rPr lang="en-US" b="0" i="0" dirty="0">
                <a:solidFill>
                  <a:srgbClr val="273239"/>
                </a:solidFill>
                <a:effectLst/>
                <a:latin typeface="urw-din"/>
              </a:rPr>
              <a:t> 8 ) –&gt;  ( 1 4 </a:t>
            </a:r>
            <a:r>
              <a:rPr lang="en-US" b="1" i="0" dirty="0">
                <a:solidFill>
                  <a:srgbClr val="273239"/>
                </a:solidFill>
                <a:effectLst/>
                <a:latin typeface="urw-din"/>
              </a:rPr>
              <a:t>2</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8 ), Swap since 5 &gt; 2 </a:t>
            </a:r>
            <a:br>
              <a:rPr lang="en-US" dirty="0"/>
            </a:br>
            <a:r>
              <a:rPr lang="en-US" b="0" i="0" dirty="0">
                <a:solidFill>
                  <a:srgbClr val="273239"/>
                </a:solidFill>
                <a:effectLst/>
                <a:latin typeface="urw-din"/>
              </a:rPr>
              <a:t>( 1 4 2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8</a:t>
            </a:r>
            <a:r>
              <a:rPr lang="en-US" b="0" i="0" dirty="0">
                <a:solidFill>
                  <a:srgbClr val="273239"/>
                </a:solidFill>
                <a:effectLst/>
                <a:latin typeface="urw-din"/>
              </a:rPr>
              <a:t> ) –&gt; ( 1 4 2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8</a:t>
            </a:r>
            <a:r>
              <a:rPr lang="en-US" b="0" i="0" dirty="0">
                <a:solidFill>
                  <a:srgbClr val="273239"/>
                </a:solidFill>
                <a:effectLst/>
                <a:latin typeface="urw-din"/>
              </a:rPr>
              <a:t> ), Now, since these elements are already in order (8 &gt; 5), algorithm does not swap them.</a:t>
            </a:r>
            <a:br>
              <a:rPr lang="en-US" dirty="0"/>
            </a:br>
            <a:endParaRPr lang="en-US" dirty="0"/>
          </a:p>
        </p:txBody>
      </p:sp>
    </p:spTree>
    <p:extLst>
      <p:ext uri="{BB962C8B-B14F-4D97-AF65-F5344CB8AC3E}">
        <p14:creationId xmlns:p14="http://schemas.microsoft.com/office/powerpoint/2010/main" val="105469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670FA-252A-4623-AD67-3AA5AFCBDA9B}"/>
              </a:ext>
            </a:extLst>
          </p:cNvPr>
          <p:cNvSpPr>
            <a:spLocks noGrp="1"/>
          </p:cNvSpPr>
          <p:nvPr>
            <p:ph type="title"/>
          </p:nvPr>
        </p:nvSpPr>
        <p:spPr/>
        <p:txBody>
          <a:bodyPr/>
          <a:lstStyle/>
          <a:p>
            <a:r>
              <a:rPr lang="en-US" dirty="0"/>
              <a:t>Burble sort</a:t>
            </a:r>
          </a:p>
        </p:txBody>
      </p:sp>
      <p:sp>
        <p:nvSpPr>
          <p:cNvPr id="4" name="CuadroTexto 3">
            <a:extLst>
              <a:ext uri="{FF2B5EF4-FFF2-40B4-BE49-F238E27FC236}">
                <a16:creationId xmlns:a16="http://schemas.microsoft.com/office/drawing/2014/main" id="{30AA99BC-A360-44FF-B651-2196937E7AF6}"/>
              </a:ext>
            </a:extLst>
          </p:cNvPr>
          <p:cNvSpPr txBox="1"/>
          <p:nvPr/>
        </p:nvSpPr>
        <p:spPr>
          <a:xfrm>
            <a:off x="1023151" y="1960964"/>
            <a:ext cx="6094520" cy="3970318"/>
          </a:xfrm>
          <a:prstGeom prst="rect">
            <a:avLst/>
          </a:prstGeom>
          <a:noFill/>
        </p:spPr>
        <p:txBody>
          <a:bodyPr wrap="square">
            <a:spAutoFit/>
          </a:bodyPr>
          <a:lstStyle/>
          <a:p>
            <a:r>
              <a:rPr lang="en-US" b="1" i="0" dirty="0">
                <a:solidFill>
                  <a:srgbClr val="273239"/>
                </a:solidFill>
                <a:effectLst/>
                <a:latin typeface="urw-din"/>
              </a:rPr>
              <a:t>Second Pass:</a:t>
            </a:r>
            <a:r>
              <a:rPr lang="en-US" b="0" i="0" dirty="0">
                <a:solidFill>
                  <a:srgbClr val="273239"/>
                </a:solidFill>
                <a:effectLst/>
                <a:latin typeface="urw-din"/>
              </a:rPr>
              <a:t> </a:t>
            </a:r>
            <a:br>
              <a:rPr lang="en-US" dirty="0"/>
            </a:br>
            <a:r>
              <a:rPr lang="en-US" b="0" i="0" dirty="0">
                <a:solidFill>
                  <a:srgbClr val="273239"/>
                </a:solidFill>
                <a:effectLst/>
                <a:latin typeface="urw-din"/>
              </a:rPr>
              <a:t>( </a:t>
            </a:r>
            <a:r>
              <a:rPr lang="en-US" b="1" i="0" dirty="0">
                <a:solidFill>
                  <a:srgbClr val="273239"/>
                </a:solidFill>
                <a:effectLst/>
                <a:latin typeface="urw-din"/>
              </a:rPr>
              <a:t>1</a:t>
            </a:r>
            <a:r>
              <a:rPr lang="en-US" b="0" i="0" dirty="0">
                <a:solidFill>
                  <a:srgbClr val="273239"/>
                </a:solidFill>
                <a:effectLst/>
                <a:latin typeface="urw-din"/>
              </a:rPr>
              <a:t> </a:t>
            </a:r>
            <a:r>
              <a:rPr lang="en-US" b="1" i="0" dirty="0">
                <a:solidFill>
                  <a:srgbClr val="273239"/>
                </a:solidFill>
                <a:effectLst/>
                <a:latin typeface="urw-din"/>
              </a:rPr>
              <a:t>4</a:t>
            </a:r>
            <a:r>
              <a:rPr lang="en-US" b="0" i="0" dirty="0">
                <a:solidFill>
                  <a:srgbClr val="273239"/>
                </a:solidFill>
                <a:effectLst/>
                <a:latin typeface="urw-din"/>
              </a:rPr>
              <a:t> 2 5 8 ) –&gt; ( </a:t>
            </a:r>
            <a:r>
              <a:rPr lang="en-US" b="1" i="0" dirty="0">
                <a:solidFill>
                  <a:srgbClr val="273239"/>
                </a:solidFill>
                <a:effectLst/>
                <a:latin typeface="urw-din"/>
              </a:rPr>
              <a:t>1</a:t>
            </a:r>
            <a:r>
              <a:rPr lang="en-US" b="0" i="0" dirty="0">
                <a:solidFill>
                  <a:srgbClr val="273239"/>
                </a:solidFill>
                <a:effectLst/>
                <a:latin typeface="urw-din"/>
              </a:rPr>
              <a:t> </a:t>
            </a:r>
            <a:r>
              <a:rPr lang="en-US" b="1" i="0" dirty="0">
                <a:solidFill>
                  <a:srgbClr val="273239"/>
                </a:solidFill>
                <a:effectLst/>
                <a:latin typeface="urw-din"/>
              </a:rPr>
              <a:t>4</a:t>
            </a:r>
            <a:r>
              <a:rPr lang="en-US" b="0" i="0" dirty="0">
                <a:solidFill>
                  <a:srgbClr val="273239"/>
                </a:solidFill>
                <a:effectLst/>
                <a:latin typeface="urw-din"/>
              </a:rPr>
              <a:t> 2 5 8 ) </a:t>
            </a:r>
            <a:br>
              <a:rPr lang="en-US" dirty="0"/>
            </a:br>
            <a:r>
              <a:rPr lang="en-US" b="0" i="0" dirty="0">
                <a:solidFill>
                  <a:srgbClr val="273239"/>
                </a:solidFill>
                <a:effectLst/>
                <a:latin typeface="urw-din"/>
              </a:rPr>
              <a:t>( 1 </a:t>
            </a:r>
            <a:r>
              <a:rPr lang="en-US" b="1" i="0" dirty="0">
                <a:solidFill>
                  <a:srgbClr val="273239"/>
                </a:solidFill>
                <a:effectLst/>
                <a:latin typeface="urw-din"/>
              </a:rPr>
              <a:t>4</a:t>
            </a:r>
            <a:r>
              <a:rPr lang="en-US" b="0" i="0" dirty="0">
                <a:solidFill>
                  <a:srgbClr val="273239"/>
                </a:solidFill>
                <a:effectLst/>
                <a:latin typeface="urw-din"/>
              </a:rPr>
              <a:t> </a:t>
            </a:r>
            <a:r>
              <a:rPr lang="en-US" b="1" i="0" dirty="0">
                <a:solidFill>
                  <a:srgbClr val="273239"/>
                </a:solidFill>
                <a:effectLst/>
                <a:latin typeface="urw-din"/>
              </a:rPr>
              <a:t>2</a:t>
            </a:r>
            <a:r>
              <a:rPr lang="en-US" b="0" i="0" dirty="0">
                <a:solidFill>
                  <a:srgbClr val="273239"/>
                </a:solidFill>
                <a:effectLst/>
                <a:latin typeface="urw-din"/>
              </a:rPr>
              <a:t> 5 8 ) –&gt; ( 1 </a:t>
            </a:r>
            <a:r>
              <a:rPr lang="en-US" b="1" i="0" dirty="0">
                <a:solidFill>
                  <a:srgbClr val="273239"/>
                </a:solidFill>
                <a:effectLst/>
                <a:latin typeface="urw-din"/>
              </a:rPr>
              <a:t>2</a:t>
            </a:r>
            <a:r>
              <a:rPr lang="en-US" b="0" i="0" dirty="0">
                <a:solidFill>
                  <a:srgbClr val="273239"/>
                </a:solidFill>
                <a:effectLst/>
                <a:latin typeface="urw-din"/>
              </a:rPr>
              <a:t> </a:t>
            </a:r>
            <a:r>
              <a:rPr lang="en-US" b="1" i="0" dirty="0">
                <a:solidFill>
                  <a:srgbClr val="273239"/>
                </a:solidFill>
                <a:effectLst/>
                <a:latin typeface="urw-din"/>
              </a:rPr>
              <a:t>4</a:t>
            </a:r>
            <a:r>
              <a:rPr lang="en-US" b="0" i="0" dirty="0">
                <a:solidFill>
                  <a:srgbClr val="273239"/>
                </a:solidFill>
                <a:effectLst/>
                <a:latin typeface="urw-din"/>
              </a:rPr>
              <a:t> 5 8 ), Swap since 4 &gt; 2 </a:t>
            </a:r>
            <a:br>
              <a:rPr lang="en-US" dirty="0"/>
            </a:br>
            <a:r>
              <a:rPr lang="en-US" b="0" i="0" dirty="0">
                <a:solidFill>
                  <a:srgbClr val="273239"/>
                </a:solidFill>
                <a:effectLst/>
                <a:latin typeface="urw-din"/>
              </a:rPr>
              <a:t>( 1 2 </a:t>
            </a:r>
            <a:r>
              <a:rPr lang="en-US" b="1" i="0" dirty="0">
                <a:solidFill>
                  <a:srgbClr val="273239"/>
                </a:solidFill>
                <a:effectLst/>
                <a:latin typeface="urw-din"/>
              </a:rPr>
              <a:t>4</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8 ) –&gt; ( 1 2 </a:t>
            </a:r>
            <a:r>
              <a:rPr lang="en-US" b="1" i="0" dirty="0">
                <a:solidFill>
                  <a:srgbClr val="273239"/>
                </a:solidFill>
                <a:effectLst/>
                <a:latin typeface="urw-din"/>
              </a:rPr>
              <a:t>4</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8 ) </a:t>
            </a:r>
            <a:br>
              <a:rPr lang="en-US" dirty="0"/>
            </a:br>
            <a:r>
              <a:rPr lang="en-US" b="0" i="0" dirty="0">
                <a:solidFill>
                  <a:srgbClr val="273239"/>
                </a:solidFill>
                <a:effectLst/>
                <a:latin typeface="urw-din"/>
              </a:rPr>
              <a:t>( 1 2 4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8</a:t>
            </a:r>
            <a:r>
              <a:rPr lang="en-US" b="0" i="0" dirty="0">
                <a:solidFill>
                  <a:srgbClr val="273239"/>
                </a:solidFill>
                <a:effectLst/>
                <a:latin typeface="urw-din"/>
              </a:rPr>
              <a:t> ) –&gt;  ( 1 2 4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8</a:t>
            </a:r>
            <a:r>
              <a:rPr lang="en-US" b="0" i="0" dirty="0">
                <a:solidFill>
                  <a:srgbClr val="273239"/>
                </a:solidFill>
                <a:effectLst/>
                <a:latin typeface="urw-din"/>
              </a:rPr>
              <a:t> ) </a:t>
            </a:r>
            <a:br>
              <a:rPr lang="en-US" dirty="0"/>
            </a:br>
            <a:r>
              <a:rPr lang="en-US" b="0" i="0" dirty="0">
                <a:solidFill>
                  <a:srgbClr val="273239"/>
                </a:solidFill>
                <a:effectLst/>
                <a:latin typeface="urw-din"/>
              </a:rPr>
              <a:t>Now, the array is already sorted, but our algorithm does not know if it is completed. The algorithm needs one </a:t>
            </a:r>
            <a:r>
              <a:rPr lang="en-US" b="1" i="0" dirty="0">
                <a:solidFill>
                  <a:srgbClr val="273239"/>
                </a:solidFill>
                <a:effectLst/>
                <a:latin typeface="urw-din"/>
              </a:rPr>
              <a:t>whole</a:t>
            </a:r>
            <a:r>
              <a:rPr lang="en-US" b="0" i="0" dirty="0">
                <a:solidFill>
                  <a:srgbClr val="273239"/>
                </a:solidFill>
                <a:effectLst/>
                <a:latin typeface="urw-din"/>
              </a:rPr>
              <a:t> pass without </a:t>
            </a:r>
            <a:r>
              <a:rPr lang="en-US" b="1" i="0" dirty="0">
                <a:solidFill>
                  <a:srgbClr val="273239"/>
                </a:solidFill>
                <a:effectLst/>
                <a:latin typeface="urw-din"/>
              </a:rPr>
              <a:t>any</a:t>
            </a:r>
            <a:r>
              <a:rPr lang="en-US" b="0" i="0" dirty="0">
                <a:solidFill>
                  <a:srgbClr val="273239"/>
                </a:solidFill>
                <a:effectLst/>
                <a:latin typeface="urw-din"/>
              </a:rPr>
              <a:t> swap to know it is sorted.</a:t>
            </a:r>
            <a:br>
              <a:rPr lang="en-US" dirty="0"/>
            </a:br>
            <a:r>
              <a:rPr lang="en-US" b="1" i="0" dirty="0">
                <a:solidFill>
                  <a:srgbClr val="273239"/>
                </a:solidFill>
                <a:effectLst/>
                <a:latin typeface="urw-din"/>
              </a:rPr>
              <a:t>Third Pass:</a:t>
            </a:r>
            <a:r>
              <a:rPr lang="en-US" b="0" i="0" dirty="0">
                <a:solidFill>
                  <a:srgbClr val="273239"/>
                </a:solidFill>
                <a:effectLst/>
                <a:latin typeface="urw-din"/>
              </a:rPr>
              <a:t> </a:t>
            </a:r>
            <a:br>
              <a:rPr lang="en-US" dirty="0"/>
            </a:br>
            <a:r>
              <a:rPr lang="en-US" b="0" i="0" dirty="0">
                <a:solidFill>
                  <a:srgbClr val="273239"/>
                </a:solidFill>
                <a:effectLst/>
                <a:latin typeface="urw-din"/>
              </a:rPr>
              <a:t>( </a:t>
            </a:r>
            <a:r>
              <a:rPr lang="en-US" b="1" i="0" dirty="0">
                <a:solidFill>
                  <a:srgbClr val="273239"/>
                </a:solidFill>
                <a:effectLst/>
                <a:latin typeface="urw-din"/>
              </a:rPr>
              <a:t>1</a:t>
            </a:r>
            <a:r>
              <a:rPr lang="en-US" b="0" i="0" dirty="0">
                <a:solidFill>
                  <a:srgbClr val="273239"/>
                </a:solidFill>
                <a:effectLst/>
                <a:latin typeface="urw-din"/>
              </a:rPr>
              <a:t> </a:t>
            </a:r>
            <a:r>
              <a:rPr lang="en-US" b="1" i="0" dirty="0">
                <a:solidFill>
                  <a:srgbClr val="273239"/>
                </a:solidFill>
                <a:effectLst/>
                <a:latin typeface="urw-din"/>
              </a:rPr>
              <a:t>2</a:t>
            </a:r>
            <a:r>
              <a:rPr lang="en-US" b="0" i="0" dirty="0">
                <a:solidFill>
                  <a:srgbClr val="273239"/>
                </a:solidFill>
                <a:effectLst/>
                <a:latin typeface="urw-din"/>
              </a:rPr>
              <a:t> 4 5 8 ) –&gt; ( </a:t>
            </a:r>
            <a:r>
              <a:rPr lang="en-US" b="1" i="0" dirty="0">
                <a:solidFill>
                  <a:srgbClr val="273239"/>
                </a:solidFill>
                <a:effectLst/>
                <a:latin typeface="urw-din"/>
              </a:rPr>
              <a:t>1</a:t>
            </a:r>
            <a:r>
              <a:rPr lang="en-US" b="0" i="0" dirty="0">
                <a:solidFill>
                  <a:srgbClr val="273239"/>
                </a:solidFill>
                <a:effectLst/>
                <a:latin typeface="urw-din"/>
              </a:rPr>
              <a:t> </a:t>
            </a:r>
            <a:r>
              <a:rPr lang="en-US" b="1" i="0" dirty="0">
                <a:solidFill>
                  <a:srgbClr val="273239"/>
                </a:solidFill>
                <a:effectLst/>
                <a:latin typeface="urw-din"/>
              </a:rPr>
              <a:t>2</a:t>
            </a:r>
            <a:r>
              <a:rPr lang="en-US" b="0" i="0" dirty="0">
                <a:solidFill>
                  <a:srgbClr val="273239"/>
                </a:solidFill>
                <a:effectLst/>
                <a:latin typeface="urw-din"/>
              </a:rPr>
              <a:t> 4 5 8 ) </a:t>
            </a:r>
            <a:br>
              <a:rPr lang="en-US" dirty="0"/>
            </a:br>
            <a:r>
              <a:rPr lang="en-US" b="0" i="0" dirty="0">
                <a:solidFill>
                  <a:srgbClr val="273239"/>
                </a:solidFill>
                <a:effectLst/>
                <a:latin typeface="urw-din"/>
              </a:rPr>
              <a:t>( 1 </a:t>
            </a:r>
            <a:r>
              <a:rPr lang="en-US" b="1" i="0" dirty="0">
                <a:solidFill>
                  <a:srgbClr val="273239"/>
                </a:solidFill>
                <a:effectLst/>
                <a:latin typeface="urw-din"/>
              </a:rPr>
              <a:t>2</a:t>
            </a:r>
            <a:r>
              <a:rPr lang="en-US" b="0" i="0" dirty="0">
                <a:solidFill>
                  <a:srgbClr val="273239"/>
                </a:solidFill>
                <a:effectLst/>
                <a:latin typeface="urw-din"/>
              </a:rPr>
              <a:t> </a:t>
            </a:r>
            <a:r>
              <a:rPr lang="en-US" b="1" i="0" dirty="0">
                <a:solidFill>
                  <a:srgbClr val="273239"/>
                </a:solidFill>
                <a:effectLst/>
                <a:latin typeface="urw-din"/>
              </a:rPr>
              <a:t>4</a:t>
            </a:r>
            <a:r>
              <a:rPr lang="en-US" b="0" i="0" dirty="0">
                <a:solidFill>
                  <a:srgbClr val="273239"/>
                </a:solidFill>
                <a:effectLst/>
                <a:latin typeface="urw-din"/>
              </a:rPr>
              <a:t> 5 8 ) –&gt; ( 1 </a:t>
            </a:r>
            <a:r>
              <a:rPr lang="en-US" b="1" i="0" dirty="0">
                <a:solidFill>
                  <a:srgbClr val="273239"/>
                </a:solidFill>
                <a:effectLst/>
                <a:latin typeface="urw-din"/>
              </a:rPr>
              <a:t>2</a:t>
            </a:r>
            <a:r>
              <a:rPr lang="en-US" b="0" i="0" dirty="0">
                <a:solidFill>
                  <a:srgbClr val="273239"/>
                </a:solidFill>
                <a:effectLst/>
                <a:latin typeface="urw-din"/>
              </a:rPr>
              <a:t> </a:t>
            </a:r>
            <a:r>
              <a:rPr lang="en-US" b="1" i="0" dirty="0">
                <a:solidFill>
                  <a:srgbClr val="273239"/>
                </a:solidFill>
                <a:effectLst/>
                <a:latin typeface="urw-din"/>
              </a:rPr>
              <a:t>4</a:t>
            </a:r>
            <a:r>
              <a:rPr lang="en-US" b="0" i="0" dirty="0">
                <a:solidFill>
                  <a:srgbClr val="273239"/>
                </a:solidFill>
                <a:effectLst/>
                <a:latin typeface="urw-din"/>
              </a:rPr>
              <a:t> 5 8 ) </a:t>
            </a:r>
            <a:br>
              <a:rPr lang="en-US" dirty="0"/>
            </a:br>
            <a:r>
              <a:rPr lang="en-US" b="0" i="0" dirty="0">
                <a:solidFill>
                  <a:srgbClr val="273239"/>
                </a:solidFill>
                <a:effectLst/>
                <a:latin typeface="urw-din"/>
              </a:rPr>
              <a:t>( 1 2 </a:t>
            </a:r>
            <a:r>
              <a:rPr lang="en-US" b="1" i="0" dirty="0">
                <a:solidFill>
                  <a:srgbClr val="273239"/>
                </a:solidFill>
                <a:effectLst/>
                <a:latin typeface="urw-din"/>
              </a:rPr>
              <a:t>4</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8 ) –&gt; ( 1 2 </a:t>
            </a:r>
            <a:r>
              <a:rPr lang="en-US" b="1" i="0" dirty="0">
                <a:solidFill>
                  <a:srgbClr val="273239"/>
                </a:solidFill>
                <a:effectLst/>
                <a:latin typeface="urw-din"/>
              </a:rPr>
              <a:t>4</a:t>
            </a:r>
            <a:r>
              <a:rPr lang="en-US" b="0" i="0" dirty="0">
                <a:solidFill>
                  <a:srgbClr val="273239"/>
                </a:solidFill>
                <a:effectLst/>
                <a:latin typeface="urw-din"/>
              </a:rPr>
              <a:t> </a:t>
            </a:r>
            <a:r>
              <a:rPr lang="en-US" b="1" i="0" dirty="0">
                <a:solidFill>
                  <a:srgbClr val="273239"/>
                </a:solidFill>
                <a:effectLst/>
                <a:latin typeface="urw-din"/>
              </a:rPr>
              <a:t>5</a:t>
            </a:r>
            <a:r>
              <a:rPr lang="en-US" b="0" i="0" dirty="0">
                <a:solidFill>
                  <a:srgbClr val="273239"/>
                </a:solidFill>
                <a:effectLst/>
                <a:latin typeface="urw-din"/>
              </a:rPr>
              <a:t> 8 ) </a:t>
            </a:r>
            <a:br>
              <a:rPr lang="en-US" dirty="0"/>
            </a:br>
            <a:r>
              <a:rPr lang="en-US" b="0" i="0" dirty="0">
                <a:solidFill>
                  <a:srgbClr val="273239"/>
                </a:solidFill>
                <a:effectLst/>
                <a:latin typeface="urw-din"/>
              </a:rPr>
              <a:t>( 1 2 4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8</a:t>
            </a:r>
            <a:r>
              <a:rPr lang="en-US" b="0" i="0" dirty="0">
                <a:solidFill>
                  <a:srgbClr val="273239"/>
                </a:solidFill>
                <a:effectLst/>
                <a:latin typeface="urw-din"/>
              </a:rPr>
              <a:t> ) –&gt; ( 1 2 4 </a:t>
            </a:r>
            <a:r>
              <a:rPr lang="en-US" b="1" i="0" dirty="0">
                <a:solidFill>
                  <a:srgbClr val="273239"/>
                </a:solidFill>
                <a:effectLst/>
                <a:latin typeface="urw-din"/>
              </a:rPr>
              <a:t>5</a:t>
            </a:r>
            <a:r>
              <a:rPr lang="en-US" b="0" i="0" dirty="0">
                <a:solidFill>
                  <a:srgbClr val="273239"/>
                </a:solidFill>
                <a:effectLst/>
                <a:latin typeface="urw-din"/>
              </a:rPr>
              <a:t> </a:t>
            </a:r>
            <a:r>
              <a:rPr lang="en-US" b="1" i="0" dirty="0">
                <a:solidFill>
                  <a:srgbClr val="273239"/>
                </a:solidFill>
                <a:effectLst/>
                <a:latin typeface="urw-din"/>
              </a:rPr>
              <a:t>8</a:t>
            </a:r>
            <a:r>
              <a:rPr lang="en-US" b="0" i="0" dirty="0">
                <a:solidFill>
                  <a:srgbClr val="273239"/>
                </a:solidFill>
                <a:effectLst/>
                <a:latin typeface="urw-din"/>
              </a:rPr>
              <a:t> ) </a:t>
            </a:r>
            <a:br>
              <a:rPr lang="en-US" dirty="0"/>
            </a:br>
            <a:endParaRPr lang="en-US" dirty="0"/>
          </a:p>
        </p:txBody>
      </p:sp>
    </p:spTree>
    <p:extLst>
      <p:ext uri="{BB962C8B-B14F-4D97-AF65-F5344CB8AC3E}">
        <p14:creationId xmlns:p14="http://schemas.microsoft.com/office/powerpoint/2010/main" val="260134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7FAB6-6A33-4636-BAB6-8721A2B01067}"/>
              </a:ext>
            </a:extLst>
          </p:cNvPr>
          <p:cNvSpPr>
            <a:spLocks noGrp="1"/>
          </p:cNvSpPr>
          <p:nvPr>
            <p:ph type="title"/>
          </p:nvPr>
        </p:nvSpPr>
        <p:spPr/>
        <p:txBody>
          <a:bodyPr/>
          <a:lstStyle/>
          <a:p>
            <a:r>
              <a:rPr lang="en-US" dirty="0"/>
              <a:t>Binary search</a:t>
            </a:r>
          </a:p>
        </p:txBody>
      </p:sp>
      <p:sp>
        <p:nvSpPr>
          <p:cNvPr id="4" name="CuadroTexto 3">
            <a:extLst>
              <a:ext uri="{FF2B5EF4-FFF2-40B4-BE49-F238E27FC236}">
                <a16:creationId xmlns:a16="http://schemas.microsoft.com/office/drawing/2014/main" id="{BED521C2-FA5D-42B5-8EA1-087B72D4296B}"/>
              </a:ext>
            </a:extLst>
          </p:cNvPr>
          <p:cNvSpPr txBox="1"/>
          <p:nvPr/>
        </p:nvSpPr>
        <p:spPr>
          <a:xfrm>
            <a:off x="1097279" y="2007223"/>
            <a:ext cx="9946541" cy="369332"/>
          </a:xfrm>
          <a:prstGeom prst="rect">
            <a:avLst/>
          </a:prstGeom>
          <a:noFill/>
        </p:spPr>
        <p:txBody>
          <a:bodyPr wrap="square">
            <a:spAutoFit/>
          </a:bodyPr>
          <a:lstStyle/>
          <a:p>
            <a:r>
              <a:rPr lang="en-US" b="1" i="0" dirty="0">
                <a:solidFill>
                  <a:srgbClr val="273239"/>
                </a:solidFill>
                <a:effectLst/>
                <a:latin typeface="urw-din"/>
              </a:rPr>
              <a:t>Problem: </a:t>
            </a:r>
            <a:r>
              <a:rPr lang="en-US" b="0" i="0" dirty="0">
                <a:solidFill>
                  <a:srgbClr val="273239"/>
                </a:solidFill>
                <a:effectLst/>
                <a:latin typeface="urw-din"/>
              </a:rPr>
              <a:t>Given a sorted array </a:t>
            </a:r>
            <a:r>
              <a:rPr lang="en-US" b="1" i="0" dirty="0" err="1">
                <a:solidFill>
                  <a:srgbClr val="273239"/>
                </a:solidFill>
                <a:effectLst/>
                <a:latin typeface="urw-din"/>
              </a:rPr>
              <a:t>arr</a:t>
            </a:r>
            <a:r>
              <a:rPr lang="en-US" b="1" i="0" dirty="0">
                <a:solidFill>
                  <a:srgbClr val="273239"/>
                </a:solidFill>
                <a:effectLst/>
                <a:latin typeface="urw-din"/>
              </a:rPr>
              <a:t>[]</a:t>
            </a:r>
            <a:r>
              <a:rPr lang="en-US" b="0" i="0" dirty="0">
                <a:solidFill>
                  <a:srgbClr val="273239"/>
                </a:solidFill>
                <a:effectLst/>
                <a:latin typeface="urw-din"/>
              </a:rPr>
              <a:t> of </a:t>
            </a:r>
            <a:r>
              <a:rPr lang="en-US" b="1" i="0" dirty="0">
                <a:solidFill>
                  <a:srgbClr val="273239"/>
                </a:solidFill>
                <a:effectLst/>
                <a:latin typeface="urw-din"/>
              </a:rPr>
              <a:t>n</a:t>
            </a:r>
            <a:r>
              <a:rPr lang="en-US" b="0" i="0" dirty="0">
                <a:solidFill>
                  <a:srgbClr val="273239"/>
                </a:solidFill>
                <a:effectLst/>
                <a:latin typeface="urw-din"/>
              </a:rPr>
              <a:t> elements, write a function to search a given element </a:t>
            </a:r>
            <a:r>
              <a:rPr lang="en-US" b="1" i="0" dirty="0">
                <a:solidFill>
                  <a:srgbClr val="273239"/>
                </a:solidFill>
                <a:effectLst/>
                <a:latin typeface="urw-din"/>
              </a:rPr>
              <a:t>x</a:t>
            </a:r>
            <a:r>
              <a:rPr lang="en-US" b="0" i="0" dirty="0">
                <a:solidFill>
                  <a:srgbClr val="273239"/>
                </a:solidFill>
                <a:effectLst/>
                <a:latin typeface="urw-din"/>
              </a:rPr>
              <a:t> in</a:t>
            </a:r>
            <a:r>
              <a:rPr lang="en-US" b="1" i="0" dirty="0">
                <a:solidFill>
                  <a:srgbClr val="273239"/>
                </a:solidFill>
                <a:effectLst/>
                <a:latin typeface="urw-din"/>
              </a:rPr>
              <a:t> </a:t>
            </a:r>
            <a:r>
              <a:rPr lang="en-US" b="1" i="0" dirty="0" err="1">
                <a:solidFill>
                  <a:srgbClr val="273239"/>
                </a:solidFill>
                <a:effectLst/>
                <a:latin typeface="urw-din"/>
              </a:rPr>
              <a:t>arr</a:t>
            </a:r>
            <a:r>
              <a:rPr lang="en-US" b="1" i="0" dirty="0">
                <a:solidFill>
                  <a:srgbClr val="273239"/>
                </a:solidFill>
                <a:effectLst/>
                <a:latin typeface="urw-din"/>
              </a:rPr>
              <a:t>[].</a:t>
            </a:r>
            <a:endParaRPr lang="en-US" dirty="0"/>
          </a:p>
        </p:txBody>
      </p:sp>
      <p:sp>
        <p:nvSpPr>
          <p:cNvPr id="7" name="CuadroTexto 6">
            <a:extLst>
              <a:ext uri="{FF2B5EF4-FFF2-40B4-BE49-F238E27FC236}">
                <a16:creationId xmlns:a16="http://schemas.microsoft.com/office/drawing/2014/main" id="{AB02C3A9-6EB1-4BB8-A150-7055D688F8B1}"/>
              </a:ext>
            </a:extLst>
          </p:cNvPr>
          <p:cNvSpPr txBox="1"/>
          <p:nvPr/>
        </p:nvSpPr>
        <p:spPr>
          <a:xfrm>
            <a:off x="1097279" y="2608215"/>
            <a:ext cx="10354914" cy="1477328"/>
          </a:xfrm>
          <a:prstGeom prst="rect">
            <a:avLst/>
          </a:prstGeom>
          <a:noFill/>
        </p:spPr>
        <p:txBody>
          <a:bodyPr wrap="square">
            <a:spAutoFit/>
          </a:bodyPr>
          <a:lstStyle/>
          <a:p>
            <a:r>
              <a:rPr lang="en-US" dirty="0"/>
              <a:t>Binary Search is a searching algorithm used in a sorted array by repeatedly dividing the search interval in half. The idea of binary search is to use the information that the array is sorted and reduce the time complexity to O(Log n). </a:t>
            </a:r>
          </a:p>
          <a:p>
            <a:endParaRPr lang="en-US" dirty="0"/>
          </a:p>
          <a:p>
            <a:endParaRPr lang="en-US" dirty="0"/>
          </a:p>
        </p:txBody>
      </p:sp>
      <p:sp>
        <p:nvSpPr>
          <p:cNvPr id="6" name="CuadroTexto 5">
            <a:extLst>
              <a:ext uri="{FF2B5EF4-FFF2-40B4-BE49-F238E27FC236}">
                <a16:creationId xmlns:a16="http://schemas.microsoft.com/office/drawing/2014/main" id="{F44C6C2A-8545-4066-9C1C-C7CAFCB03D05}"/>
              </a:ext>
            </a:extLst>
          </p:cNvPr>
          <p:cNvSpPr txBox="1"/>
          <p:nvPr/>
        </p:nvSpPr>
        <p:spPr>
          <a:xfrm>
            <a:off x="1097279" y="3663736"/>
            <a:ext cx="10212872" cy="2031325"/>
          </a:xfrm>
          <a:prstGeom prst="rect">
            <a:avLst/>
          </a:prstGeom>
          <a:noFill/>
        </p:spPr>
        <p:txBody>
          <a:bodyPr wrap="square">
            <a:spAutoFit/>
          </a:bodyPr>
          <a:lstStyle/>
          <a:p>
            <a:r>
              <a:rPr lang="en-US" dirty="0"/>
              <a:t>Step-by-step Binary Search Algorithm: We basically ignore half of the elements just after one comparison.</a:t>
            </a:r>
          </a:p>
          <a:p>
            <a:endParaRPr lang="en-US" dirty="0"/>
          </a:p>
          <a:p>
            <a:r>
              <a:rPr lang="en-US" dirty="0"/>
              <a:t>Compare x with the middle element.</a:t>
            </a:r>
          </a:p>
          <a:p>
            <a:r>
              <a:rPr lang="en-US" dirty="0"/>
              <a:t>If x matches with the middle element, we return the mid index.</a:t>
            </a:r>
          </a:p>
          <a:p>
            <a:r>
              <a:rPr lang="en-US" dirty="0"/>
              <a:t>Else If x is greater than the mid element, then x can only lie in the right half subarray after the mid element. So we recur for the right half.</a:t>
            </a:r>
          </a:p>
          <a:p>
            <a:r>
              <a:rPr lang="en-US" dirty="0"/>
              <a:t>Else (x is smaller) recur for the left half.</a:t>
            </a:r>
          </a:p>
        </p:txBody>
      </p:sp>
    </p:spTree>
    <p:extLst>
      <p:ext uri="{BB962C8B-B14F-4D97-AF65-F5344CB8AC3E}">
        <p14:creationId xmlns:p14="http://schemas.microsoft.com/office/powerpoint/2010/main" val="325331926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TotalTime>
  <Words>747</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Calibri Light</vt:lpstr>
      <vt:lpstr>SFMono-Regular</vt:lpstr>
      <vt:lpstr>urw-din</vt:lpstr>
      <vt:lpstr>Retrospección</vt:lpstr>
      <vt:lpstr>Session 2. Arrays and Cast</vt:lpstr>
      <vt:lpstr>Cast in C#</vt:lpstr>
      <vt:lpstr>Arrays</vt:lpstr>
      <vt:lpstr>Arrays</vt:lpstr>
      <vt:lpstr>Exercises</vt:lpstr>
      <vt:lpstr>Burble sort</vt:lpstr>
      <vt:lpstr>Burble sort</vt:lpstr>
      <vt:lpstr>Binary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 Arrays and Cast</dc:title>
  <dc:creator>Eduardo Serrano</dc:creator>
  <cp:lastModifiedBy>Eduardo Serrano</cp:lastModifiedBy>
  <cp:revision>1</cp:revision>
  <dcterms:created xsi:type="dcterms:W3CDTF">2022-03-29T19:18:46Z</dcterms:created>
  <dcterms:modified xsi:type="dcterms:W3CDTF">2022-03-29T19:31:10Z</dcterms:modified>
</cp:coreProperties>
</file>