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61" r:id="rId5"/>
    <p:sldId id="263" r:id="rId6"/>
    <p:sldId id="264" r:id="rId7"/>
    <p:sldId id="265"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D89BF-600C-403F-8EFC-1056A13F1942}" v="3" dt="2022-03-29T19:14:22.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Serrano" userId="d59ba74ccbcecfed" providerId="LiveId" clId="{C8AD89BF-600C-403F-8EFC-1056A13F1942}"/>
    <pc:docChg chg="modSld">
      <pc:chgData name="Eduardo Serrano" userId="d59ba74ccbcecfed" providerId="LiveId" clId="{C8AD89BF-600C-403F-8EFC-1056A13F1942}" dt="2022-03-29T19:14:22.968" v="3" actId="1076"/>
      <pc:docMkLst>
        <pc:docMk/>
      </pc:docMkLst>
      <pc:sldChg chg="modSp mod">
        <pc:chgData name="Eduardo Serrano" userId="d59ba74ccbcecfed" providerId="LiveId" clId="{C8AD89BF-600C-403F-8EFC-1056A13F1942}" dt="2022-03-29T19:14:22.968" v="3" actId="1076"/>
        <pc:sldMkLst>
          <pc:docMk/>
          <pc:sldMk cId="2695326999" sldId="262"/>
        </pc:sldMkLst>
        <pc:spChg chg="mod">
          <ac:chgData name="Eduardo Serrano" userId="d59ba74ccbcecfed" providerId="LiveId" clId="{C8AD89BF-600C-403F-8EFC-1056A13F1942}" dt="2022-03-29T19:14:22.968" v="3" actId="1076"/>
          <ac:spMkLst>
            <pc:docMk/>
            <pc:sldMk cId="2695326999" sldId="262"/>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29/03/2022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8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29/03/2022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202824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29/03/2022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09290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29/03/2022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205624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2E61F22-D0EC-4F18-B3D9-DF56FAD24281}" type="datetimeFigureOut">
              <a:rPr lang="es-MX" smtClean="0"/>
              <a:t>29/03/2022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11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2E61F22-D0EC-4F18-B3D9-DF56FAD24281}" type="datetimeFigureOut">
              <a:rPr lang="es-MX" smtClean="0"/>
              <a:t>29/03/2022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183227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2E61F22-D0EC-4F18-B3D9-DF56FAD24281}" type="datetimeFigureOut">
              <a:rPr lang="es-MX" smtClean="0"/>
              <a:t>29/03/2022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93289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2E61F22-D0EC-4F18-B3D9-DF56FAD24281}" type="datetimeFigureOut">
              <a:rPr lang="es-MX" smtClean="0"/>
              <a:t>29/03/2022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126533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E61F22-D0EC-4F18-B3D9-DF56FAD24281}" type="datetimeFigureOut">
              <a:rPr lang="es-MX" smtClean="0"/>
              <a:t>29/03/2022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69351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E61F22-D0EC-4F18-B3D9-DF56FAD24281}" type="datetimeFigureOut">
              <a:rPr lang="es-MX" smtClean="0"/>
              <a:t>29/03/2022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C0AD5A-F5A9-4AD3-9590-BE16E2FCEA61}" type="slidenum">
              <a:rPr lang="es-MX" smtClean="0"/>
              <a:t>‹Nº›</a:t>
            </a:fld>
            <a:endParaRPr lang="es-MX"/>
          </a:p>
        </p:txBody>
      </p:sp>
    </p:spTree>
    <p:extLst>
      <p:ext uri="{BB962C8B-B14F-4D97-AF65-F5344CB8AC3E}">
        <p14:creationId xmlns:p14="http://schemas.microsoft.com/office/powerpoint/2010/main" val="92279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2E61F22-D0EC-4F18-B3D9-DF56FAD24281}" type="datetimeFigureOut">
              <a:rPr lang="es-MX" smtClean="0"/>
              <a:t>29/03/2022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56208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E61F22-D0EC-4F18-B3D9-DF56FAD24281}" type="datetimeFigureOut">
              <a:rPr lang="es-MX" smtClean="0"/>
              <a:t>29/03/2022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C0AD5A-F5A9-4AD3-9590-BE16E2FCEA61}"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453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Session 3</a:t>
            </a:r>
            <a:endParaRPr lang="es-MX" dirty="0"/>
          </a:p>
        </p:txBody>
      </p:sp>
      <p:sp>
        <p:nvSpPr>
          <p:cNvPr id="3" name="Subtítulo 2"/>
          <p:cNvSpPr>
            <a:spLocks noGrp="1"/>
          </p:cNvSpPr>
          <p:nvPr>
            <p:ph type="subTitle" idx="1"/>
          </p:nvPr>
        </p:nvSpPr>
        <p:spPr/>
        <p:txBody>
          <a:bodyPr/>
          <a:lstStyle/>
          <a:p>
            <a:r>
              <a:rPr lang="en-US"/>
              <a:t>TRSF</a:t>
            </a:r>
            <a:endParaRPr lang="es-MX" dirty="0"/>
          </a:p>
        </p:txBody>
      </p:sp>
    </p:spTree>
    <p:extLst>
      <p:ext uri="{BB962C8B-B14F-4D97-AF65-F5344CB8AC3E}">
        <p14:creationId xmlns:p14="http://schemas.microsoft.com/office/powerpoint/2010/main" val="309278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Head and Stack</a:t>
            </a:r>
            <a:endParaRPr lang="es-MX" dirty="0"/>
          </a:p>
        </p:txBody>
      </p:sp>
      <p:sp>
        <p:nvSpPr>
          <p:cNvPr id="5" name="Rectangle 2"/>
          <p:cNvSpPr>
            <a:spLocks noGrp="1" noChangeArrowheads="1"/>
          </p:cNvSpPr>
          <p:nvPr>
            <p:ph idx="1"/>
          </p:nvPr>
        </p:nvSpPr>
        <p:spPr bwMode="auto">
          <a:xfrm>
            <a:off x="434056" y="2102049"/>
            <a:ext cx="11030065" cy="351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US" sz="1800" dirty="0"/>
              <a:t>Stack is used for static memory allocation and Heap for dynamic memory allocation, </a:t>
            </a:r>
          </a:p>
          <a:p>
            <a:pPr marL="0" indent="0">
              <a:buNone/>
            </a:pPr>
            <a:r>
              <a:rPr lang="en-US" sz="1800" dirty="0"/>
              <a:t>both stored in the computer's RAM .</a:t>
            </a:r>
          </a:p>
          <a:p>
            <a:pPr marL="0" indent="0">
              <a:buNone/>
            </a:pPr>
            <a:endParaRPr lang="en-US" sz="1800" dirty="0"/>
          </a:p>
          <a:p>
            <a:pPr marL="0" indent="0">
              <a:buNone/>
            </a:pPr>
            <a:r>
              <a:rPr lang="en-US" sz="1800" dirty="0"/>
              <a:t>Variables allocated on the stack are stored directly to the memory and access to this memory is very fast, </a:t>
            </a:r>
          </a:p>
          <a:p>
            <a:pPr marL="0" indent="0">
              <a:buNone/>
            </a:pPr>
            <a:r>
              <a:rPr lang="en-US" sz="1800" dirty="0"/>
              <a:t>and it's allocation is dealt with when the program is compiled. </a:t>
            </a:r>
          </a:p>
          <a:p>
            <a:pPr marL="0" indent="0">
              <a:buNone/>
            </a:pPr>
            <a:endParaRPr lang="en-US" sz="1800" dirty="0"/>
          </a:p>
          <a:p>
            <a:pPr marL="0" indent="0">
              <a:buNone/>
            </a:pPr>
            <a:r>
              <a:rPr lang="en-US" sz="1800" dirty="0"/>
              <a:t>When a function or a method calls another function which in turns calls another function etc., </a:t>
            </a:r>
          </a:p>
          <a:p>
            <a:pPr marL="0" indent="0">
              <a:buNone/>
            </a:pPr>
            <a:r>
              <a:rPr lang="en-US" sz="1800" dirty="0"/>
              <a:t>the execution of all those functions remains suspended until the very last function returns its value. </a:t>
            </a:r>
          </a:p>
          <a:p>
            <a:pPr marL="0" indent="0">
              <a:buNone/>
            </a:pPr>
            <a:endParaRPr lang="en-US" sz="1800" dirty="0"/>
          </a:p>
          <a:p>
            <a:pPr marL="0" indent="0">
              <a:buNone/>
            </a:pPr>
            <a:r>
              <a:rPr lang="en-US" sz="1800" dirty="0"/>
              <a:t>The stack is always reserved in a LIFO order, the most recently reserved block is always the next block to be freed. </a:t>
            </a:r>
          </a:p>
          <a:p>
            <a:pPr marL="0" indent="0">
              <a:buNone/>
            </a:pPr>
            <a:r>
              <a:rPr lang="en-US" sz="1800" dirty="0"/>
              <a:t>This makes it really simple to keep track of the stack, freeing a block from the stack is nothing more than adjusting one pointer.</a:t>
            </a:r>
          </a:p>
          <a:p>
            <a:endParaRPr lang="en-US" dirty="0"/>
          </a:p>
        </p:txBody>
      </p:sp>
    </p:spTree>
    <p:extLst>
      <p:ext uri="{BB962C8B-B14F-4D97-AF65-F5344CB8AC3E}">
        <p14:creationId xmlns:p14="http://schemas.microsoft.com/office/powerpoint/2010/main" val="2695326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Head and Stack</a:t>
            </a:r>
            <a:endParaRPr lang="es-MX" dirty="0"/>
          </a:p>
        </p:txBody>
      </p:sp>
      <p:sp>
        <p:nvSpPr>
          <p:cNvPr id="3" name="Marcador de contenido 2"/>
          <p:cNvSpPr>
            <a:spLocks noGrp="1"/>
          </p:cNvSpPr>
          <p:nvPr>
            <p:ph idx="1"/>
          </p:nvPr>
        </p:nvSpPr>
        <p:spPr>
          <a:xfrm>
            <a:off x="1097280" y="1845734"/>
            <a:ext cx="10365850" cy="4023360"/>
          </a:xfrm>
        </p:spPr>
        <p:txBody>
          <a:bodyPr>
            <a:normAutofit/>
          </a:bodyPr>
          <a:lstStyle/>
          <a:p>
            <a:pPr marL="0" indent="0">
              <a:buNone/>
            </a:pPr>
            <a:r>
              <a:rPr lang="en-US" dirty="0">
                <a:latin typeface="Arial" panose="020B0604020202020204" pitchFamily="34" charset="0"/>
                <a:cs typeface="Arial" panose="020B0604020202020204" pitchFamily="34" charset="0"/>
              </a:rPr>
              <a:t>Variables allocated on the heap have their memory allocated at run time and accessing this memory is a bit slower, but the heap size is only limited by the size of virtual memory . Element of the heap have no dependencies with each other and can always be accessed randomly at any time. You can allocate a block at any time and free it at any time. This makes it much more complex to keep track of which parts of the heap are allocated or free at any given time.</a:t>
            </a:r>
          </a:p>
          <a:p>
            <a:br>
              <a:rPr lang="en-US" dirty="0"/>
            </a:br>
            <a:endParaRPr lang="en-US" dirty="0"/>
          </a:p>
        </p:txBody>
      </p:sp>
    </p:spTree>
    <p:extLst>
      <p:ext uri="{BB962C8B-B14F-4D97-AF65-F5344CB8AC3E}">
        <p14:creationId xmlns:p14="http://schemas.microsoft.com/office/powerpoint/2010/main" val="300394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Class modifiers</a:t>
            </a:r>
            <a:endParaRPr lang="es-MX" dirty="0"/>
          </a:p>
        </p:txBody>
      </p:sp>
      <p:sp>
        <p:nvSpPr>
          <p:cNvPr id="4" name="Rectangle 1"/>
          <p:cNvSpPr>
            <a:spLocks noGrp="1" noChangeArrowheads="1"/>
          </p:cNvSpPr>
          <p:nvPr>
            <p:ph idx="1"/>
          </p:nvPr>
        </p:nvSpPr>
        <p:spPr bwMode="auto">
          <a:xfrm>
            <a:off x="1166291" y="2158806"/>
            <a:ext cx="1086836" cy="1982493"/>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1" i="0" u="none" strike="noStrike" cap="none" normalizeH="0" baseline="0" dirty="0" err="1">
                <a:ln>
                  <a:noFill/>
                </a:ln>
                <a:solidFill>
                  <a:schemeClr val="tx1"/>
                </a:solidFill>
                <a:effectLst/>
                <a:latin typeface="Ubuntu Mono"/>
              </a:rPr>
              <a:t>Public</a:t>
            </a:r>
            <a:endParaRPr kumimoji="0" lang="es-MX" altLang="es-MX" sz="1000" b="1" i="0" u="none" strike="noStrike" cap="none" normalizeH="0" baseline="0" dirty="0">
              <a:ln>
                <a:noFill/>
              </a:ln>
              <a:solidFill>
                <a:schemeClr val="tx1"/>
              </a:solidFill>
              <a:effectLst/>
              <a:latin typeface="Ubuntu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s-MX" sz="1000" b="1" dirty="0">
              <a:solidFill>
                <a:schemeClr val="tx1"/>
              </a:solidFill>
              <a:latin typeface="Ubuntu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s-MX" sz="1000" b="1" dirty="0">
                <a:solidFill>
                  <a:schemeClr val="tx1"/>
                </a:solidFill>
                <a:latin typeface="Ubuntu Mono"/>
              </a:rPr>
              <a:t>Private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s-MX" sz="1000" b="1" i="0" u="none" strike="noStrike" cap="none" normalizeH="0" baseline="0" dirty="0">
              <a:ln>
                <a:noFill/>
              </a:ln>
              <a:solidFill>
                <a:schemeClr val="tx1"/>
              </a:solidFill>
              <a:effectLst/>
              <a:latin typeface="Ubuntu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MX" sz="1000" b="1" i="0" u="none" strike="noStrike" cap="none" normalizeH="0" baseline="0" dirty="0">
                <a:ln>
                  <a:noFill/>
                </a:ln>
                <a:solidFill>
                  <a:schemeClr val="tx1"/>
                </a:solidFill>
                <a:effectLst/>
                <a:latin typeface="Ubuntu Mono"/>
              </a:rPr>
              <a:t>Protected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s-MX" sz="1000" b="1" dirty="0">
              <a:solidFill>
                <a:schemeClr val="tx1"/>
              </a:solidFill>
              <a:latin typeface="Ubuntu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s-MX" sz="1000" b="1" dirty="0">
                <a:solidFill>
                  <a:schemeClr val="tx1"/>
                </a:solidFill>
                <a:latin typeface="Ubuntu Mono"/>
              </a:rPr>
              <a:t>Internal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s-MX" sz="1000" b="1" dirty="0">
              <a:solidFill>
                <a:schemeClr val="tx1"/>
              </a:solidFill>
              <a:latin typeface="Ubuntu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MX" sz="1000" b="1" i="0" u="none" strike="noStrike" cap="none" normalizeH="0" baseline="0" dirty="0">
                <a:ln>
                  <a:noFill/>
                </a:ln>
                <a:solidFill>
                  <a:schemeClr val="tx1"/>
                </a:solidFill>
                <a:effectLst/>
                <a:latin typeface="Ubuntu Mono"/>
              </a:rPr>
              <a:t>Protected</a:t>
            </a:r>
            <a:r>
              <a:rPr kumimoji="0" lang="en-US" altLang="es-MX" sz="1000" b="1" i="0" u="none" strike="noStrike" cap="none" normalizeH="0" dirty="0">
                <a:ln>
                  <a:noFill/>
                </a:ln>
                <a:solidFill>
                  <a:schemeClr val="tx1"/>
                </a:solidFill>
                <a:effectLst/>
                <a:latin typeface="Ubuntu Mono"/>
              </a:rPr>
              <a:t> Internal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7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 1</a:t>
            </a:r>
            <a:endParaRPr lang="es-MX" dirty="0"/>
          </a:p>
        </p:txBody>
      </p:sp>
      <p:sp>
        <p:nvSpPr>
          <p:cNvPr id="3" name="Marcador de contenido 2"/>
          <p:cNvSpPr>
            <a:spLocks noGrp="1"/>
          </p:cNvSpPr>
          <p:nvPr>
            <p:ph idx="1"/>
          </p:nvPr>
        </p:nvSpPr>
        <p:spPr/>
        <p:txBody>
          <a:bodyPr>
            <a:normAutofit fontScale="92500" lnSpcReduction="10000"/>
          </a:bodyPr>
          <a:lstStyle/>
          <a:p>
            <a:r>
              <a:rPr lang="en-US" dirty="0"/>
              <a:t>Create a class "House", with an attribute "area", a constructor that sets its value and a method "</a:t>
            </a:r>
            <a:r>
              <a:rPr lang="en-US" dirty="0" err="1"/>
              <a:t>ShowData</a:t>
            </a:r>
            <a:r>
              <a:rPr lang="en-US" dirty="0"/>
              <a:t>" to display "I am a house, my area is 200 m2" (instead of 200, it will show the real surface). Include getters an setters for the area, too.</a:t>
            </a:r>
          </a:p>
          <a:p>
            <a:r>
              <a:rPr lang="en-US" dirty="0"/>
              <a:t>The "House" will contain a door. Each door will have an attribute "color" (a string), and a method "</a:t>
            </a:r>
            <a:r>
              <a:rPr lang="en-US" dirty="0" err="1"/>
              <a:t>ShowData</a:t>
            </a:r>
            <a:r>
              <a:rPr lang="en-US" dirty="0"/>
              <a:t>" </a:t>
            </a:r>
            <a:r>
              <a:rPr lang="en-US" dirty="0" err="1"/>
              <a:t>wich</a:t>
            </a:r>
            <a:r>
              <a:rPr lang="en-US" dirty="0"/>
              <a:t> will display "I am a door, my color is brown" (or whatever color it really is). Include a getter and a setter. Also, create a "</a:t>
            </a:r>
            <a:r>
              <a:rPr lang="en-US" dirty="0" err="1"/>
              <a:t>GetDoor</a:t>
            </a:r>
            <a:r>
              <a:rPr lang="en-US" dirty="0"/>
              <a:t>" in the house.</a:t>
            </a:r>
          </a:p>
          <a:p>
            <a:r>
              <a:rPr lang="en-US" dirty="0"/>
              <a:t>A "</a:t>
            </a:r>
            <a:r>
              <a:rPr lang="en-US" dirty="0" err="1"/>
              <a:t>SmallApartment</a:t>
            </a:r>
            <a:r>
              <a:rPr lang="en-US" dirty="0"/>
              <a:t>" is a subclass of House, with a preset area of 50 m</a:t>
            </a:r>
            <a:r>
              <a:rPr lang="en-US" baseline="30000" dirty="0"/>
              <a:t>2</a:t>
            </a:r>
            <a:r>
              <a:rPr lang="en-US" dirty="0"/>
              <a:t>.</a:t>
            </a:r>
          </a:p>
          <a:p>
            <a:r>
              <a:rPr lang="en-US" dirty="0"/>
              <a:t>Also create a class Person, with a name (string). Each person will have a house. The method "</a:t>
            </a:r>
            <a:r>
              <a:rPr lang="en-US" dirty="0" err="1"/>
              <a:t>ShowData</a:t>
            </a:r>
            <a:r>
              <a:rPr lang="en-US" dirty="0"/>
              <a:t>" for a person will display his/her name, show the data of his/her house and the data of the door of that house.</a:t>
            </a:r>
          </a:p>
          <a:p>
            <a:r>
              <a:rPr lang="en-US" dirty="0"/>
              <a:t>Write a Main to create a </a:t>
            </a:r>
            <a:r>
              <a:rPr lang="en-US" dirty="0" err="1"/>
              <a:t>SmallApartment</a:t>
            </a:r>
            <a:r>
              <a:rPr lang="en-US" dirty="0"/>
              <a:t>, a person to live in it, and to show the data of the person.</a:t>
            </a:r>
          </a:p>
          <a:p>
            <a:br>
              <a:rPr lang="en-US" b="1" dirty="0"/>
            </a:br>
            <a:endParaRPr lang="es-MX" dirty="0"/>
          </a:p>
        </p:txBody>
      </p:sp>
    </p:spTree>
    <p:extLst>
      <p:ext uri="{BB962C8B-B14F-4D97-AF65-F5344CB8AC3E}">
        <p14:creationId xmlns:p14="http://schemas.microsoft.com/office/powerpoint/2010/main" val="268680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 2</a:t>
            </a:r>
            <a:endParaRPr lang="es-MX" dirty="0"/>
          </a:p>
        </p:txBody>
      </p:sp>
      <p:sp>
        <p:nvSpPr>
          <p:cNvPr id="3" name="Marcador de contenido 2"/>
          <p:cNvSpPr>
            <a:spLocks noGrp="1"/>
          </p:cNvSpPr>
          <p:nvPr>
            <p:ph idx="1"/>
          </p:nvPr>
        </p:nvSpPr>
        <p:spPr/>
        <p:txBody>
          <a:bodyPr>
            <a:normAutofit fontScale="77500" lnSpcReduction="20000"/>
          </a:bodyPr>
          <a:lstStyle/>
          <a:p>
            <a:r>
              <a:rPr lang="en-US" dirty="0"/>
              <a:t>Create a class </a:t>
            </a:r>
            <a:r>
              <a:rPr lang="en-US" dirty="0" err="1"/>
              <a:t>ScreenText</a:t>
            </a:r>
            <a:r>
              <a:rPr lang="en-US" dirty="0"/>
              <a:t>, to display a certain text in specified screen coordinates. It must have a constructor which will receive X, Y and the string to write. It must also have 3 setters and a "Display" method.</a:t>
            </a:r>
          </a:p>
          <a:p>
            <a:br>
              <a:rPr lang="en-US" dirty="0"/>
            </a:br>
            <a:endParaRPr lang="en-US" dirty="0"/>
          </a:p>
          <a:p>
            <a:r>
              <a:rPr lang="en-US" dirty="0"/>
              <a:t>Create a class </a:t>
            </a:r>
            <a:r>
              <a:rPr lang="en-US" dirty="0" err="1"/>
              <a:t>CenteredText</a:t>
            </a:r>
            <a:r>
              <a:rPr lang="en-US" dirty="0"/>
              <a:t>, based on </a:t>
            </a:r>
            <a:r>
              <a:rPr lang="en-US" dirty="0" err="1"/>
              <a:t>ScreenText</a:t>
            </a:r>
            <a:r>
              <a:rPr lang="en-US" dirty="0"/>
              <a:t>, to display text centered (horizontally) in a certain row of the screen. Its constructor will receive only Y and the text. </a:t>
            </a:r>
            <a:r>
              <a:rPr lang="en-US" dirty="0" err="1"/>
              <a:t>SetX</a:t>
            </a:r>
            <a:r>
              <a:rPr lang="en-US" dirty="0"/>
              <a:t> should not change the horizontal position.</a:t>
            </a:r>
          </a:p>
          <a:p>
            <a:br>
              <a:rPr lang="en-US" dirty="0"/>
            </a:br>
            <a:endParaRPr lang="en-US" dirty="0"/>
          </a:p>
          <a:p>
            <a:r>
              <a:rPr lang="en-US" dirty="0"/>
              <a:t>Create a class </a:t>
            </a:r>
            <a:r>
              <a:rPr lang="en-US" dirty="0" err="1"/>
              <a:t>FramedText</a:t>
            </a:r>
            <a:r>
              <a:rPr lang="en-US" dirty="0"/>
              <a:t>, to display text centered and inside a rectangle. It will receive the starting row and the text.</a:t>
            </a:r>
          </a:p>
          <a:p>
            <a:br>
              <a:rPr lang="en-US" dirty="0"/>
            </a:br>
            <a:endParaRPr lang="en-US" dirty="0"/>
          </a:p>
          <a:p>
            <a:r>
              <a:rPr lang="en-US" dirty="0"/>
              <a:t>Finally, create a test program for all of them, which will create an object of each type and display them.</a:t>
            </a:r>
          </a:p>
          <a:p>
            <a:br>
              <a:rPr lang="en-US" dirty="0"/>
            </a:br>
            <a:endParaRPr lang="es-MX" dirty="0"/>
          </a:p>
        </p:txBody>
      </p:sp>
    </p:spTree>
    <p:extLst>
      <p:ext uri="{BB962C8B-B14F-4D97-AF65-F5344CB8AC3E}">
        <p14:creationId xmlns:p14="http://schemas.microsoft.com/office/powerpoint/2010/main" val="227813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 3</a:t>
            </a:r>
            <a:endParaRPr lang="es-MX" dirty="0"/>
          </a:p>
        </p:txBody>
      </p:sp>
      <p:sp>
        <p:nvSpPr>
          <p:cNvPr id="3" name="Marcador de contenido 2"/>
          <p:cNvSpPr>
            <a:spLocks noGrp="1"/>
          </p:cNvSpPr>
          <p:nvPr>
            <p:ph idx="1"/>
          </p:nvPr>
        </p:nvSpPr>
        <p:spPr/>
        <p:txBody>
          <a:bodyPr>
            <a:normAutofit fontScale="77500" lnSpcReduction="20000"/>
          </a:bodyPr>
          <a:lstStyle/>
          <a:p>
            <a:r>
              <a:rPr lang="en-US" dirty="0"/>
              <a:t>Create a class "</a:t>
            </a:r>
            <a:r>
              <a:rPr lang="en-US" dirty="0" err="1"/>
              <a:t>PhotoAlbum</a:t>
            </a:r>
            <a:r>
              <a:rPr lang="en-US" dirty="0"/>
              <a:t>" with a private attribute "</a:t>
            </a:r>
            <a:r>
              <a:rPr lang="en-US" dirty="0" err="1"/>
              <a:t>numberOfPages</a:t>
            </a:r>
            <a:r>
              <a:rPr lang="en-US" dirty="0"/>
              <a:t>."</a:t>
            </a:r>
            <a:br>
              <a:rPr lang="en-US" dirty="0"/>
            </a:br>
            <a:br>
              <a:rPr lang="en-US" dirty="0"/>
            </a:br>
            <a:endParaRPr lang="en-US" dirty="0"/>
          </a:p>
          <a:p>
            <a:r>
              <a:rPr lang="en-US" dirty="0"/>
              <a:t>It should also have a public method "</a:t>
            </a:r>
            <a:r>
              <a:rPr lang="en-US" dirty="0" err="1"/>
              <a:t>GetNumberOfPages</a:t>
            </a:r>
            <a:r>
              <a:rPr lang="en-US" dirty="0"/>
              <a:t>", which will return the number of pages.</a:t>
            </a:r>
            <a:br>
              <a:rPr lang="en-US" dirty="0"/>
            </a:br>
            <a:br>
              <a:rPr lang="en-US" dirty="0"/>
            </a:br>
            <a:endParaRPr lang="en-US" dirty="0"/>
          </a:p>
          <a:p>
            <a:r>
              <a:rPr lang="en-US" dirty="0"/>
              <a:t>The default constructor will create an album with 16 pages. There will be an additional constructor, with which we can specify the number of pages we want in the album.</a:t>
            </a:r>
            <a:br>
              <a:rPr lang="en-US" dirty="0"/>
            </a:br>
            <a:br>
              <a:rPr lang="en-US" dirty="0"/>
            </a:br>
            <a:endParaRPr lang="en-US" dirty="0"/>
          </a:p>
          <a:p>
            <a:r>
              <a:rPr lang="en-US" dirty="0"/>
              <a:t>Create a class "</a:t>
            </a:r>
            <a:r>
              <a:rPr lang="en-US" dirty="0" err="1"/>
              <a:t>BigPhotoAlbum</a:t>
            </a:r>
            <a:r>
              <a:rPr lang="en-US" dirty="0"/>
              <a:t>" whose constructor will create an album with 64 pages.</a:t>
            </a:r>
            <a:br>
              <a:rPr lang="en-US" dirty="0"/>
            </a:br>
            <a:br>
              <a:rPr lang="en-US" dirty="0"/>
            </a:br>
            <a:endParaRPr lang="en-US" dirty="0"/>
          </a:p>
          <a:p>
            <a:r>
              <a:rPr lang="en-US" dirty="0"/>
              <a:t>Create a test class "</a:t>
            </a:r>
            <a:r>
              <a:rPr lang="en-US" dirty="0" err="1"/>
              <a:t>AlbumTest</a:t>
            </a:r>
            <a:r>
              <a:rPr lang="en-US" dirty="0"/>
              <a:t>" to create an album with its default constructor, one with 24 pages, a "</a:t>
            </a:r>
            <a:r>
              <a:rPr lang="en-US" dirty="0" err="1"/>
              <a:t>BigPhotoAlbum</a:t>
            </a:r>
            <a:r>
              <a:rPr lang="en-US" dirty="0"/>
              <a:t>" and show the number of pages that the three albums have.</a:t>
            </a:r>
          </a:p>
          <a:p>
            <a:br>
              <a:rPr lang="en-US" dirty="0"/>
            </a:br>
            <a:endParaRPr lang="es-MX" dirty="0"/>
          </a:p>
        </p:txBody>
      </p:sp>
    </p:spTree>
    <p:extLst>
      <p:ext uri="{BB962C8B-B14F-4D97-AF65-F5344CB8AC3E}">
        <p14:creationId xmlns:p14="http://schemas.microsoft.com/office/powerpoint/2010/main" val="2526354329"/>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6331</TotalTime>
  <Words>742</Words>
  <Application>Microsoft Office PowerPoint</Application>
  <PresentationFormat>Panorámica</PresentationFormat>
  <Paragraphs>50</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Ubuntu Mono</vt:lpstr>
      <vt:lpstr>Retrospección</vt:lpstr>
      <vt:lpstr>Session 3</vt:lpstr>
      <vt:lpstr>Head and Stack</vt:lpstr>
      <vt:lpstr>Head and Stack</vt:lpstr>
      <vt:lpstr>Class modifiers</vt:lpstr>
      <vt:lpstr>Exercise 1</vt:lpstr>
      <vt:lpstr>Exercise 2</vt:lpstr>
      <vt:lpstr>Exercise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dc:title>
  <dc:creator>Eduardo Serrano</dc:creator>
  <cp:lastModifiedBy>Eduardo Serrano</cp:lastModifiedBy>
  <cp:revision>18</cp:revision>
  <dcterms:created xsi:type="dcterms:W3CDTF">2020-06-03T20:55:28Z</dcterms:created>
  <dcterms:modified xsi:type="dcterms:W3CDTF">2022-03-29T19:14:28Z</dcterms:modified>
</cp:coreProperties>
</file>