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4" r:id="rId5"/>
    <p:sldId id="265" r:id="rId6"/>
    <p:sldId id="266" r:id="rId7"/>
    <p:sldId id="267" r:id="rId8"/>
    <p:sldId id="263" r:id="rId9"/>
    <p:sldId id="268" r:id="rId10"/>
    <p:sldId id="260"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7D5279-79DF-44E7-B887-8AA37152349A}" v="1" dt="2022-04-06T23:23:52.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Serrano" userId="d59ba74ccbcecfed" providerId="LiveId" clId="{7C7D5279-79DF-44E7-B887-8AA37152349A}"/>
    <pc:docChg chg="custSel addSld delSld modSld sldOrd">
      <pc:chgData name="Eduardo Serrano" userId="d59ba74ccbcecfed" providerId="LiveId" clId="{7C7D5279-79DF-44E7-B887-8AA37152349A}" dt="2022-04-06T23:24:21.126" v="273" actId="20577"/>
      <pc:docMkLst>
        <pc:docMk/>
      </pc:docMkLst>
      <pc:sldChg chg="modSp mod">
        <pc:chgData name="Eduardo Serrano" userId="d59ba74ccbcecfed" providerId="LiveId" clId="{7C7D5279-79DF-44E7-B887-8AA37152349A}" dt="2022-04-06T23:14:33.219" v="11" actId="20577"/>
        <pc:sldMkLst>
          <pc:docMk/>
          <pc:sldMk cId="3092783327" sldId="256"/>
        </pc:sldMkLst>
        <pc:spChg chg="mod">
          <ac:chgData name="Eduardo Serrano" userId="d59ba74ccbcecfed" providerId="LiveId" clId="{7C7D5279-79DF-44E7-B887-8AA37152349A}" dt="2022-04-06T23:14:33.219" v="11" actId="20577"/>
          <ac:spMkLst>
            <pc:docMk/>
            <pc:sldMk cId="3092783327" sldId="256"/>
            <ac:spMk id="2" creationId="{00000000-0000-0000-0000-000000000000}"/>
          </ac:spMkLst>
        </pc:spChg>
      </pc:sldChg>
      <pc:sldChg chg="del">
        <pc:chgData name="Eduardo Serrano" userId="d59ba74ccbcecfed" providerId="LiveId" clId="{7C7D5279-79DF-44E7-B887-8AA37152349A}" dt="2022-03-29T19:18:24.561" v="0" actId="2696"/>
        <pc:sldMkLst>
          <pc:docMk/>
          <pc:sldMk cId="2695326999" sldId="262"/>
        </pc:sldMkLst>
      </pc:sldChg>
      <pc:sldChg chg="addSp modSp new mod">
        <pc:chgData name="Eduardo Serrano" userId="d59ba74ccbcecfed" providerId="LiveId" clId="{7C7D5279-79DF-44E7-B887-8AA37152349A}" dt="2022-04-06T23:18:23.681" v="43" actId="20577"/>
        <pc:sldMkLst>
          <pc:docMk/>
          <pc:sldMk cId="3545818182" sldId="264"/>
        </pc:sldMkLst>
        <pc:spChg chg="mod">
          <ac:chgData name="Eduardo Serrano" userId="d59ba74ccbcecfed" providerId="LiveId" clId="{7C7D5279-79DF-44E7-B887-8AA37152349A}" dt="2022-04-06T23:18:23.681" v="43" actId="20577"/>
          <ac:spMkLst>
            <pc:docMk/>
            <pc:sldMk cId="3545818182" sldId="264"/>
            <ac:spMk id="2" creationId="{3D9C3E81-BF03-41BA-8C3E-62C47619E11E}"/>
          </ac:spMkLst>
        </pc:spChg>
        <pc:spChg chg="add mod">
          <ac:chgData name="Eduardo Serrano" userId="d59ba74ccbcecfed" providerId="LiveId" clId="{7C7D5279-79DF-44E7-B887-8AA37152349A}" dt="2022-04-06T23:17:29.135" v="38" actId="1076"/>
          <ac:spMkLst>
            <pc:docMk/>
            <pc:sldMk cId="3545818182" sldId="264"/>
            <ac:spMk id="4" creationId="{1BB788BF-B387-45E5-AC96-960951A73FB4}"/>
          </ac:spMkLst>
        </pc:spChg>
        <pc:spChg chg="add mod">
          <ac:chgData name="Eduardo Serrano" userId="d59ba74ccbcecfed" providerId="LiveId" clId="{7C7D5279-79DF-44E7-B887-8AA37152349A}" dt="2022-04-06T23:18:06.079" v="40" actId="1076"/>
          <ac:spMkLst>
            <pc:docMk/>
            <pc:sldMk cId="3545818182" sldId="264"/>
            <ac:spMk id="6" creationId="{46D73865-9E0B-4753-BD4E-3CBCDCDD730F}"/>
          </ac:spMkLst>
        </pc:spChg>
      </pc:sldChg>
      <pc:sldChg chg="addSp modSp new mod">
        <pc:chgData name="Eduardo Serrano" userId="d59ba74ccbcecfed" providerId="LiveId" clId="{7C7D5279-79DF-44E7-B887-8AA37152349A}" dt="2022-04-06T23:19:41.721" v="77" actId="20577"/>
        <pc:sldMkLst>
          <pc:docMk/>
          <pc:sldMk cId="1559754023" sldId="265"/>
        </pc:sldMkLst>
        <pc:spChg chg="mod">
          <ac:chgData name="Eduardo Serrano" userId="d59ba74ccbcecfed" providerId="LiveId" clId="{7C7D5279-79DF-44E7-B887-8AA37152349A}" dt="2022-04-06T23:19:41.721" v="77" actId="20577"/>
          <ac:spMkLst>
            <pc:docMk/>
            <pc:sldMk cId="1559754023" sldId="265"/>
            <ac:spMk id="2" creationId="{990D0A68-D1D2-4434-AC35-1C8578C8C7B4}"/>
          </ac:spMkLst>
        </pc:spChg>
        <pc:spChg chg="add mod">
          <ac:chgData name="Eduardo Serrano" userId="d59ba74ccbcecfed" providerId="LiveId" clId="{7C7D5279-79DF-44E7-B887-8AA37152349A}" dt="2022-04-06T23:19:35.290" v="56" actId="1076"/>
          <ac:spMkLst>
            <pc:docMk/>
            <pc:sldMk cId="1559754023" sldId="265"/>
            <ac:spMk id="4" creationId="{5933A5EA-7AFD-45CA-875A-5BC8F00E6932}"/>
          </ac:spMkLst>
        </pc:spChg>
      </pc:sldChg>
      <pc:sldChg chg="new del">
        <pc:chgData name="Eduardo Serrano" userId="d59ba74ccbcecfed" providerId="LiveId" clId="{7C7D5279-79DF-44E7-B887-8AA37152349A}" dt="2022-04-06T23:19:55.108" v="79" actId="2696"/>
        <pc:sldMkLst>
          <pc:docMk/>
          <pc:sldMk cId="121242744" sldId="266"/>
        </pc:sldMkLst>
      </pc:sldChg>
      <pc:sldChg chg="addSp modSp new mod ord">
        <pc:chgData name="Eduardo Serrano" userId="d59ba74ccbcecfed" providerId="LiveId" clId="{7C7D5279-79DF-44E7-B887-8AA37152349A}" dt="2022-04-06T23:20:46.275" v="117" actId="1076"/>
        <pc:sldMkLst>
          <pc:docMk/>
          <pc:sldMk cId="1461152265" sldId="266"/>
        </pc:sldMkLst>
        <pc:spChg chg="mod">
          <ac:chgData name="Eduardo Serrano" userId="d59ba74ccbcecfed" providerId="LiveId" clId="{7C7D5279-79DF-44E7-B887-8AA37152349A}" dt="2022-04-06T23:20:42.213" v="115" actId="20577"/>
          <ac:spMkLst>
            <pc:docMk/>
            <pc:sldMk cId="1461152265" sldId="266"/>
            <ac:spMk id="2" creationId="{450DFCD2-4184-4378-AF2B-D6BDDE8F74A0}"/>
          </ac:spMkLst>
        </pc:spChg>
        <pc:spChg chg="add mod">
          <ac:chgData name="Eduardo Serrano" userId="d59ba74ccbcecfed" providerId="LiveId" clId="{7C7D5279-79DF-44E7-B887-8AA37152349A}" dt="2022-04-06T23:20:46.275" v="117" actId="1076"/>
          <ac:spMkLst>
            <pc:docMk/>
            <pc:sldMk cId="1461152265" sldId="266"/>
            <ac:spMk id="4" creationId="{5FA3FC42-8803-4154-81AA-74A7E28A5EE9}"/>
          </ac:spMkLst>
        </pc:spChg>
      </pc:sldChg>
      <pc:sldChg chg="addSp modSp new mod">
        <pc:chgData name="Eduardo Serrano" userId="d59ba74ccbcecfed" providerId="LiveId" clId="{7C7D5279-79DF-44E7-B887-8AA37152349A}" dt="2022-04-06T23:22:30.149" v="156" actId="20577"/>
        <pc:sldMkLst>
          <pc:docMk/>
          <pc:sldMk cId="1952908760" sldId="267"/>
        </pc:sldMkLst>
        <pc:spChg chg="mod">
          <ac:chgData name="Eduardo Serrano" userId="d59ba74ccbcecfed" providerId="LiveId" clId="{7C7D5279-79DF-44E7-B887-8AA37152349A}" dt="2022-04-06T23:22:30.149" v="156" actId="20577"/>
          <ac:spMkLst>
            <pc:docMk/>
            <pc:sldMk cId="1952908760" sldId="267"/>
            <ac:spMk id="2" creationId="{92D790A1-6AAC-443A-B47C-A17FD8919E16}"/>
          </ac:spMkLst>
        </pc:spChg>
        <pc:spChg chg="add mod">
          <ac:chgData name="Eduardo Serrano" userId="d59ba74ccbcecfed" providerId="LiveId" clId="{7C7D5279-79DF-44E7-B887-8AA37152349A}" dt="2022-04-06T23:22:21.105" v="126" actId="1076"/>
          <ac:spMkLst>
            <pc:docMk/>
            <pc:sldMk cId="1952908760" sldId="267"/>
            <ac:spMk id="4" creationId="{0CA11000-BF7C-4D8C-878D-D1A0DF9D6656}"/>
          </ac:spMkLst>
        </pc:spChg>
      </pc:sldChg>
      <pc:sldChg chg="addSp modSp new mod">
        <pc:chgData name="Eduardo Serrano" userId="d59ba74ccbcecfed" providerId="LiveId" clId="{7C7D5279-79DF-44E7-B887-8AA37152349A}" dt="2022-04-06T23:24:21.126" v="273" actId="20577"/>
        <pc:sldMkLst>
          <pc:docMk/>
          <pc:sldMk cId="3651289008" sldId="268"/>
        </pc:sldMkLst>
        <pc:spChg chg="mod">
          <ac:chgData name="Eduardo Serrano" userId="d59ba74ccbcecfed" providerId="LiveId" clId="{7C7D5279-79DF-44E7-B887-8AA37152349A}" dt="2022-04-06T23:23:45.349" v="171" actId="20577"/>
          <ac:spMkLst>
            <pc:docMk/>
            <pc:sldMk cId="3651289008" sldId="268"/>
            <ac:spMk id="2" creationId="{F4C17446-A3BC-4E12-AB9D-2C1A313E1A5C}"/>
          </ac:spMkLst>
        </pc:spChg>
        <pc:spChg chg="add mod">
          <ac:chgData name="Eduardo Serrano" userId="d59ba74ccbcecfed" providerId="LiveId" clId="{7C7D5279-79DF-44E7-B887-8AA37152349A}" dt="2022-04-06T23:24:21.126" v="273" actId="20577"/>
          <ac:spMkLst>
            <pc:docMk/>
            <pc:sldMk cId="3651289008" sldId="268"/>
            <ac:spMk id="3" creationId="{F74F422E-5AC4-4B84-B170-D10EEDB48A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06/04/2022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08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06/04/2022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202824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06/04/2022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09290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06/04/2022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205624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2E61F22-D0EC-4F18-B3D9-DF56FAD24281}" type="datetimeFigureOut">
              <a:rPr lang="es-MX" smtClean="0"/>
              <a:t>06/04/2022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11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2E61F22-D0EC-4F18-B3D9-DF56FAD24281}" type="datetimeFigureOut">
              <a:rPr lang="es-MX" smtClean="0"/>
              <a:t>06/04/2022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183227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2E61F22-D0EC-4F18-B3D9-DF56FAD24281}" type="datetimeFigureOut">
              <a:rPr lang="es-MX" smtClean="0"/>
              <a:t>06/04/2022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93289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2E61F22-D0EC-4F18-B3D9-DF56FAD24281}" type="datetimeFigureOut">
              <a:rPr lang="es-MX" smtClean="0"/>
              <a:t>06/04/2022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126533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E61F22-D0EC-4F18-B3D9-DF56FAD24281}" type="datetimeFigureOut">
              <a:rPr lang="es-MX" smtClean="0"/>
              <a:t>06/04/2022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69351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E61F22-D0EC-4F18-B3D9-DF56FAD24281}" type="datetimeFigureOut">
              <a:rPr lang="es-MX" smtClean="0"/>
              <a:t>06/04/2022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C0AD5A-F5A9-4AD3-9590-BE16E2FCEA61}" type="slidenum">
              <a:rPr lang="es-MX" smtClean="0"/>
              <a:t>‹Nº›</a:t>
            </a:fld>
            <a:endParaRPr lang="es-MX"/>
          </a:p>
        </p:txBody>
      </p:sp>
    </p:spTree>
    <p:extLst>
      <p:ext uri="{BB962C8B-B14F-4D97-AF65-F5344CB8AC3E}">
        <p14:creationId xmlns:p14="http://schemas.microsoft.com/office/powerpoint/2010/main" val="92279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2E61F22-D0EC-4F18-B3D9-DF56FAD24281}" type="datetimeFigureOut">
              <a:rPr lang="es-MX" smtClean="0"/>
              <a:t>06/04/2022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56208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E61F22-D0EC-4F18-B3D9-DF56FAD24281}" type="datetimeFigureOut">
              <a:rPr lang="es-MX" smtClean="0"/>
              <a:t>06/04/2022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C0AD5A-F5A9-4AD3-9590-BE16E2FCEA61}"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453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Session 4 Classes</a:t>
            </a:r>
            <a:endParaRPr lang="es-MX" dirty="0"/>
          </a:p>
        </p:txBody>
      </p:sp>
      <p:sp>
        <p:nvSpPr>
          <p:cNvPr id="3" name="Subtítulo 2"/>
          <p:cNvSpPr>
            <a:spLocks noGrp="1"/>
          </p:cNvSpPr>
          <p:nvPr>
            <p:ph type="subTitle" idx="1"/>
          </p:nvPr>
        </p:nvSpPr>
        <p:spPr/>
        <p:txBody>
          <a:bodyPr/>
          <a:lstStyle/>
          <a:p>
            <a:r>
              <a:rPr lang="en-US" dirty="0"/>
              <a:t>TRSF</a:t>
            </a:r>
            <a:endParaRPr lang="es-MX" dirty="0"/>
          </a:p>
        </p:txBody>
      </p:sp>
    </p:spTree>
    <p:extLst>
      <p:ext uri="{BB962C8B-B14F-4D97-AF65-F5344CB8AC3E}">
        <p14:creationId xmlns:p14="http://schemas.microsoft.com/office/powerpoint/2010/main" val="3092783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 2</a:t>
            </a:r>
            <a:endParaRPr lang="es-MX" dirty="0"/>
          </a:p>
        </p:txBody>
      </p:sp>
      <p:sp>
        <p:nvSpPr>
          <p:cNvPr id="3" name="Marcador de contenido 2"/>
          <p:cNvSpPr>
            <a:spLocks noGrp="1"/>
          </p:cNvSpPr>
          <p:nvPr>
            <p:ph idx="1"/>
          </p:nvPr>
        </p:nvSpPr>
        <p:spPr/>
        <p:txBody>
          <a:bodyPr>
            <a:normAutofit fontScale="77500" lnSpcReduction="20000"/>
          </a:bodyPr>
          <a:lstStyle/>
          <a:p>
            <a:r>
              <a:rPr lang="en-US" dirty="0"/>
              <a:t>Create a new project, and include in it the class Person that you just created.</a:t>
            </a:r>
          </a:p>
          <a:p>
            <a:r>
              <a:rPr lang="en-US" dirty="0"/>
              <a:t>Create a class "Student" and another class "Teacher", both descendants of "Person".</a:t>
            </a:r>
          </a:p>
          <a:p>
            <a:r>
              <a:rPr lang="en-US" dirty="0"/>
              <a:t>The class "Student" will have a public method "</a:t>
            </a:r>
            <a:r>
              <a:rPr lang="en-US" dirty="0" err="1"/>
              <a:t>GoToClasses</a:t>
            </a:r>
            <a:r>
              <a:rPr lang="en-US" dirty="0"/>
              <a:t>", which will write on screen "I’m going to class."</a:t>
            </a:r>
          </a:p>
          <a:p>
            <a:r>
              <a:rPr lang="en-US" dirty="0"/>
              <a:t>The class "Teacher" will have a public method "Explain", which will show on screen "Explanation begins". Also, it will have a private attribute "subject", a string.</a:t>
            </a:r>
          </a:p>
          <a:p>
            <a:r>
              <a:rPr lang="en-US" dirty="0"/>
              <a:t>The class Person must have a method "</a:t>
            </a:r>
            <a:r>
              <a:rPr lang="en-US" dirty="0" err="1"/>
              <a:t>SetAge</a:t>
            </a:r>
            <a:r>
              <a:rPr lang="en-US" dirty="0"/>
              <a:t> (</a:t>
            </a:r>
            <a:r>
              <a:rPr lang="en-US" dirty="0" err="1"/>
              <a:t>int</a:t>
            </a:r>
            <a:r>
              <a:rPr lang="en-US" dirty="0"/>
              <a:t> n)" which will indicate the value of their age (</a:t>
            </a:r>
            <a:r>
              <a:rPr lang="en-US" dirty="0" err="1"/>
              <a:t>eg</a:t>
            </a:r>
            <a:r>
              <a:rPr lang="en-US" dirty="0"/>
              <a:t>, 20 years old).</a:t>
            </a:r>
          </a:p>
          <a:p>
            <a:r>
              <a:rPr lang="en-US" dirty="0"/>
              <a:t>The student will have a public method "</a:t>
            </a:r>
            <a:r>
              <a:rPr lang="en-US" dirty="0" err="1"/>
              <a:t>ShowAge</a:t>
            </a:r>
            <a:r>
              <a:rPr lang="en-US" dirty="0"/>
              <a:t>" which will write on the screen "My age is: 20 years old" (or the corresponding number).</a:t>
            </a:r>
          </a:p>
          <a:p>
            <a:r>
              <a:rPr lang="en-US" dirty="0"/>
              <a:t>You must create another test class called "</a:t>
            </a:r>
            <a:r>
              <a:rPr lang="en-US" dirty="0" err="1"/>
              <a:t>StudentAndTeacherTest</a:t>
            </a:r>
            <a:r>
              <a:rPr lang="en-US" dirty="0"/>
              <a:t>" that will contain "Main" and:</a:t>
            </a:r>
          </a:p>
          <a:p>
            <a:pPr lvl="1"/>
            <a:r>
              <a:rPr lang="en-US" dirty="0"/>
              <a:t>Create a Person and make it say hello</a:t>
            </a:r>
          </a:p>
          <a:p>
            <a:pPr lvl="1"/>
            <a:r>
              <a:rPr lang="en-US" dirty="0"/>
              <a:t>Create a student, set his age to 21, tell him to Greet and display his age</a:t>
            </a:r>
          </a:p>
          <a:p>
            <a:pPr lvl="1"/>
            <a:r>
              <a:rPr lang="en-US" dirty="0"/>
              <a:t>Create a teacher, 30 years old, ask him to say hello and then explain.</a:t>
            </a:r>
          </a:p>
          <a:p>
            <a:br>
              <a:rPr lang="en-US" b="1" dirty="0"/>
            </a:br>
            <a:endParaRPr lang="es-MX" dirty="0"/>
          </a:p>
        </p:txBody>
      </p:sp>
    </p:spTree>
    <p:extLst>
      <p:ext uri="{BB962C8B-B14F-4D97-AF65-F5344CB8AC3E}">
        <p14:creationId xmlns:p14="http://schemas.microsoft.com/office/powerpoint/2010/main" val="361352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Classes</a:t>
            </a:r>
            <a:endParaRPr lang="es-MX" dirty="0"/>
          </a:p>
        </p:txBody>
      </p:sp>
      <p:sp>
        <p:nvSpPr>
          <p:cNvPr id="3" name="Marcador de contenido 2"/>
          <p:cNvSpPr>
            <a:spLocks noGrp="1"/>
          </p:cNvSpPr>
          <p:nvPr>
            <p:ph idx="1"/>
          </p:nvPr>
        </p:nvSpPr>
        <p:spPr/>
        <p:txBody>
          <a:bodyPr>
            <a:normAutofit/>
          </a:bodyPr>
          <a:lstStyle/>
          <a:p>
            <a:pPr fontAlgn="base"/>
            <a:r>
              <a:rPr lang="en-US" b="1" dirty="0"/>
              <a:t>Classes</a:t>
            </a:r>
          </a:p>
          <a:p>
            <a:pPr fontAlgn="base"/>
            <a:r>
              <a:rPr lang="en-US" dirty="0"/>
              <a:t>Most of the types you work with in C# will be </a:t>
            </a:r>
            <a:r>
              <a:rPr lang="en-US" i="1" dirty="0"/>
              <a:t>classes</a:t>
            </a:r>
            <a:r>
              <a:rPr lang="en-US" dirty="0"/>
              <a:t>. A class can contain both code and data, and it can choose to make some of its features publicly available, while keeping others accessible only to code within the class. So classes offer a mechanism for </a:t>
            </a:r>
            <a:r>
              <a:rPr lang="en-US" i="1" dirty="0"/>
              <a:t>encapsulation</a:t>
            </a:r>
            <a:r>
              <a:rPr lang="en-US" dirty="0"/>
              <a:t>—they can define a clear public programming interface for other people to use, while keeping internal implementation details inaccessible.</a:t>
            </a:r>
          </a:p>
          <a:p>
            <a:br>
              <a:rPr lang="en-US" dirty="0"/>
            </a:br>
            <a:endParaRPr lang="en-US" dirty="0"/>
          </a:p>
        </p:txBody>
      </p:sp>
    </p:spTree>
    <p:extLst>
      <p:ext uri="{BB962C8B-B14F-4D97-AF65-F5344CB8AC3E}">
        <p14:creationId xmlns:p14="http://schemas.microsoft.com/office/powerpoint/2010/main" val="300394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Simple class</a:t>
            </a:r>
            <a:endParaRPr lang="es-MX" dirty="0"/>
          </a:p>
        </p:txBody>
      </p:sp>
      <p:sp>
        <p:nvSpPr>
          <p:cNvPr id="4" name="Rectangle 1"/>
          <p:cNvSpPr>
            <a:spLocks noGrp="1" noChangeArrowheads="1"/>
          </p:cNvSpPr>
          <p:nvPr>
            <p:ph idx="1"/>
          </p:nvPr>
        </p:nvSpPr>
        <p:spPr bwMode="auto">
          <a:xfrm>
            <a:off x="1166291" y="2235749"/>
            <a:ext cx="2452594" cy="1828605"/>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1" i="0" u="none" strike="noStrike" cap="none" normalizeH="0" baseline="0" dirty="0" err="1">
                <a:ln>
                  <a:noFill/>
                </a:ln>
                <a:solidFill>
                  <a:srgbClr val="006699"/>
                </a:solidFill>
                <a:effectLst/>
                <a:latin typeface="Ubuntu Mono"/>
              </a:rPr>
              <a:t>public</a:t>
            </a:r>
            <a:r>
              <a:rPr kumimoji="0" lang="es-MX" altLang="es-MX" sz="1100" b="0" i="0" u="none" strike="noStrike" cap="none" normalizeH="0" baseline="0" dirty="0">
                <a:ln>
                  <a:noFill/>
                </a:ln>
                <a:solidFill>
                  <a:srgbClr val="404040"/>
                </a:solidFill>
                <a:effectLst/>
                <a:latin typeface="Ubuntu Mono"/>
              </a:rPr>
              <a:t> </a:t>
            </a:r>
            <a:r>
              <a:rPr kumimoji="0" lang="es-MX" altLang="es-MX" sz="1000" b="1" i="0" u="none" strike="noStrike" cap="none" normalizeH="0" baseline="0" dirty="0" err="1">
                <a:ln>
                  <a:noFill/>
                </a:ln>
                <a:solidFill>
                  <a:srgbClr val="006699"/>
                </a:solidFill>
                <a:effectLst/>
                <a:latin typeface="Ubuntu Mono"/>
              </a:rPr>
              <a:t>class</a:t>
            </a:r>
            <a:r>
              <a:rPr kumimoji="0" lang="es-MX" altLang="es-MX" sz="1100" b="0" i="0" u="none" strike="noStrike" cap="none" normalizeH="0" baseline="0" dirty="0">
                <a:ln>
                  <a:noFill/>
                </a:ln>
                <a:solidFill>
                  <a:srgbClr val="404040"/>
                </a:solidFill>
                <a:effectLst/>
                <a:latin typeface="Ubuntu Mono"/>
              </a:rPr>
              <a:t> </a:t>
            </a:r>
            <a:r>
              <a:rPr kumimoji="0" lang="es-MX" altLang="es-MX" sz="1000" b="1" i="0" u="none" strike="noStrike" cap="none" normalizeH="0" baseline="0" dirty="0" err="1">
                <a:ln>
                  <a:noFill/>
                </a:ln>
                <a:solidFill>
                  <a:srgbClr val="00AA88"/>
                </a:solidFill>
                <a:effectLst/>
                <a:latin typeface="Ubuntu Mono"/>
              </a:rPr>
              <a:t>Counter</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100" dirty="0">
                <a:solidFill>
                  <a:srgbClr val="404040"/>
                </a:solidFill>
                <a:latin typeface="Ubuntu Mono"/>
              </a:rPr>
              <a:t>	</a:t>
            </a:r>
            <a:r>
              <a:rPr kumimoji="0" lang="es-MX" altLang="es-MX" sz="1000" b="1" i="0" u="none" strike="noStrike" cap="none" normalizeH="0" baseline="0" dirty="0" err="1">
                <a:ln>
                  <a:noFill/>
                </a:ln>
                <a:solidFill>
                  <a:srgbClr val="006699"/>
                </a:solidFill>
                <a:effectLst/>
                <a:latin typeface="Ubuntu Mono"/>
              </a:rPr>
              <a:t>private</a:t>
            </a:r>
            <a:r>
              <a:rPr kumimoji="0" lang="es-MX" altLang="es-MX" sz="1100" b="0" i="0" u="none" strike="noStrike" cap="none" normalizeH="0" baseline="0" dirty="0">
                <a:ln>
                  <a:noFill/>
                </a:ln>
                <a:solidFill>
                  <a:srgbClr val="404040"/>
                </a:solidFill>
                <a:effectLst/>
                <a:latin typeface="Ubuntu Mono"/>
              </a:rPr>
              <a:t> </a:t>
            </a:r>
            <a:r>
              <a:rPr kumimoji="0" lang="es-MX" altLang="es-MX" sz="1000" b="1" i="0" u="none" strike="noStrike" cap="none" normalizeH="0" baseline="0" dirty="0" err="1">
                <a:ln>
                  <a:noFill/>
                </a:ln>
                <a:solidFill>
                  <a:srgbClr val="007788"/>
                </a:solidFill>
                <a:effectLst/>
                <a:latin typeface="Ubuntu Mono"/>
              </a:rPr>
              <a:t>int</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000088"/>
                </a:solidFill>
                <a:effectLst/>
                <a:latin typeface="Ubuntu Mono"/>
              </a:rPr>
              <a:t>_</a:t>
            </a:r>
            <a:r>
              <a:rPr kumimoji="0" lang="es-MX" altLang="es-MX" sz="1000" b="0" i="0" u="none" strike="noStrike" cap="none" normalizeH="0" baseline="0" dirty="0" err="1">
                <a:ln>
                  <a:noFill/>
                </a:ln>
                <a:solidFill>
                  <a:srgbClr val="000088"/>
                </a:solidFill>
                <a:effectLst/>
                <a:latin typeface="Ubuntu Mono"/>
              </a:rPr>
              <a:t>count</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100" dirty="0">
                <a:solidFill>
                  <a:srgbClr val="404040"/>
                </a:solidFill>
                <a:latin typeface="Ubuntu Mono"/>
              </a:rPr>
              <a:t>	</a:t>
            </a:r>
            <a:r>
              <a:rPr kumimoji="0" lang="es-MX" altLang="es-MX" sz="1000" b="1" i="0" u="none" strike="noStrike" cap="none" normalizeH="0" baseline="0" dirty="0" err="1">
                <a:ln>
                  <a:noFill/>
                </a:ln>
                <a:solidFill>
                  <a:srgbClr val="006699"/>
                </a:solidFill>
                <a:effectLst/>
                <a:latin typeface="Ubuntu Mono"/>
              </a:rPr>
              <a:t>public</a:t>
            </a:r>
            <a:r>
              <a:rPr kumimoji="0" lang="es-MX" altLang="es-MX" sz="1100" b="0" i="0" u="none" strike="noStrike" cap="none" normalizeH="0" baseline="0" dirty="0">
                <a:ln>
                  <a:noFill/>
                </a:ln>
                <a:solidFill>
                  <a:srgbClr val="404040"/>
                </a:solidFill>
                <a:effectLst/>
                <a:latin typeface="Ubuntu Mono"/>
              </a:rPr>
              <a:t> </a:t>
            </a:r>
            <a:r>
              <a:rPr kumimoji="0" lang="es-MX" altLang="es-MX" sz="1000" b="1" i="0" u="none" strike="noStrike" cap="none" normalizeH="0" baseline="0" dirty="0" err="1">
                <a:ln>
                  <a:noFill/>
                </a:ln>
                <a:solidFill>
                  <a:srgbClr val="007788"/>
                </a:solidFill>
                <a:effectLst/>
                <a:latin typeface="Ubuntu Mono"/>
              </a:rPr>
              <a:t>int</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err="1">
                <a:ln>
                  <a:noFill/>
                </a:ln>
                <a:solidFill>
                  <a:srgbClr val="CC00FF"/>
                </a:solidFill>
                <a:effectLst/>
                <a:latin typeface="Ubuntu Mono"/>
              </a:rPr>
              <a:t>GetNextValue</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100" dirty="0">
                <a:solidFill>
                  <a:srgbClr val="404040"/>
                </a:solidFill>
                <a:latin typeface="Ubuntu Mono"/>
              </a:rPr>
              <a:t>	</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100" dirty="0">
                <a:solidFill>
                  <a:srgbClr val="404040"/>
                </a:solidFill>
                <a:latin typeface="Ubuntu Mono"/>
              </a:rPr>
              <a:t>	  </a:t>
            </a:r>
            <a:r>
              <a:rPr kumimoji="0" lang="es-MX" altLang="es-MX" sz="1000" b="0" i="0" u="none" strike="noStrike" cap="none" normalizeH="0" baseline="0" dirty="0">
                <a:ln>
                  <a:noFill/>
                </a:ln>
                <a:solidFill>
                  <a:srgbClr val="000088"/>
                </a:solidFill>
                <a:effectLst/>
                <a:latin typeface="Ubuntu Mono"/>
              </a:rPr>
              <a:t>_</a:t>
            </a:r>
            <a:r>
              <a:rPr kumimoji="0" lang="es-MX" altLang="es-MX" sz="1000" b="0" i="0" u="none" strike="noStrike" cap="none" normalizeH="0" baseline="0" dirty="0" err="1">
                <a:ln>
                  <a:noFill/>
                </a:ln>
                <a:solidFill>
                  <a:srgbClr val="000088"/>
                </a:solidFill>
                <a:effectLst/>
                <a:latin typeface="Ubuntu Mono"/>
              </a:rPr>
              <a:t>count</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FF6600"/>
                </a:solidFill>
                <a:effectLst/>
                <a:latin typeface="Ubuntu Mono"/>
              </a:rPr>
              <a:t>1</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100" dirty="0">
                <a:solidFill>
                  <a:srgbClr val="404040"/>
                </a:solidFill>
                <a:latin typeface="Ubuntu Mono"/>
              </a:rPr>
              <a:t>	  </a:t>
            </a:r>
            <a:r>
              <a:rPr kumimoji="0" lang="es-MX" altLang="es-MX" sz="1000" b="1" i="0" u="none" strike="noStrike" cap="none" normalizeH="0" baseline="0" dirty="0" err="1">
                <a:ln>
                  <a:noFill/>
                </a:ln>
                <a:solidFill>
                  <a:srgbClr val="006699"/>
                </a:solidFill>
                <a:effectLst/>
                <a:latin typeface="Ubuntu Mono"/>
              </a:rPr>
              <a:t>return</a:t>
            </a:r>
            <a:r>
              <a:rPr kumimoji="0" lang="es-MX" altLang="es-MX" sz="1100" b="0" i="0" u="none" strike="noStrike" cap="none" normalizeH="0" baseline="0" dirty="0">
                <a:ln>
                  <a:noFill/>
                </a:ln>
                <a:solidFill>
                  <a:srgbClr val="404040"/>
                </a:solidFill>
                <a:effectLst/>
                <a:latin typeface="Ubuntu Mono"/>
              </a:rPr>
              <a:t> </a:t>
            </a:r>
            <a:r>
              <a:rPr kumimoji="0" lang="es-MX" altLang="es-MX" sz="1000" b="0" i="0" u="none" strike="noStrike" cap="none" normalizeH="0" baseline="0" dirty="0">
                <a:ln>
                  <a:noFill/>
                </a:ln>
                <a:solidFill>
                  <a:srgbClr val="000088"/>
                </a:solidFill>
                <a:effectLst/>
                <a:latin typeface="Ubuntu Mono"/>
              </a:rPr>
              <a:t>_</a:t>
            </a:r>
            <a:r>
              <a:rPr kumimoji="0" lang="es-MX" altLang="es-MX" sz="1000" b="0" i="0" u="none" strike="noStrike" cap="none" normalizeH="0" baseline="0" dirty="0" err="1">
                <a:ln>
                  <a:noFill/>
                </a:ln>
                <a:solidFill>
                  <a:srgbClr val="000088"/>
                </a:solidFill>
                <a:effectLst/>
                <a:latin typeface="Ubuntu Mono"/>
              </a:rPr>
              <a:t>count</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100" dirty="0">
                <a:solidFill>
                  <a:srgbClr val="404040"/>
                </a:solidFill>
                <a:latin typeface="Ubuntu Mono"/>
              </a:rPr>
              <a:t>	</a:t>
            </a:r>
            <a:r>
              <a:rPr kumimoji="0" lang="es-MX" altLang="es-MX" sz="1000" b="0" i="0" u="none" strike="noStrike" cap="none" normalizeH="0" baseline="0" dirty="0">
                <a:ln>
                  <a:noFill/>
                </a:ln>
                <a:solidFill>
                  <a:srgbClr val="000000"/>
                </a:solidFill>
                <a:effectLst/>
                <a:latin typeface="inherit"/>
              </a:rPr>
              <a:t>}</a:t>
            </a:r>
            <a:r>
              <a:rPr kumimoji="0" lang="es-MX" altLang="es-MX" sz="1100" b="0" i="0" u="none" strike="noStrike" cap="none" normalizeH="0" baseline="0" dirty="0">
                <a:ln>
                  <a:noFill/>
                </a:ln>
                <a:solidFill>
                  <a:srgbClr val="404040"/>
                </a:solidFill>
                <a:effectLst/>
                <a:latin typeface="Ubuntu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a:ln>
                  <a:noFill/>
                </a:ln>
                <a:solidFill>
                  <a:srgbClr val="000000"/>
                </a:solidFill>
                <a:effectLst/>
                <a:latin typeface="inherit"/>
              </a:rPr>
              <a:t>}</a:t>
            </a:r>
            <a:r>
              <a:rPr kumimoji="0" lang="es-MX" altLang="es-MX" sz="800" b="0" i="0" u="none" strike="noStrike" cap="none" normalizeH="0" baseline="0" dirty="0">
                <a:ln>
                  <a:noFill/>
                </a:ln>
                <a:solidFill>
                  <a:schemeClr val="tx1"/>
                </a:solidFill>
                <a:effectLst/>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7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C3E81-BF03-41BA-8C3E-62C47619E11E}"/>
              </a:ext>
            </a:extLst>
          </p:cNvPr>
          <p:cNvSpPr>
            <a:spLocks noGrp="1"/>
          </p:cNvSpPr>
          <p:nvPr>
            <p:ph type="title"/>
          </p:nvPr>
        </p:nvSpPr>
        <p:spPr/>
        <p:txBody>
          <a:bodyPr/>
          <a:lstStyle/>
          <a:p>
            <a:r>
              <a:rPr lang="en-US" dirty="0"/>
              <a:t>Properties</a:t>
            </a:r>
          </a:p>
        </p:txBody>
      </p:sp>
      <p:sp>
        <p:nvSpPr>
          <p:cNvPr id="4" name="CuadroTexto 3">
            <a:extLst>
              <a:ext uri="{FF2B5EF4-FFF2-40B4-BE49-F238E27FC236}">
                <a16:creationId xmlns:a16="http://schemas.microsoft.com/office/drawing/2014/main" id="{1BB788BF-B387-45E5-AC96-960951A73FB4}"/>
              </a:ext>
            </a:extLst>
          </p:cNvPr>
          <p:cNvSpPr txBox="1"/>
          <p:nvPr/>
        </p:nvSpPr>
        <p:spPr>
          <a:xfrm>
            <a:off x="1174071" y="2111964"/>
            <a:ext cx="6094520" cy="1200329"/>
          </a:xfrm>
          <a:prstGeom prst="rect">
            <a:avLst/>
          </a:prstGeom>
          <a:noFill/>
        </p:spPr>
        <p:txBody>
          <a:bodyPr wrap="square">
            <a:spAutoFit/>
          </a:bodyPr>
          <a:lstStyle/>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Mascota</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Raza</a:t>
            </a: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get</a:t>
            </a:r>
            <a:r>
              <a:rPr lang="en-US" b="0" dirty="0" err="1">
                <a:solidFill>
                  <a:srgbClr val="D4D4D4"/>
                </a:solidFill>
                <a:effectLst/>
                <a:latin typeface="Consolas" panose="020B0609020204030204" pitchFamily="49" charset="0"/>
              </a:rPr>
              <a:t>;</a:t>
            </a:r>
            <a:r>
              <a:rPr lang="en-US" b="0" dirty="0" err="1">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get</a:t>
            </a:r>
            <a:r>
              <a:rPr lang="en-US" b="0" dirty="0" err="1">
                <a:solidFill>
                  <a:srgbClr val="D4D4D4"/>
                </a:solidFill>
                <a:effectLst/>
                <a:latin typeface="Consolas" panose="020B0609020204030204" pitchFamily="49" charset="0"/>
              </a:rPr>
              <a:t>;</a:t>
            </a:r>
            <a:r>
              <a:rPr lang="en-US" b="0" dirty="0" err="1">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p>
        </p:txBody>
      </p:sp>
      <p:sp>
        <p:nvSpPr>
          <p:cNvPr id="6" name="CuadroTexto 5">
            <a:extLst>
              <a:ext uri="{FF2B5EF4-FFF2-40B4-BE49-F238E27FC236}">
                <a16:creationId xmlns:a16="http://schemas.microsoft.com/office/drawing/2014/main" id="{46D73865-9E0B-4753-BD4E-3CBCDCDD730F}"/>
              </a:ext>
            </a:extLst>
          </p:cNvPr>
          <p:cNvSpPr txBox="1"/>
          <p:nvPr/>
        </p:nvSpPr>
        <p:spPr>
          <a:xfrm>
            <a:off x="1174071" y="3677098"/>
            <a:ext cx="6094520" cy="2585323"/>
          </a:xfrm>
          <a:prstGeom prst="rect">
            <a:avLst/>
          </a:prstGeom>
          <a:noFill/>
        </p:spPr>
        <p:txBody>
          <a:bodyPr wrap="square">
            <a:spAutoFit/>
          </a:bodyPr>
          <a:lstStyle/>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Mascota</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_</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Nombre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_</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_</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54581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D0A68-D1D2-4434-AC35-1C8578C8C7B4}"/>
              </a:ext>
            </a:extLst>
          </p:cNvPr>
          <p:cNvSpPr>
            <a:spLocks noGrp="1"/>
          </p:cNvSpPr>
          <p:nvPr>
            <p:ph type="title"/>
          </p:nvPr>
        </p:nvSpPr>
        <p:spPr/>
        <p:txBody>
          <a:bodyPr/>
          <a:lstStyle/>
          <a:p>
            <a:r>
              <a:rPr lang="en-US" dirty="0"/>
              <a:t>Properties and Constructors</a:t>
            </a:r>
          </a:p>
        </p:txBody>
      </p:sp>
      <p:sp>
        <p:nvSpPr>
          <p:cNvPr id="4" name="CuadroTexto 3">
            <a:extLst>
              <a:ext uri="{FF2B5EF4-FFF2-40B4-BE49-F238E27FC236}">
                <a16:creationId xmlns:a16="http://schemas.microsoft.com/office/drawing/2014/main" id="{5933A5EA-7AFD-45CA-875A-5BC8F00E6932}"/>
              </a:ext>
            </a:extLst>
          </p:cNvPr>
          <p:cNvSpPr txBox="1"/>
          <p:nvPr/>
        </p:nvSpPr>
        <p:spPr>
          <a:xfrm>
            <a:off x="1236215" y="2067496"/>
            <a:ext cx="6094520" cy="3970318"/>
          </a:xfrm>
          <a:prstGeom prst="rect">
            <a:avLst/>
          </a:prstGeom>
          <a:noFill/>
        </p:spPr>
        <p:txBody>
          <a:bodyPr wrap="square">
            <a:spAutoFit/>
          </a:bodyPr>
          <a:lstStyle/>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Mascota</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Mascota</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this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Nombre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55975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DFCD2-4184-4378-AF2B-D6BDDE8F74A0}"/>
              </a:ext>
            </a:extLst>
          </p:cNvPr>
          <p:cNvSpPr>
            <a:spLocks noGrp="1"/>
          </p:cNvSpPr>
          <p:nvPr>
            <p:ph type="title"/>
          </p:nvPr>
        </p:nvSpPr>
        <p:spPr/>
        <p:txBody>
          <a:bodyPr/>
          <a:lstStyle/>
          <a:p>
            <a:r>
              <a:rPr lang="en-US" dirty="0" err="1"/>
              <a:t>Readonly</a:t>
            </a:r>
            <a:r>
              <a:rPr lang="en-US" dirty="0"/>
              <a:t> properties</a:t>
            </a:r>
          </a:p>
        </p:txBody>
      </p:sp>
      <p:sp>
        <p:nvSpPr>
          <p:cNvPr id="4" name="CuadroTexto 3">
            <a:extLst>
              <a:ext uri="{FF2B5EF4-FFF2-40B4-BE49-F238E27FC236}">
                <a16:creationId xmlns:a16="http://schemas.microsoft.com/office/drawing/2014/main" id="{5FA3FC42-8803-4154-81AA-74A7E28A5EE9}"/>
              </a:ext>
            </a:extLst>
          </p:cNvPr>
          <p:cNvSpPr txBox="1"/>
          <p:nvPr/>
        </p:nvSpPr>
        <p:spPr>
          <a:xfrm>
            <a:off x="1097280" y="2197119"/>
            <a:ext cx="6094520" cy="3693319"/>
          </a:xfrm>
          <a:prstGeom prst="rect">
            <a:avLst/>
          </a:prstGeom>
          <a:noFill/>
        </p:spPr>
        <p:txBody>
          <a:bodyPr wrap="square">
            <a:spAutoFit/>
          </a:bodyPr>
          <a:lstStyle/>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Mascota</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Mascota</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this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Nombre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nombre</a:t>
            </a:r>
            <a:r>
              <a:rPr lang="en-US" b="0" dirty="0">
                <a:solidFill>
                  <a:srgbClr val="D4D4D4"/>
                </a:solidFill>
                <a:effectLst/>
                <a:latin typeface="Consolas" panose="020B0609020204030204" pitchFamily="49" charset="0"/>
              </a:rPr>
              <a:t>; }        </a:t>
            </a: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46115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790A1-6AAC-443A-B47C-A17FD8919E16}"/>
              </a:ext>
            </a:extLst>
          </p:cNvPr>
          <p:cNvSpPr>
            <a:spLocks noGrp="1"/>
          </p:cNvSpPr>
          <p:nvPr>
            <p:ph type="title"/>
          </p:nvPr>
        </p:nvSpPr>
        <p:spPr/>
        <p:txBody>
          <a:bodyPr/>
          <a:lstStyle/>
          <a:p>
            <a:r>
              <a:rPr lang="en-US" dirty="0"/>
              <a:t>Setting property with a method</a:t>
            </a:r>
          </a:p>
        </p:txBody>
      </p:sp>
      <p:sp>
        <p:nvSpPr>
          <p:cNvPr id="4" name="CuadroTexto 3">
            <a:extLst>
              <a:ext uri="{FF2B5EF4-FFF2-40B4-BE49-F238E27FC236}">
                <a16:creationId xmlns:a16="http://schemas.microsoft.com/office/drawing/2014/main" id="{0CA11000-BF7C-4D8C-878D-D1A0DF9D6656}"/>
              </a:ext>
            </a:extLst>
          </p:cNvPr>
          <p:cNvSpPr txBox="1"/>
          <p:nvPr/>
        </p:nvSpPr>
        <p:spPr>
          <a:xfrm>
            <a:off x="949911" y="1873188"/>
            <a:ext cx="7368466" cy="3970318"/>
          </a:xfrm>
          <a:prstGeom prst="rect">
            <a:avLst/>
          </a:prstGeom>
          <a:noFill/>
        </p:spPr>
        <p:txBody>
          <a:bodyPr wrap="square">
            <a:spAutoFit/>
          </a:bodyPr>
          <a:lstStyle/>
          <a:p>
            <a:r>
              <a:rPr lang="en-US" sz="1400" b="0" dirty="0">
                <a:solidFill>
                  <a:srgbClr val="569CD6"/>
                </a:solidFill>
                <a:effectLst/>
                <a:latin typeface="Consolas" panose="020B0609020204030204" pitchFamily="49" charset="0"/>
              </a:rPr>
              <a:t>public</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class</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Mascota</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public</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Mascota</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string</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569CD6"/>
                </a:solidFill>
                <a:effectLst/>
                <a:latin typeface="Consolas" panose="020B0609020204030204" pitchFamily="49" charset="0"/>
              </a:rPr>
              <a:t>this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private</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string</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public</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string</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Nombre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get</a:t>
            </a:r>
            <a:r>
              <a:rPr lang="en-US" sz="1400" b="0" dirty="0">
                <a:solidFill>
                  <a:srgbClr val="D4D4D4"/>
                </a:solidFill>
                <a:effectLst/>
                <a:latin typeface="Consolas" panose="020B0609020204030204" pitchFamily="49" charset="0"/>
              </a:rPr>
              <a:t> {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public</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SetNombre</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string</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569CD6"/>
                </a:solidFill>
                <a:effectLst/>
                <a:latin typeface="Consolas" panose="020B0609020204030204" pitchFamily="49" charset="0"/>
              </a:rPr>
              <a:t>this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nombre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95290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 1</a:t>
            </a:r>
            <a:endParaRPr lang="es-MX" dirty="0"/>
          </a:p>
        </p:txBody>
      </p:sp>
      <p:sp>
        <p:nvSpPr>
          <p:cNvPr id="3" name="Marcador de contenido 2"/>
          <p:cNvSpPr>
            <a:spLocks noGrp="1"/>
          </p:cNvSpPr>
          <p:nvPr>
            <p:ph idx="1"/>
          </p:nvPr>
        </p:nvSpPr>
        <p:spPr/>
        <p:txBody>
          <a:bodyPr/>
          <a:lstStyle/>
          <a:p>
            <a:r>
              <a:rPr lang="en-US" dirty="0"/>
              <a:t>Create a program to calculate the perimeter, area and diagonal of a rectangle from its width and height (perimeter = sum of the four sides, area = base x height, diagonal using the Pythagorean theorem)</a:t>
            </a:r>
            <a:endParaRPr lang="es-MX" dirty="0"/>
          </a:p>
        </p:txBody>
      </p:sp>
    </p:spTree>
    <p:extLst>
      <p:ext uri="{BB962C8B-B14F-4D97-AF65-F5344CB8AC3E}">
        <p14:creationId xmlns:p14="http://schemas.microsoft.com/office/powerpoint/2010/main" val="59487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17446-A3BC-4E12-AB9D-2C1A313E1A5C}"/>
              </a:ext>
            </a:extLst>
          </p:cNvPr>
          <p:cNvSpPr>
            <a:spLocks noGrp="1"/>
          </p:cNvSpPr>
          <p:nvPr>
            <p:ph type="title"/>
          </p:nvPr>
        </p:nvSpPr>
        <p:spPr/>
        <p:txBody>
          <a:bodyPr/>
          <a:lstStyle/>
          <a:p>
            <a:r>
              <a:rPr lang="en-US" dirty="0"/>
              <a:t>Key Concepts</a:t>
            </a:r>
          </a:p>
        </p:txBody>
      </p:sp>
      <p:sp>
        <p:nvSpPr>
          <p:cNvPr id="3" name="CuadroTexto 2">
            <a:extLst>
              <a:ext uri="{FF2B5EF4-FFF2-40B4-BE49-F238E27FC236}">
                <a16:creationId xmlns:a16="http://schemas.microsoft.com/office/drawing/2014/main" id="{F74F422E-5AC4-4B84-B170-D10EEDB48AD8}"/>
              </a:ext>
            </a:extLst>
          </p:cNvPr>
          <p:cNvSpPr txBox="1"/>
          <p:nvPr/>
        </p:nvSpPr>
        <p:spPr>
          <a:xfrm>
            <a:off x="1278384" y="2068497"/>
            <a:ext cx="4119239" cy="1477328"/>
          </a:xfrm>
          <a:prstGeom prst="rect">
            <a:avLst/>
          </a:prstGeom>
          <a:noFill/>
        </p:spPr>
        <p:txBody>
          <a:bodyPr wrap="square" rtlCol="0">
            <a:spAutoFit/>
          </a:bodyPr>
          <a:lstStyle/>
          <a:p>
            <a:r>
              <a:rPr lang="en-US" dirty="0"/>
              <a:t>Public properties</a:t>
            </a:r>
          </a:p>
          <a:p>
            <a:r>
              <a:rPr lang="en-US" dirty="0"/>
              <a:t>Private properties</a:t>
            </a:r>
          </a:p>
          <a:p>
            <a:r>
              <a:rPr lang="en-US" dirty="0"/>
              <a:t>Constructor</a:t>
            </a:r>
          </a:p>
          <a:p>
            <a:r>
              <a:rPr lang="en-US" dirty="0"/>
              <a:t>Public Methods</a:t>
            </a:r>
          </a:p>
          <a:p>
            <a:r>
              <a:rPr lang="en-US" dirty="0"/>
              <a:t>Parameters</a:t>
            </a:r>
          </a:p>
        </p:txBody>
      </p:sp>
    </p:spTree>
    <p:extLst>
      <p:ext uri="{BB962C8B-B14F-4D97-AF65-F5344CB8AC3E}">
        <p14:creationId xmlns:p14="http://schemas.microsoft.com/office/powerpoint/2010/main" val="365128900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239</TotalTime>
  <Words>617</Words>
  <Application>Microsoft Office PowerPoint</Application>
  <PresentationFormat>Panorámica</PresentationFormat>
  <Paragraphs>90</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Calibri Light</vt:lpstr>
      <vt:lpstr>Consolas</vt:lpstr>
      <vt:lpstr>inherit</vt:lpstr>
      <vt:lpstr>Ubuntu Mono</vt:lpstr>
      <vt:lpstr>Retrospección</vt:lpstr>
      <vt:lpstr>Session 4 Classes</vt:lpstr>
      <vt:lpstr>Classes</vt:lpstr>
      <vt:lpstr>Simple class</vt:lpstr>
      <vt:lpstr>Properties</vt:lpstr>
      <vt:lpstr>Properties and Constructors</vt:lpstr>
      <vt:lpstr>Readonly properties</vt:lpstr>
      <vt:lpstr>Setting property with a method</vt:lpstr>
      <vt:lpstr>Exercise 1</vt:lpstr>
      <vt:lpstr>Key Concepts</vt:lpstr>
      <vt:lpstr>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dc:title>
  <dc:creator>Eduardo Serrano</dc:creator>
  <cp:lastModifiedBy>Eduardo Serrano</cp:lastModifiedBy>
  <cp:revision>10</cp:revision>
  <dcterms:created xsi:type="dcterms:W3CDTF">2020-06-03T20:55:28Z</dcterms:created>
  <dcterms:modified xsi:type="dcterms:W3CDTF">2022-04-06T23:24:25Z</dcterms:modified>
</cp:coreProperties>
</file>