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9" r:id="rId4"/>
    <p:sldId id="260" r:id="rId5"/>
    <p:sldId id="261" r:id="rId6"/>
    <p:sldId id="258" r:id="rId7"/>
    <p:sldId id="262" r:id="rId8"/>
    <p:sldId id="263" r:id="rId9"/>
    <p:sldId id="264" r:id="rId10"/>
    <p:sldId id="265" r:id="rId11"/>
    <p:sldId id="267" r:id="rId12"/>
    <p:sldId id="268" r:id="rId13"/>
    <p:sldId id="269" r:id="rId1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uardo Serrano" initials="ES" lastIdx="2" clrIdx="0">
    <p:extLst>
      <p:ext uri="{19B8F6BF-5375-455C-9EA6-DF929625EA0E}">
        <p15:presenceInfo xmlns:p15="http://schemas.microsoft.com/office/powerpoint/2012/main" userId="d59ba74ccbcecfe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FCB72D-CCC3-4AFC-BCF0-3257EFD6915A}" v="2" dt="2022-04-13T04:33:12.8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uardo Serrano" userId="d59ba74ccbcecfed" providerId="LiveId" clId="{C0FCB72D-CCC3-4AFC-BCF0-3257EFD6915A}"/>
    <pc:docChg chg="undo custSel addSld delSld modSld sldOrd">
      <pc:chgData name="Eduardo Serrano" userId="d59ba74ccbcecfed" providerId="LiveId" clId="{C0FCB72D-CCC3-4AFC-BCF0-3257EFD6915A}" dt="2022-04-13T04:57:00.062" v="79" actId="20577"/>
      <pc:docMkLst>
        <pc:docMk/>
      </pc:docMkLst>
      <pc:sldChg chg="modSp mod">
        <pc:chgData name="Eduardo Serrano" userId="d59ba74ccbcecfed" providerId="LiveId" clId="{C0FCB72D-CCC3-4AFC-BCF0-3257EFD6915A}" dt="2022-04-12T00:35:56.880" v="3" actId="20577"/>
        <pc:sldMkLst>
          <pc:docMk/>
          <pc:sldMk cId="2906815800" sldId="256"/>
        </pc:sldMkLst>
        <pc:spChg chg="mod">
          <ac:chgData name="Eduardo Serrano" userId="d59ba74ccbcecfed" providerId="LiveId" clId="{C0FCB72D-CCC3-4AFC-BCF0-3257EFD6915A}" dt="2022-04-12T00:35:56.880" v="3" actId="20577"/>
          <ac:spMkLst>
            <pc:docMk/>
            <pc:sldMk cId="2906815800" sldId="256"/>
            <ac:spMk id="2" creationId="{00000000-0000-0000-0000-000000000000}"/>
          </ac:spMkLst>
        </pc:spChg>
      </pc:sldChg>
      <pc:sldChg chg="del">
        <pc:chgData name="Eduardo Serrano" userId="d59ba74ccbcecfed" providerId="LiveId" clId="{C0FCB72D-CCC3-4AFC-BCF0-3257EFD6915A}" dt="2022-04-12T00:35:36.932" v="1" actId="47"/>
        <pc:sldMkLst>
          <pc:docMk/>
          <pc:sldMk cId="2010361269" sldId="267"/>
        </pc:sldMkLst>
      </pc:sldChg>
      <pc:sldChg chg="addSp delSp modSp new mod">
        <pc:chgData name="Eduardo Serrano" userId="d59ba74ccbcecfed" providerId="LiveId" clId="{C0FCB72D-CCC3-4AFC-BCF0-3257EFD6915A}" dt="2022-04-13T04:32:12.039" v="23" actId="20577"/>
        <pc:sldMkLst>
          <pc:docMk/>
          <pc:sldMk cId="4268858282" sldId="267"/>
        </pc:sldMkLst>
        <pc:spChg chg="mod">
          <ac:chgData name="Eduardo Serrano" userId="d59ba74ccbcecfed" providerId="LiveId" clId="{C0FCB72D-CCC3-4AFC-BCF0-3257EFD6915A}" dt="2022-04-13T04:31:07.682" v="12" actId="20577"/>
          <ac:spMkLst>
            <pc:docMk/>
            <pc:sldMk cId="4268858282" sldId="267"/>
            <ac:spMk id="2" creationId="{A15FB5E6-12BD-4919-8934-C57E5E515E06}"/>
          </ac:spMkLst>
        </pc:spChg>
        <pc:spChg chg="add del">
          <ac:chgData name="Eduardo Serrano" userId="d59ba74ccbcecfed" providerId="LiveId" clId="{C0FCB72D-CCC3-4AFC-BCF0-3257EFD6915A}" dt="2022-04-13T04:31:14.864" v="14" actId="22"/>
          <ac:spMkLst>
            <pc:docMk/>
            <pc:sldMk cId="4268858282" sldId="267"/>
            <ac:spMk id="4" creationId="{56224DC6-44BD-48DA-BD62-AD6C97CDA18F}"/>
          </ac:spMkLst>
        </pc:spChg>
        <pc:spChg chg="add mod">
          <ac:chgData name="Eduardo Serrano" userId="d59ba74ccbcecfed" providerId="LiveId" clId="{C0FCB72D-CCC3-4AFC-BCF0-3257EFD6915A}" dt="2022-04-13T04:32:12.039" v="23" actId="20577"/>
          <ac:spMkLst>
            <pc:docMk/>
            <pc:sldMk cId="4268858282" sldId="267"/>
            <ac:spMk id="6" creationId="{FD2CDD93-72EE-410D-918B-D48CBDE78B01}"/>
          </ac:spMkLst>
        </pc:spChg>
      </pc:sldChg>
      <pc:sldChg chg="del">
        <pc:chgData name="Eduardo Serrano" userId="d59ba74ccbcecfed" providerId="LiveId" clId="{C0FCB72D-CCC3-4AFC-BCF0-3257EFD6915A}" dt="2022-04-12T00:35:33.812" v="0" actId="47"/>
        <pc:sldMkLst>
          <pc:docMk/>
          <pc:sldMk cId="504885527" sldId="268"/>
        </pc:sldMkLst>
      </pc:sldChg>
      <pc:sldChg chg="addSp modSp new mod">
        <pc:chgData name="Eduardo Serrano" userId="d59ba74ccbcecfed" providerId="LiveId" clId="{C0FCB72D-CCC3-4AFC-BCF0-3257EFD6915A}" dt="2022-04-13T04:33:25.193" v="44" actId="20577"/>
        <pc:sldMkLst>
          <pc:docMk/>
          <pc:sldMk cId="3991740149" sldId="268"/>
        </pc:sldMkLst>
        <pc:spChg chg="mod">
          <ac:chgData name="Eduardo Serrano" userId="d59ba74ccbcecfed" providerId="LiveId" clId="{C0FCB72D-CCC3-4AFC-BCF0-3257EFD6915A}" dt="2022-04-13T04:33:07.259" v="38" actId="20577"/>
          <ac:spMkLst>
            <pc:docMk/>
            <pc:sldMk cId="3991740149" sldId="268"/>
            <ac:spMk id="2" creationId="{B469438F-DE76-4E01-8B9F-227245E12C04}"/>
          </ac:spMkLst>
        </pc:spChg>
        <pc:spChg chg="add mod">
          <ac:chgData name="Eduardo Serrano" userId="d59ba74ccbcecfed" providerId="LiveId" clId="{C0FCB72D-CCC3-4AFC-BCF0-3257EFD6915A}" dt="2022-04-13T04:33:25.193" v="44" actId="20577"/>
          <ac:spMkLst>
            <pc:docMk/>
            <pc:sldMk cId="3991740149" sldId="268"/>
            <ac:spMk id="3" creationId="{257FB7F9-46AC-45D1-B13D-D3EC4E7CD723}"/>
          </ac:spMkLst>
        </pc:spChg>
      </pc:sldChg>
      <pc:sldChg chg="addSp modSp new mod ord">
        <pc:chgData name="Eduardo Serrano" userId="d59ba74ccbcecfed" providerId="LiveId" clId="{C0FCB72D-CCC3-4AFC-BCF0-3257EFD6915A}" dt="2022-04-13T04:57:00.062" v="79" actId="20577"/>
        <pc:sldMkLst>
          <pc:docMk/>
          <pc:sldMk cId="873511930" sldId="269"/>
        </pc:sldMkLst>
        <pc:spChg chg="mod">
          <ac:chgData name="Eduardo Serrano" userId="d59ba74ccbcecfed" providerId="LiveId" clId="{C0FCB72D-CCC3-4AFC-BCF0-3257EFD6915A}" dt="2022-04-13T04:56:16.111" v="73" actId="20577"/>
          <ac:spMkLst>
            <pc:docMk/>
            <pc:sldMk cId="873511930" sldId="269"/>
            <ac:spMk id="2" creationId="{AEA386DF-943B-4A02-95B4-22EB0B579F06}"/>
          </ac:spMkLst>
        </pc:spChg>
        <pc:spChg chg="add mod">
          <ac:chgData name="Eduardo Serrano" userId="d59ba74ccbcecfed" providerId="LiveId" clId="{C0FCB72D-CCC3-4AFC-BCF0-3257EFD6915A}" dt="2022-04-13T04:57:00.062" v="79" actId="20577"/>
          <ac:spMkLst>
            <pc:docMk/>
            <pc:sldMk cId="873511930" sldId="269"/>
            <ac:spMk id="4" creationId="{E9D5FBFF-66E0-4D78-9083-7B5BB45C75F9}"/>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6-10T00:06:31.699" idx="2">
    <p:pos x="10" y="10"/>
    <p:text>We are assigning explicit values for each choice that would not overlap when looking at the bits stored in memory. We should also decorate the enum type with the System.Flags attribute so that when the value is returned it can automatically match with multiple values as a comma-separated string instead of returning an int value. Normally, an enum type uses an int variable internally, but since we don't need values that big, we can reduce memory requirements by 75%, that is, 1 byte per value instead of 4 bytes, by telling it to use a byte variable.
If we want to indicate that our bucket list includes the Hanging Gardens and Mausoleum at Halicarnassus ancient world wonders, then we would want the 16 and 2 bits set to 1. In other words, we would store the value 18:</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A3B37E0-98FB-4319-B24A-133C29353C26}" type="datetimeFigureOut">
              <a:rPr lang="es-MX" smtClean="0"/>
              <a:t>12/04/2022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D58B623-00FF-4531-AD1C-839B427C36D7}"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1384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A3B37E0-98FB-4319-B24A-133C29353C26}" type="datetimeFigureOut">
              <a:rPr lang="es-MX" smtClean="0"/>
              <a:t>12/04/2022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D58B623-00FF-4531-AD1C-839B427C36D7}" type="slidenum">
              <a:rPr lang="es-MX" smtClean="0"/>
              <a:t>‹Nº›</a:t>
            </a:fld>
            <a:endParaRPr lang="es-MX"/>
          </a:p>
        </p:txBody>
      </p:sp>
    </p:spTree>
    <p:extLst>
      <p:ext uri="{BB962C8B-B14F-4D97-AF65-F5344CB8AC3E}">
        <p14:creationId xmlns:p14="http://schemas.microsoft.com/office/powerpoint/2010/main" val="3852841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A3B37E0-98FB-4319-B24A-133C29353C26}" type="datetimeFigureOut">
              <a:rPr lang="es-MX" smtClean="0"/>
              <a:t>12/04/2022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D58B623-00FF-4531-AD1C-839B427C36D7}" type="slidenum">
              <a:rPr lang="es-MX" smtClean="0"/>
              <a:t>‹Nº›</a:t>
            </a:fld>
            <a:endParaRPr lang="es-MX"/>
          </a:p>
        </p:txBody>
      </p:sp>
    </p:spTree>
    <p:extLst>
      <p:ext uri="{BB962C8B-B14F-4D97-AF65-F5344CB8AC3E}">
        <p14:creationId xmlns:p14="http://schemas.microsoft.com/office/powerpoint/2010/main" val="3849410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A3B37E0-98FB-4319-B24A-133C29353C26}" type="datetimeFigureOut">
              <a:rPr lang="es-MX" smtClean="0"/>
              <a:t>12/04/2022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D58B623-00FF-4531-AD1C-839B427C36D7}" type="slidenum">
              <a:rPr lang="es-MX" smtClean="0"/>
              <a:t>‹Nº›</a:t>
            </a:fld>
            <a:endParaRPr lang="es-MX"/>
          </a:p>
        </p:txBody>
      </p:sp>
    </p:spTree>
    <p:extLst>
      <p:ext uri="{BB962C8B-B14F-4D97-AF65-F5344CB8AC3E}">
        <p14:creationId xmlns:p14="http://schemas.microsoft.com/office/powerpoint/2010/main" val="2288699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2A3B37E0-98FB-4319-B24A-133C29353C26}" type="datetimeFigureOut">
              <a:rPr lang="es-MX" smtClean="0"/>
              <a:t>12/04/2022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D58B623-00FF-4531-AD1C-839B427C36D7}"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1431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A3B37E0-98FB-4319-B24A-133C29353C26}" type="datetimeFigureOut">
              <a:rPr lang="es-MX" smtClean="0"/>
              <a:t>12/04/2022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D58B623-00FF-4531-AD1C-839B427C36D7}" type="slidenum">
              <a:rPr lang="es-MX" smtClean="0"/>
              <a:t>‹Nº›</a:t>
            </a:fld>
            <a:endParaRPr lang="es-MX"/>
          </a:p>
        </p:txBody>
      </p:sp>
    </p:spTree>
    <p:extLst>
      <p:ext uri="{BB962C8B-B14F-4D97-AF65-F5344CB8AC3E}">
        <p14:creationId xmlns:p14="http://schemas.microsoft.com/office/powerpoint/2010/main" val="12158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A3B37E0-98FB-4319-B24A-133C29353C26}" type="datetimeFigureOut">
              <a:rPr lang="es-MX" smtClean="0"/>
              <a:t>12/04/2022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7D58B623-00FF-4531-AD1C-839B427C36D7}" type="slidenum">
              <a:rPr lang="es-MX" smtClean="0"/>
              <a:t>‹Nº›</a:t>
            </a:fld>
            <a:endParaRPr lang="es-MX"/>
          </a:p>
        </p:txBody>
      </p:sp>
    </p:spTree>
    <p:extLst>
      <p:ext uri="{BB962C8B-B14F-4D97-AF65-F5344CB8AC3E}">
        <p14:creationId xmlns:p14="http://schemas.microsoft.com/office/powerpoint/2010/main" val="3169571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A3B37E0-98FB-4319-B24A-133C29353C26}" type="datetimeFigureOut">
              <a:rPr lang="es-MX" smtClean="0"/>
              <a:t>12/04/2022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7D58B623-00FF-4531-AD1C-839B427C36D7}" type="slidenum">
              <a:rPr lang="es-MX" smtClean="0"/>
              <a:t>‹Nº›</a:t>
            </a:fld>
            <a:endParaRPr lang="es-MX"/>
          </a:p>
        </p:txBody>
      </p:sp>
    </p:spTree>
    <p:extLst>
      <p:ext uri="{BB962C8B-B14F-4D97-AF65-F5344CB8AC3E}">
        <p14:creationId xmlns:p14="http://schemas.microsoft.com/office/powerpoint/2010/main" val="2973314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A3B37E0-98FB-4319-B24A-133C29353C26}" type="datetimeFigureOut">
              <a:rPr lang="es-MX" smtClean="0"/>
              <a:t>12/04/2022</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a:p>
        </p:txBody>
      </p:sp>
      <p:sp>
        <p:nvSpPr>
          <p:cNvPr id="9" name="Slide Number Placeholder 8"/>
          <p:cNvSpPr>
            <a:spLocks noGrp="1"/>
          </p:cNvSpPr>
          <p:nvPr>
            <p:ph type="sldNum" sz="quarter" idx="12"/>
          </p:nvPr>
        </p:nvSpPr>
        <p:spPr/>
        <p:txBody>
          <a:bodyPr/>
          <a:lstStyle/>
          <a:p>
            <a:fld id="{7D58B623-00FF-4531-AD1C-839B427C36D7}" type="slidenum">
              <a:rPr lang="es-MX" smtClean="0"/>
              <a:t>‹Nº›</a:t>
            </a:fld>
            <a:endParaRPr lang="es-MX"/>
          </a:p>
        </p:txBody>
      </p:sp>
    </p:spTree>
    <p:extLst>
      <p:ext uri="{BB962C8B-B14F-4D97-AF65-F5344CB8AC3E}">
        <p14:creationId xmlns:p14="http://schemas.microsoft.com/office/powerpoint/2010/main" val="3853482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A3B37E0-98FB-4319-B24A-133C29353C26}" type="datetimeFigureOut">
              <a:rPr lang="es-MX" smtClean="0"/>
              <a:t>12/04/2022</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D58B623-00FF-4531-AD1C-839B427C36D7}" type="slidenum">
              <a:rPr lang="es-MX" smtClean="0"/>
              <a:t>‹Nº›</a:t>
            </a:fld>
            <a:endParaRPr lang="es-MX"/>
          </a:p>
        </p:txBody>
      </p:sp>
    </p:spTree>
    <p:extLst>
      <p:ext uri="{BB962C8B-B14F-4D97-AF65-F5344CB8AC3E}">
        <p14:creationId xmlns:p14="http://schemas.microsoft.com/office/powerpoint/2010/main" val="3929259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2A3B37E0-98FB-4319-B24A-133C29353C26}" type="datetimeFigureOut">
              <a:rPr lang="es-MX" smtClean="0"/>
              <a:t>12/04/2022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D58B623-00FF-4531-AD1C-839B427C36D7}" type="slidenum">
              <a:rPr lang="es-MX" smtClean="0"/>
              <a:t>‹Nº›</a:t>
            </a:fld>
            <a:endParaRPr lang="es-MX"/>
          </a:p>
        </p:txBody>
      </p:sp>
    </p:spTree>
    <p:extLst>
      <p:ext uri="{BB962C8B-B14F-4D97-AF65-F5344CB8AC3E}">
        <p14:creationId xmlns:p14="http://schemas.microsoft.com/office/powerpoint/2010/main" val="98115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A3B37E0-98FB-4319-B24A-133C29353C26}" type="datetimeFigureOut">
              <a:rPr lang="es-MX" smtClean="0"/>
              <a:t>12/04/2022</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D58B623-00FF-4531-AD1C-839B427C36D7}" type="slidenum">
              <a:rPr lang="es-MX" smtClean="0"/>
              <a:t>‹Nº›</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94165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a:t>Session 8</a:t>
            </a:r>
            <a:endParaRPr lang="es-MX" dirty="0"/>
          </a:p>
        </p:txBody>
      </p:sp>
      <p:sp>
        <p:nvSpPr>
          <p:cNvPr id="3" name="Subtítulo 2"/>
          <p:cNvSpPr>
            <a:spLocks noGrp="1"/>
          </p:cNvSpPr>
          <p:nvPr>
            <p:ph type="subTitle" idx="1"/>
          </p:nvPr>
        </p:nvSpPr>
        <p:spPr/>
        <p:txBody>
          <a:bodyPr/>
          <a:lstStyle/>
          <a:p>
            <a:r>
              <a:rPr lang="en-US" dirty="0"/>
              <a:t>TRSF</a:t>
            </a:r>
            <a:endParaRPr lang="es-MX" dirty="0"/>
          </a:p>
        </p:txBody>
      </p:sp>
    </p:spTree>
    <p:extLst>
      <p:ext uri="{BB962C8B-B14F-4D97-AF65-F5344CB8AC3E}">
        <p14:creationId xmlns:p14="http://schemas.microsoft.com/office/powerpoint/2010/main" val="290681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Exercise</a:t>
            </a:r>
            <a:endParaRPr lang="es-MX" dirty="0"/>
          </a:p>
        </p:txBody>
      </p:sp>
      <p:sp>
        <p:nvSpPr>
          <p:cNvPr id="3" name="Marcador de contenido 2"/>
          <p:cNvSpPr>
            <a:spLocks noGrp="1"/>
          </p:cNvSpPr>
          <p:nvPr>
            <p:ph idx="1"/>
          </p:nvPr>
        </p:nvSpPr>
        <p:spPr/>
        <p:txBody>
          <a:bodyPr/>
          <a:lstStyle/>
          <a:p>
            <a:r>
              <a:rPr lang="en-US" dirty="0"/>
              <a:t>Expand the previous exercise (</a:t>
            </a:r>
            <a:r>
              <a:rPr lang="en-US" dirty="0" err="1"/>
              <a:t>struct</a:t>
            </a:r>
            <a:r>
              <a:rPr lang="en-US" dirty="0"/>
              <a:t> point), so that up to 1.000 points can be stored, using an "array of </a:t>
            </a:r>
            <a:r>
              <a:rPr lang="en-US" dirty="0" err="1"/>
              <a:t>struct</a:t>
            </a:r>
            <a:r>
              <a:rPr lang="en-US" dirty="0"/>
              <a:t>". Ask the user for data for the first two points and then display them.</a:t>
            </a:r>
            <a:br>
              <a:rPr lang="en-US" dirty="0"/>
            </a:br>
            <a:endParaRPr lang="es-MX" dirty="0"/>
          </a:p>
        </p:txBody>
      </p:sp>
    </p:spTree>
    <p:extLst>
      <p:ext uri="{BB962C8B-B14F-4D97-AF65-F5344CB8AC3E}">
        <p14:creationId xmlns:p14="http://schemas.microsoft.com/office/powerpoint/2010/main" val="859497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5FB5E6-12BD-4919-8934-C57E5E515E06}"/>
              </a:ext>
            </a:extLst>
          </p:cNvPr>
          <p:cNvSpPr>
            <a:spLocks noGrp="1"/>
          </p:cNvSpPr>
          <p:nvPr>
            <p:ph type="title"/>
          </p:nvPr>
        </p:nvSpPr>
        <p:spPr/>
        <p:txBody>
          <a:bodyPr/>
          <a:lstStyle/>
          <a:p>
            <a:r>
              <a:rPr lang="en-US" dirty="0"/>
              <a:t>Exercise</a:t>
            </a:r>
          </a:p>
        </p:txBody>
      </p:sp>
      <p:sp>
        <p:nvSpPr>
          <p:cNvPr id="6" name="CuadroTexto 5">
            <a:extLst>
              <a:ext uri="{FF2B5EF4-FFF2-40B4-BE49-F238E27FC236}">
                <a16:creationId xmlns:a16="http://schemas.microsoft.com/office/drawing/2014/main" id="{FD2CDD93-72EE-410D-918B-D48CBDE78B01}"/>
              </a:ext>
            </a:extLst>
          </p:cNvPr>
          <p:cNvSpPr txBox="1"/>
          <p:nvPr/>
        </p:nvSpPr>
        <p:spPr>
          <a:xfrm>
            <a:off x="488272" y="1899822"/>
            <a:ext cx="10972800" cy="4278094"/>
          </a:xfrm>
          <a:prstGeom prst="rect">
            <a:avLst/>
          </a:prstGeom>
          <a:noFill/>
        </p:spPr>
        <p:txBody>
          <a:bodyPr wrap="square">
            <a:spAutoFit/>
          </a:bodyPr>
          <a:lstStyle/>
          <a:p>
            <a:r>
              <a:rPr lang="en-US" sz="1600" dirty="0"/>
              <a:t>Write a program in C# Sharp to insert the information of two books. Go to the editor</a:t>
            </a:r>
          </a:p>
          <a:p>
            <a:r>
              <a:rPr lang="en-US" sz="1600" dirty="0"/>
              <a:t>Test Data :</a:t>
            </a:r>
          </a:p>
          <a:p>
            <a:endParaRPr lang="en-US" sz="1600" dirty="0"/>
          </a:p>
          <a:p>
            <a:r>
              <a:rPr lang="en-US" sz="1600" dirty="0"/>
              <a:t>Insert the information of two books :                    </a:t>
            </a:r>
          </a:p>
          <a:p>
            <a:r>
              <a:rPr lang="en-US" sz="1600" dirty="0"/>
              <a:t>-----------------------------------------                </a:t>
            </a:r>
          </a:p>
          <a:p>
            <a:r>
              <a:rPr lang="en-US" sz="1600" dirty="0"/>
              <a:t>Information of book 1 :                                  </a:t>
            </a:r>
          </a:p>
          <a:p>
            <a:r>
              <a:rPr lang="en-US" sz="1600" dirty="0"/>
              <a:t>Input name of the book : BASIC                           </a:t>
            </a:r>
          </a:p>
          <a:p>
            <a:r>
              <a:rPr lang="en-US" sz="1600" dirty="0"/>
              <a:t>Input the author : S.TROELSTRA                           </a:t>
            </a:r>
          </a:p>
          <a:p>
            <a:r>
              <a:rPr lang="en-US" sz="1600" dirty="0"/>
              <a:t>                                                         </a:t>
            </a:r>
          </a:p>
          <a:p>
            <a:r>
              <a:rPr lang="en-US" sz="1600" dirty="0"/>
              <a:t>Information of book 2 :                                  </a:t>
            </a:r>
          </a:p>
          <a:p>
            <a:r>
              <a:rPr lang="en-US" sz="1600" dirty="0"/>
              <a:t>Input name of the book : C+                              </a:t>
            </a:r>
          </a:p>
          <a:p>
            <a:r>
              <a:rPr lang="en-US" sz="1600" dirty="0"/>
              <a:t>Input the author : G.RTRTG                               </a:t>
            </a:r>
          </a:p>
          <a:p>
            <a:r>
              <a:rPr lang="en-US" sz="1600" dirty="0"/>
              <a:t>Expected Output:</a:t>
            </a:r>
          </a:p>
          <a:p>
            <a:endParaRPr lang="en-US" sz="1600" dirty="0"/>
          </a:p>
          <a:p>
            <a:r>
              <a:rPr lang="en-US" sz="1600" dirty="0"/>
              <a:t>1: Title = BASIC,  Author = S.TROELSTRA                  </a:t>
            </a:r>
          </a:p>
          <a:p>
            <a:r>
              <a:rPr lang="en-US" sz="1600" dirty="0"/>
              <a:t>                                                         </a:t>
            </a:r>
          </a:p>
          <a:p>
            <a:r>
              <a:rPr lang="en-US" sz="1600" dirty="0"/>
              <a:t>2: Title = C+,  Author = G.RTRTG </a:t>
            </a:r>
          </a:p>
        </p:txBody>
      </p:sp>
    </p:spTree>
    <p:extLst>
      <p:ext uri="{BB962C8B-B14F-4D97-AF65-F5344CB8AC3E}">
        <p14:creationId xmlns:p14="http://schemas.microsoft.com/office/powerpoint/2010/main" val="4268858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69438F-DE76-4E01-8B9F-227245E12C04}"/>
              </a:ext>
            </a:extLst>
          </p:cNvPr>
          <p:cNvSpPr>
            <a:spLocks noGrp="1"/>
          </p:cNvSpPr>
          <p:nvPr>
            <p:ph type="title"/>
          </p:nvPr>
        </p:nvSpPr>
        <p:spPr/>
        <p:txBody>
          <a:bodyPr/>
          <a:lstStyle/>
          <a:p>
            <a:r>
              <a:rPr lang="en-US" dirty="0"/>
              <a:t>Exercise</a:t>
            </a:r>
          </a:p>
        </p:txBody>
      </p:sp>
      <p:sp>
        <p:nvSpPr>
          <p:cNvPr id="3" name="Rectangle 1">
            <a:extLst>
              <a:ext uri="{FF2B5EF4-FFF2-40B4-BE49-F238E27FC236}">
                <a16:creationId xmlns:a16="http://schemas.microsoft.com/office/drawing/2014/main" id="{257FB7F9-46AC-45D1-B13D-D3EC4E7CD723}"/>
              </a:ext>
            </a:extLst>
          </p:cNvPr>
          <p:cNvSpPr>
            <a:spLocks noChangeArrowheads="1"/>
          </p:cNvSpPr>
          <p:nvPr/>
        </p:nvSpPr>
        <p:spPr bwMode="auto">
          <a:xfrm>
            <a:off x="452761" y="2478168"/>
            <a:ext cx="10424649"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Helvetica" panose="020B0604020202020204" pitchFamily="34" charset="0"/>
              </a:rPr>
              <a:t>Write a program in C# Sharp to implement a method that returns a structure including calling the method and using its value.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chemeClr val="tx1"/>
                </a:solidFill>
                <a:effectLst/>
                <a:latin typeface="Helvetica" panose="020B0604020202020204" pitchFamily="34" charset="0"/>
              </a:rPr>
              <a:t>Test Data</a:t>
            </a:r>
            <a:r>
              <a:rPr kumimoji="0" lang="en-US" altLang="en-US" sz="1200" b="0" i="0" u="none" strike="noStrike" cap="none" normalizeH="0" baseline="0" dirty="0">
                <a:ln>
                  <a:noFill/>
                </a:ln>
                <a:solidFill>
                  <a:schemeClr val="tx1"/>
                </a:solidFill>
                <a:effectLst/>
                <a:latin typeface="Helvetica" panose="020B0604020202020204" pitchFamily="34" charset="0"/>
              </a:rPr>
              <a:t> :</a:t>
            </a:r>
            <a:endParaRPr kumimoji="0" lang="en-US" altLang="en-US" sz="12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Method that returns a structure : -------------------------------------- Input the dimensions of the Square( equal length and breadth ) : length : 20 breadth : 40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chemeClr val="tx1"/>
                </a:solidFill>
                <a:effectLst/>
                <a:latin typeface="Helvetica" panose="020B0604020202020204" pitchFamily="34" charset="0"/>
              </a:rPr>
              <a:t>Expected Output</a:t>
            </a:r>
            <a:r>
              <a:rPr kumimoji="0" lang="en-US" altLang="en-US" sz="1200" b="0" i="0" u="none" strike="noStrike" cap="none" normalizeH="0" baseline="0" dirty="0">
                <a:ln>
                  <a:noFill/>
                </a:ln>
                <a:solidFill>
                  <a:schemeClr val="tx1"/>
                </a:solidFill>
                <a:effectLst/>
                <a:latin typeface="Helvetica" panose="020B0604020202020204" pitchFamily="34" charset="0"/>
              </a:rPr>
              <a:t>:</a:t>
            </a:r>
            <a:endParaRPr kumimoji="0" lang="en-US" altLang="en-US" sz="12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Perimeter and Area of the square : Length: 20 Breadth: 40 Perimeter: 120 Area: 800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1740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A386DF-943B-4A02-95B4-22EB0B579F06}"/>
              </a:ext>
            </a:extLst>
          </p:cNvPr>
          <p:cNvSpPr>
            <a:spLocks noGrp="1"/>
          </p:cNvSpPr>
          <p:nvPr>
            <p:ph type="title"/>
          </p:nvPr>
        </p:nvSpPr>
        <p:spPr/>
        <p:txBody>
          <a:bodyPr/>
          <a:lstStyle/>
          <a:p>
            <a:r>
              <a:rPr lang="en-US" dirty="0"/>
              <a:t>Exercise</a:t>
            </a:r>
          </a:p>
        </p:txBody>
      </p:sp>
      <p:sp>
        <p:nvSpPr>
          <p:cNvPr id="4" name="CuadroTexto 3">
            <a:extLst>
              <a:ext uri="{FF2B5EF4-FFF2-40B4-BE49-F238E27FC236}">
                <a16:creationId xmlns:a16="http://schemas.microsoft.com/office/drawing/2014/main" id="{E9D5FBFF-66E0-4D78-9083-7B5BB45C75F9}"/>
              </a:ext>
            </a:extLst>
          </p:cNvPr>
          <p:cNvSpPr txBox="1"/>
          <p:nvPr/>
        </p:nvSpPr>
        <p:spPr>
          <a:xfrm>
            <a:off x="1097280" y="2138558"/>
            <a:ext cx="8044500" cy="2031325"/>
          </a:xfrm>
          <a:prstGeom prst="rect">
            <a:avLst/>
          </a:prstGeom>
          <a:noFill/>
        </p:spPr>
        <p:txBody>
          <a:bodyPr wrap="square">
            <a:spAutoFit/>
          </a:bodyPr>
          <a:lstStyle/>
          <a:p>
            <a:r>
              <a:rPr lang="en-US" dirty="0"/>
              <a:t>Create an </a:t>
            </a:r>
            <a:r>
              <a:rPr lang="en-US" dirty="0" err="1"/>
              <a:t>enum</a:t>
            </a:r>
            <a:r>
              <a:rPr lang="en-US" dirty="0"/>
              <a:t> that show categories for box categories according with </a:t>
            </a:r>
            <a:r>
              <a:rPr lang="en-US" dirty="0" err="1"/>
              <a:t>wikipedia</a:t>
            </a:r>
            <a:r>
              <a:rPr lang="en-US" dirty="0"/>
              <a:t>. Create a struct fighter, with follow properties. </a:t>
            </a:r>
          </a:p>
          <a:p>
            <a:r>
              <a:rPr lang="en-US" dirty="0"/>
              <a:t>A property Name, with name of the fighter.</a:t>
            </a:r>
          </a:p>
          <a:p>
            <a:r>
              <a:rPr lang="en-US" dirty="0"/>
              <a:t>A double property Weight for weight in pounds.</a:t>
            </a:r>
          </a:p>
          <a:p>
            <a:endParaRPr lang="en-US" dirty="0"/>
          </a:p>
          <a:p>
            <a:r>
              <a:rPr lang="en-US" dirty="0"/>
              <a:t>A property Category of type </a:t>
            </a:r>
            <a:r>
              <a:rPr lang="en-US" dirty="0" err="1"/>
              <a:t>categorie</a:t>
            </a:r>
            <a:r>
              <a:rPr lang="en-US" dirty="0"/>
              <a:t> with declared </a:t>
            </a:r>
            <a:r>
              <a:rPr lang="en-US" dirty="0" err="1"/>
              <a:t>enum</a:t>
            </a:r>
            <a:r>
              <a:rPr lang="en-US" dirty="0"/>
              <a:t>, a </a:t>
            </a:r>
            <a:r>
              <a:rPr lang="en-US" dirty="0" err="1"/>
              <a:t>readonly</a:t>
            </a:r>
            <a:r>
              <a:rPr lang="en-US" dirty="0"/>
              <a:t> property . Depending of the </a:t>
            </a:r>
            <a:r>
              <a:rPr lang="en-US" dirty="0" err="1"/>
              <a:t>Weigth</a:t>
            </a:r>
            <a:r>
              <a:rPr lang="en-US" dirty="0"/>
              <a:t>, this property must return the correct category. </a:t>
            </a:r>
          </a:p>
        </p:txBody>
      </p:sp>
    </p:spTree>
    <p:extLst>
      <p:ext uri="{BB962C8B-B14F-4D97-AF65-F5344CB8AC3E}">
        <p14:creationId xmlns:p14="http://schemas.microsoft.com/office/powerpoint/2010/main" val="873511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Expression Bodied function members</a:t>
            </a:r>
            <a:endParaRPr lang="es-MX" dirty="0"/>
          </a:p>
        </p:txBody>
      </p:sp>
      <p:sp>
        <p:nvSpPr>
          <p:cNvPr id="3" name="Marcador de contenido 2"/>
          <p:cNvSpPr>
            <a:spLocks noGrp="1"/>
          </p:cNvSpPr>
          <p:nvPr>
            <p:ph idx="1"/>
          </p:nvPr>
        </p:nvSpPr>
        <p:spPr/>
        <p:txBody>
          <a:bodyPr/>
          <a:lstStyle/>
          <a:p>
            <a:r>
              <a:rPr lang="en-US" dirty="0"/>
              <a:t>Public override string </a:t>
            </a:r>
            <a:r>
              <a:rPr lang="en-US" dirty="0" err="1"/>
              <a:t>ToString</a:t>
            </a:r>
            <a:r>
              <a:rPr lang="en-US" dirty="0"/>
              <a:t> ()</a:t>
            </a:r>
          </a:p>
          <a:p>
            <a:r>
              <a:rPr lang="en-US" dirty="0"/>
              <a:t>{</a:t>
            </a:r>
          </a:p>
          <a:p>
            <a:pPr lvl="1"/>
            <a:r>
              <a:rPr lang="en-US" dirty="0"/>
              <a:t>return $”{</a:t>
            </a:r>
            <a:r>
              <a:rPr lang="en-US" dirty="0" err="1"/>
              <a:t>Lastname</a:t>
            </a:r>
            <a:r>
              <a:rPr lang="en-US" dirty="0"/>
              <a:t>}, {</a:t>
            </a:r>
            <a:r>
              <a:rPr lang="en-US" dirty="0" err="1"/>
              <a:t>Firstname</a:t>
            </a:r>
            <a:r>
              <a:rPr lang="en-US" dirty="0"/>
              <a:t>}”;</a:t>
            </a:r>
          </a:p>
          <a:p>
            <a:r>
              <a:rPr lang="en-US" dirty="0"/>
              <a:t>}</a:t>
            </a:r>
          </a:p>
          <a:p>
            <a:r>
              <a:rPr lang="en-US" dirty="0"/>
              <a:t>Public override </a:t>
            </a:r>
            <a:r>
              <a:rPr lang="en-US" dirty="0" err="1"/>
              <a:t>strint</a:t>
            </a:r>
            <a:r>
              <a:rPr lang="en-US" dirty="0"/>
              <a:t> </a:t>
            </a:r>
            <a:r>
              <a:rPr lang="en-US" dirty="0" err="1"/>
              <a:t>ToString</a:t>
            </a:r>
            <a:r>
              <a:rPr lang="en-US" dirty="0"/>
              <a:t> () =&gt; $”{</a:t>
            </a:r>
            <a:r>
              <a:rPr lang="en-US" dirty="0" err="1"/>
              <a:t>Lastname</a:t>
            </a:r>
            <a:r>
              <a:rPr lang="en-US" dirty="0"/>
              <a:t>}, {</a:t>
            </a:r>
            <a:r>
              <a:rPr lang="en-US" dirty="0" err="1"/>
              <a:t>Firstname</a:t>
            </a:r>
            <a:r>
              <a:rPr lang="en-US" dirty="0"/>
              <a:t>}”;</a:t>
            </a:r>
          </a:p>
          <a:p>
            <a:endParaRPr lang="es-MX" dirty="0"/>
          </a:p>
        </p:txBody>
      </p:sp>
    </p:spTree>
    <p:extLst>
      <p:ext uri="{BB962C8B-B14F-4D97-AF65-F5344CB8AC3E}">
        <p14:creationId xmlns:p14="http://schemas.microsoft.com/office/powerpoint/2010/main" val="1623038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Structs</a:t>
            </a:r>
            <a:endParaRPr lang="es-MX" dirty="0"/>
          </a:p>
        </p:txBody>
      </p:sp>
      <p:sp>
        <p:nvSpPr>
          <p:cNvPr id="6" name="Marcador de contenido 5"/>
          <p:cNvSpPr>
            <a:spLocks noGrp="1"/>
          </p:cNvSpPr>
          <p:nvPr>
            <p:ph idx="1"/>
          </p:nvPr>
        </p:nvSpPr>
        <p:spPr/>
        <p:txBody>
          <a:bodyPr>
            <a:normAutofit fontScale="70000" lnSpcReduction="20000"/>
          </a:bodyPr>
          <a:lstStyle/>
          <a:p>
            <a:r>
              <a:rPr lang="en-US" dirty="0"/>
              <a:t>Characteristics of Structure:</a:t>
            </a:r>
          </a:p>
          <a:p>
            <a:r>
              <a:rPr lang="en-US" dirty="0"/>
              <a:t>Structure can include constructors, constants, fields, methods, properties, indexers, operators, events &amp; nested types.</a:t>
            </a:r>
          </a:p>
          <a:p>
            <a:r>
              <a:rPr lang="en-US" dirty="0"/>
              <a:t>Structure cannot include </a:t>
            </a:r>
            <a:r>
              <a:rPr lang="en-US" dirty="0" err="1"/>
              <a:t>parameterless</a:t>
            </a:r>
            <a:r>
              <a:rPr lang="en-US" dirty="0"/>
              <a:t> constructor or destructor.</a:t>
            </a:r>
          </a:p>
          <a:p>
            <a:r>
              <a:rPr lang="en-US" dirty="0"/>
              <a:t>Structure can implement interfaces, same as class.</a:t>
            </a:r>
          </a:p>
          <a:p>
            <a:r>
              <a:rPr lang="en-US" dirty="0"/>
              <a:t>A structure cannot inherit another structure or class, and it cannot be the base of a class.</a:t>
            </a:r>
          </a:p>
          <a:p>
            <a:r>
              <a:rPr lang="en-US" dirty="0"/>
              <a:t>Structure members cannot be specified as abstract, virtual, or protected.</a:t>
            </a:r>
          </a:p>
          <a:p>
            <a:endParaRPr lang="en-US" dirty="0"/>
          </a:p>
          <a:p>
            <a:r>
              <a:rPr lang="en-US" dirty="0"/>
              <a:t>Difference between </a:t>
            </a:r>
            <a:r>
              <a:rPr lang="en-US" dirty="0" err="1"/>
              <a:t>Struct</a:t>
            </a:r>
            <a:r>
              <a:rPr lang="en-US" dirty="0"/>
              <a:t> and Class:</a:t>
            </a:r>
          </a:p>
          <a:p>
            <a:r>
              <a:rPr lang="en-US" b="1" dirty="0"/>
              <a:t>Class is reference type whereas </a:t>
            </a:r>
            <a:r>
              <a:rPr lang="en-US" b="1" dirty="0" err="1"/>
              <a:t>struct</a:t>
            </a:r>
            <a:r>
              <a:rPr lang="en-US" b="1" dirty="0"/>
              <a:t> is value type</a:t>
            </a:r>
          </a:p>
          <a:p>
            <a:r>
              <a:rPr lang="en-US" dirty="0" err="1"/>
              <a:t>Struct</a:t>
            </a:r>
            <a:r>
              <a:rPr lang="en-US" dirty="0"/>
              <a:t> cannot declare a default constructor or destructor. However, it can have parametrized constructors.</a:t>
            </a:r>
          </a:p>
          <a:p>
            <a:r>
              <a:rPr lang="en-US" dirty="0" err="1"/>
              <a:t>Struct</a:t>
            </a:r>
            <a:r>
              <a:rPr lang="en-US" dirty="0"/>
              <a:t> can be </a:t>
            </a:r>
            <a:r>
              <a:rPr lang="en-US" dirty="0" err="1"/>
              <a:t>instasntiated</a:t>
            </a:r>
            <a:r>
              <a:rPr lang="en-US" dirty="0"/>
              <a:t> without the new operator. However, you won't be able to use any of its methods, events or properties if you do so.</a:t>
            </a:r>
          </a:p>
          <a:p>
            <a:r>
              <a:rPr lang="en-US" dirty="0" err="1"/>
              <a:t>Struct</a:t>
            </a:r>
            <a:r>
              <a:rPr lang="en-US" dirty="0"/>
              <a:t> cannot be used as a base or cannot derive another </a:t>
            </a:r>
            <a:r>
              <a:rPr lang="en-US" dirty="0" err="1"/>
              <a:t>struct</a:t>
            </a:r>
            <a:r>
              <a:rPr lang="en-US" dirty="0"/>
              <a:t> or class.</a:t>
            </a:r>
          </a:p>
          <a:p>
            <a:endParaRPr lang="es-MX" dirty="0"/>
          </a:p>
        </p:txBody>
      </p:sp>
    </p:spTree>
    <p:extLst>
      <p:ext uri="{BB962C8B-B14F-4D97-AF65-F5344CB8AC3E}">
        <p14:creationId xmlns:p14="http://schemas.microsoft.com/office/powerpoint/2010/main" val="2380980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Structs</a:t>
            </a:r>
            <a:endParaRPr lang="es-MX" dirty="0"/>
          </a:p>
        </p:txBody>
      </p:sp>
      <p:sp>
        <p:nvSpPr>
          <p:cNvPr id="4" name="Rectangle 2"/>
          <p:cNvSpPr>
            <a:spLocks noGrp="1" noChangeArrowheads="1"/>
          </p:cNvSpPr>
          <p:nvPr>
            <p:ph idx="1"/>
          </p:nvPr>
        </p:nvSpPr>
        <p:spPr bwMode="auto">
          <a:xfrm>
            <a:off x="838200" y="1916463"/>
            <a:ext cx="678145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1200" b="0" i="0" u="none" strike="noStrike" cap="none" normalizeH="0" baseline="0" dirty="0" err="1">
                <a:ln>
                  <a:noFill/>
                </a:ln>
                <a:solidFill>
                  <a:srgbClr val="0000FF"/>
                </a:solidFill>
                <a:effectLst/>
                <a:latin typeface="Consolas" panose="020B0609020204030204" pitchFamily="49" charset="0"/>
              </a:rPr>
              <a:t>struct</a:t>
            </a:r>
            <a:r>
              <a:rPr kumimoji="0" lang="es-MX" altLang="es-MX" sz="1200" b="0" i="0" u="none" strike="noStrike" cap="none" normalizeH="0" baseline="0" dirty="0">
                <a:ln>
                  <a:noFill/>
                </a:ln>
                <a:solidFill>
                  <a:srgbClr val="000000"/>
                </a:solidFill>
                <a:effectLst/>
                <a:latin typeface="Consolas" panose="020B0609020204030204" pitchFamily="49" charset="0"/>
              </a:rPr>
              <a:t> </a:t>
            </a:r>
            <a:r>
              <a:rPr kumimoji="0" lang="es-MX" altLang="es-MX" sz="1200" b="0" i="0" u="none" strike="noStrike" cap="none" normalizeH="0" baseline="0" dirty="0" err="1">
                <a:ln>
                  <a:noFill/>
                </a:ln>
                <a:solidFill>
                  <a:srgbClr val="2B91AF"/>
                </a:solidFill>
                <a:effectLst/>
                <a:latin typeface="Consolas" panose="020B0609020204030204" pitchFamily="49" charset="0"/>
              </a:rPr>
              <a:t>Employee</a:t>
            </a:r>
            <a:r>
              <a:rPr kumimoji="0" lang="es-MX" altLang="es-MX" sz="1200" b="0" i="0" u="none" strike="noStrike" cap="none" normalizeH="0" baseline="0" dirty="0">
                <a:ln>
                  <a:noFill/>
                </a:ln>
                <a:solidFill>
                  <a:srgbClr val="000000"/>
                </a:solidFill>
                <a:effectLst/>
                <a:latin typeface="Consolas" panose="020B0609020204030204" pitchFamily="49" charset="0"/>
              </a:rPr>
              <a:t>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1200" b="0" i="0" u="none" strike="noStrike" cap="none" normalizeH="0" baseline="0" dirty="0">
                <a:ln>
                  <a:noFill/>
                </a:ln>
                <a:solidFill>
                  <a:srgbClr val="0000FF"/>
                </a:solidFill>
                <a:effectLst/>
                <a:latin typeface="Consolas" panose="020B0609020204030204" pitchFamily="49" charset="0"/>
              </a:rPr>
              <a:t>	</a:t>
            </a:r>
            <a:r>
              <a:rPr kumimoji="0" lang="es-MX" altLang="es-MX" sz="1200" b="0" i="0" u="none" strike="noStrike" cap="none" normalizeH="0" baseline="0" dirty="0" err="1">
                <a:ln>
                  <a:noFill/>
                </a:ln>
                <a:solidFill>
                  <a:srgbClr val="0000FF"/>
                </a:solidFill>
                <a:effectLst/>
                <a:latin typeface="Consolas" panose="020B0609020204030204" pitchFamily="49" charset="0"/>
              </a:rPr>
              <a:t>public</a:t>
            </a:r>
            <a:r>
              <a:rPr kumimoji="0" lang="es-MX" altLang="es-MX" sz="1200" b="0" i="0" u="none" strike="noStrike" cap="none" normalizeH="0" baseline="0" dirty="0">
                <a:ln>
                  <a:noFill/>
                </a:ln>
                <a:solidFill>
                  <a:srgbClr val="000000"/>
                </a:solidFill>
                <a:effectLst/>
                <a:latin typeface="Consolas" panose="020B0609020204030204" pitchFamily="49" charset="0"/>
              </a:rPr>
              <a:t> </a:t>
            </a:r>
            <a:r>
              <a:rPr kumimoji="0" lang="es-MX" altLang="es-MX" sz="1200" b="0" i="0" u="none" strike="noStrike" cap="none" normalizeH="0" baseline="0" dirty="0" err="1">
                <a:ln>
                  <a:noFill/>
                </a:ln>
                <a:solidFill>
                  <a:srgbClr val="0000FF"/>
                </a:solidFill>
                <a:effectLst/>
                <a:latin typeface="Consolas" panose="020B0609020204030204" pitchFamily="49" charset="0"/>
              </a:rPr>
              <a:t>int</a:t>
            </a:r>
            <a:r>
              <a:rPr kumimoji="0" lang="es-MX" altLang="es-MX" sz="1200" b="0" i="0" u="none" strike="noStrike" cap="none" normalizeH="0" baseline="0" dirty="0">
                <a:ln>
                  <a:noFill/>
                </a:ln>
                <a:solidFill>
                  <a:srgbClr val="000000"/>
                </a:solidFill>
                <a:effectLst/>
                <a:latin typeface="Consolas" panose="020B0609020204030204" pitchFamily="49" charset="0"/>
              </a:rPr>
              <a:t> </a:t>
            </a:r>
            <a:r>
              <a:rPr kumimoji="0" lang="es-MX" altLang="es-MX" sz="1200" b="0" i="0" u="none" strike="noStrike" cap="none" normalizeH="0" baseline="0" dirty="0" err="1">
                <a:ln>
                  <a:noFill/>
                </a:ln>
                <a:solidFill>
                  <a:srgbClr val="000000"/>
                </a:solidFill>
                <a:effectLst/>
                <a:latin typeface="Consolas" panose="020B0609020204030204" pitchFamily="49" charset="0"/>
              </a:rPr>
              <a:t>EmpId</a:t>
            </a:r>
            <a:r>
              <a:rPr kumimoji="0" lang="es-MX" altLang="es-MX" sz="1200" b="0" i="0" u="none" strike="noStrike" cap="none" normalizeH="0" baseline="0" dirty="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1200" b="0" i="0" u="none" strike="noStrike" cap="none" normalizeH="0" baseline="0" dirty="0">
                <a:ln>
                  <a:noFill/>
                </a:ln>
                <a:solidFill>
                  <a:srgbClr val="0000FF"/>
                </a:solidFill>
                <a:effectLst/>
                <a:latin typeface="Consolas" panose="020B0609020204030204" pitchFamily="49" charset="0"/>
              </a:rPr>
              <a:t>	</a:t>
            </a:r>
            <a:r>
              <a:rPr kumimoji="0" lang="es-MX" altLang="es-MX" sz="1200" b="0" i="0" u="none" strike="noStrike" cap="none" normalizeH="0" baseline="0" dirty="0" err="1">
                <a:ln>
                  <a:noFill/>
                </a:ln>
                <a:solidFill>
                  <a:srgbClr val="0000FF"/>
                </a:solidFill>
                <a:effectLst/>
                <a:latin typeface="Consolas" panose="020B0609020204030204" pitchFamily="49" charset="0"/>
              </a:rPr>
              <a:t>public</a:t>
            </a:r>
            <a:r>
              <a:rPr kumimoji="0" lang="es-MX" altLang="es-MX" sz="1200" b="0" i="0" u="none" strike="noStrike" cap="none" normalizeH="0" baseline="0" dirty="0">
                <a:ln>
                  <a:noFill/>
                </a:ln>
                <a:solidFill>
                  <a:srgbClr val="000000"/>
                </a:solidFill>
                <a:effectLst/>
                <a:latin typeface="Consolas" panose="020B0609020204030204" pitchFamily="49" charset="0"/>
              </a:rPr>
              <a:t> </a:t>
            </a:r>
            <a:r>
              <a:rPr kumimoji="0" lang="es-MX" altLang="es-MX" sz="1200" b="0" i="0" u="none" strike="noStrike" cap="none" normalizeH="0" baseline="0" dirty="0" err="1">
                <a:ln>
                  <a:noFill/>
                </a:ln>
                <a:solidFill>
                  <a:srgbClr val="0000FF"/>
                </a:solidFill>
                <a:effectLst/>
                <a:latin typeface="Consolas" panose="020B0609020204030204" pitchFamily="49" charset="0"/>
              </a:rPr>
              <a:t>string</a:t>
            </a:r>
            <a:r>
              <a:rPr kumimoji="0" lang="es-MX" altLang="es-MX" sz="1200" b="0" i="0" u="none" strike="noStrike" cap="none" normalizeH="0" baseline="0" dirty="0">
                <a:ln>
                  <a:noFill/>
                </a:ln>
                <a:solidFill>
                  <a:srgbClr val="000000"/>
                </a:solidFill>
                <a:effectLst/>
                <a:latin typeface="Consolas" panose="020B0609020204030204" pitchFamily="49" charset="0"/>
              </a:rPr>
              <a:t> </a:t>
            </a:r>
            <a:r>
              <a:rPr kumimoji="0" lang="es-MX" altLang="es-MX" sz="1200" b="0" i="0" u="none" strike="noStrike" cap="none" normalizeH="0" baseline="0" dirty="0" err="1">
                <a:ln>
                  <a:noFill/>
                </a:ln>
                <a:solidFill>
                  <a:srgbClr val="000000"/>
                </a:solidFill>
                <a:effectLst/>
                <a:latin typeface="Consolas" panose="020B0609020204030204" pitchFamily="49" charset="0"/>
              </a:rPr>
              <a:t>FirstName</a:t>
            </a:r>
            <a:r>
              <a:rPr kumimoji="0" lang="es-MX" altLang="es-MX" sz="1200" b="0" i="0" u="none" strike="noStrike" cap="none" normalizeH="0" baseline="0" dirty="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s-MX" altLang="es-MX" sz="1200" dirty="0">
                <a:solidFill>
                  <a:srgbClr val="000000"/>
                </a:solidFill>
                <a:latin typeface="Consolas" panose="020B0609020204030204" pitchFamily="49" charset="0"/>
              </a:rPr>
              <a:t>	</a:t>
            </a:r>
            <a:r>
              <a:rPr kumimoji="0" lang="es-MX" altLang="es-MX" sz="1200" b="0" i="0" u="none" strike="noStrike" cap="none" normalizeH="0" baseline="0" dirty="0" err="1">
                <a:ln>
                  <a:noFill/>
                </a:ln>
                <a:solidFill>
                  <a:srgbClr val="0000FF"/>
                </a:solidFill>
                <a:effectLst/>
                <a:latin typeface="Consolas" panose="020B0609020204030204" pitchFamily="49" charset="0"/>
              </a:rPr>
              <a:t>public</a:t>
            </a:r>
            <a:r>
              <a:rPr kumimoji="0" lang="es-MX" altLang="es-MX" sz="1200" b="0" i="0" u="none" strike="noStrike" cap="none" normalizeH="0" baseline="0" dirty="0">
                <a:ln>
                  <a:noFill/>
                </a:ln>
                <a:solidFill>
                  <a:srgbClr val="000000"/>
                </a:solidFill>
                <a:effectLst/>
                <a:latin typeface="Consolas" panose="020B0609020204030204" pitchFamily="49" charset="0"/>
              </a:rPr>
              <a:t> </a:t>
            </a:r>
            <a:r>
              <a:rPr kumimoji="0" lang="es-MX" altLang="es-MX" sz="1200" b="0" i="0" u="none" strike="noStrike" cap="none" normalizeH="0" baseline="0" dirty="0" err="1">
                <a:ln>
                  <a:noFill/>
                </a:ln>
                <a:solidFill>
                  <a:srgbClr val="0000FF"/>
                </a:solidFill>
                <a:effectLst/>
                <a:latin typeface="Consolas" panose="020B0609020204030204" pitchFamily="49" charset="0"/>
              </a:rPr>
              <a:t>string</a:t>
            </a:r>
            <a:r>
              <a:rPr kumimoji="0" lang="es-MX" altLang="es-MX" sz="1200" b="0" i="0" u="none" strike="noStrike" cap="none" normalizeH="0" baseline="0" dirty="0">
                <a:ln>
                  <a:noFill/>
                </a:ln>
                <a:solidFill>
                  <a:srgbClr val="000000"/>
                </a:solidFill>
                <a:effectLst/>
                <a:latin typeface="Consolas" panose="020B0609020204030204" pitchFamily="49" charset="0"/>
              </a:rPr>
              <a:t> </a:t>
            </a:r>
            <a:r>
              <a:rPr kumimoji="0" lang="es-MX" altLang="es-MX" sz="1200" b="0" i="0" u="none" strike="noStrike" cap="none" normalizeH="0" baseline="0" dirty="0" err="1">
                <a:ln>
                  <a:noFill/>
                </a:ln>
                <a:solidFill>
                  <a:srgbClr val="000000"/>
                </a:solidFill>
                <a:effectLst/>
                <a:latin typeface="Consolas" panose="020B0609020204030204" pitchFamily="49" charset="0"/>
              </a:rPr>
              <a:t>LastName</a:t>
            </a:r>
            <a:r>
              <a:rPr kumimoji="0" lang="es-MX" altLang="es-MX" sz="1200" b="0" i="0" u="none" strike="noStrike" cap="none" normalizeH="0" baseline="0" dirty="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1200" b="0" i="0" u="none" strike="noStrike" cap="none" normalizeH="0" baseline="0" dirty="0">
                <a:ln>
                  <a:noFill/>
                </a:ln>
                <a:solidFill>
                  <a:srgbClr val="000000"/>
                </a:solidFill>
                <a:effectLst/>
                <a:latin typeface="Consolas" panose="020B0609020204030204" pitchFamily="49" charset="0"/>
              </a:rPr>
              <a:t>}</a:t>
            </a:r>
            <a:r>
              <a:rPr kumimoji="0" lang="es-MX" altLang="es-MX" sz="800" b="0" i="0" u="none" strike="noStrike" cap="none" normalizeH="0" baseline="0" dirty="0">
                <a:ln>
                  <a:noFill/>
                </a:ln>
                <a:solidFill>
                  <a:schemeClr val="tx1"/>
                </a:solidFill>
                <a:effectLst/>
              </a:rPr>
              <a:t> </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838200" y="3312543"/>
            <a:ext cx="12192000" cy="0"/>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1200" b="0" i="0" u="none" strike="noStrike" cap="none" normalizeH="0" baseline="0">
                <a:ln>
                  <a:noFill/>
                </a:ln>
                <a:solidFill>
                  <a:srgbClr val="181717"/>
                </a:solidFill>
                <a:effectLst/>
                <a:latin typeface="Verdana" panose="020B0604030504040204" pitchFamily="34" charset="0"/>
              </a:rPr>
              <a:t>A struct object can be created with or without the </a:t>
            </a:r>
            <a:r>
              <a:rPr kumimoji="0" lang="es-MX" altLang="es-MX" sz="1200" b="0" i="0" u="none" strike="noStrike" cap="none" normalizeH="0" baseline="0">
                <a:ln>
                  <a:noFill/>
                </a:ln>
                <a:solidFill>
                  <a:srgbClr val="000000"/>
                </a:solidFill>
                <a:effectLst/>
                <a:latin typeface="SFMono-Regular"/>
              </a:rPr>
              <a:t>new</a:t>
            </a:r>
            <a:r>
              <a:rPr kumimoji="0" lang="es-MX" altLang="es-MX" sz="1200" b="0" i="0" u="none" strike="noStrike" cap="none" normalizeH="0" baseline="0">
                <a:ln>
                  <a:noFill/>
                </a:ln>
                <a:solidFill>
                  <a:srgbClr val="181717"/>
                </a:solidFill>
                <a:effectLst/>
                <a:latin typeface="Verdana" panose="020B0604030504040204" pitchFamily="34" charset="0"/>
              </a:rPr>
              <a:t> operator</a:t>
            </a:r>
            <a:r>
              <a:rPr kumimoji="0" lang="es-MX" altLang="es-MX" sz="800" b="0" i="0" u="none" strike="noStrike" cap="none" normalizeH="0" baseline="0">
                <a:ln>
                  <a:noFill/>
                </a:ln>
                <a:solidFill>
                  <a:schemeClr val="tx1"/>
                </a:solidFill>
                <a:effectLst/>
              </a:rPr>
              <a:t> </a:t>
            </a: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838200" y="346781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s-MX" altLang="es-MX" sz="1200" b="0" i="0" u="none" strike="noStrike" cap="none" normalizeH="0" baseline="0" dirty="0">
                <a:ln>
                  <a:noFill/>
                </a:ln>
                <a:solidFill>
                  <a:srgbClr val="2B91AF"/>
                </a:solidFill>
                <a:effectLst/>
                <a:latin typeface="Consolas" panose="020B0609020204030204" pitchFamily="49" charset="0"/>
              </a:rPr>
            </a:br>
            <a:r>
              <a:rPr kumimoji="0" lang="es-MX" altLang="es-MX" sz="1200" b="0" i="0" u="none" strike="noStrike" cap="none" normalizeH="0" baseline="0" dirty="0" err="1">
                <a:ln>
                  <a:noFill/>
                </a:ln>
                <a:solidFill>
                  <a:srgbClr val="2B91AF"/>
                </a:solidFill>
                <a:effectLst/>
                <a:latin typeface="Consolas" panose="020B0609020204030204" pitchFamily="49" charset="0"/>
              </a:rPr>
              <a:t>Employee</a:t>
            </a:r>
            <a:r>
              <a:rPr kumimoji="0" lang="es-MX" altLang="es-MX" sz="1200" b="0" i="0" u="none" strike="noStrike" cap="none" normalizeH="0" baseline="0" dirty="0">
                <a:ln>
                  <a:noFill/>
                </a:ln>
                <a:solidFill>
                  <a:srgbClr val="000000"/>
                </a:solidFill>
                <a:effectLst/>
                <a:latin typeface="Consolas" panose="020B0609020204030204" pitchFamily="49" charset="0"/>
              </a:rPr>
              <a:t> </a:t>
            </a:r>
            <a:r>
              <a:rPr kumimoji="0" lang="es-MX" altLang="es-MX" sz="1200" b="0" i="0" u="none" strike="noStrike" cap="none" normalizeH="0" baseline="0" dirty="0" err="1">
                <a:ln>
                  <a:noFill/>
                </a:ln>
                <a:solidFill>
                  <a:srgbClr val="000000"/>
                </a:solidFill>
                <a:effectLst/>
                <a:latin typeface="Consolas" panose="020B0609020204030204" pitchFamily="49" charset="0"/>
              </a:rPr>
              <a:t>emp</a:t>
            </a:r>
            <a:r>
              <a:rPr kumimoji="0" lang="es-MX" altLang="es-MX" sz="1200" b="0" i="0" u="none" strike="noStrike" cap="none" normalizeH="0" baseline="0" dirty="0">
                <a:ln>
                  <a:noFill/>
                </a:ln>
                <a:solidFill>
                  <a:srgbClr val="000000"/>
                </a:solidFill>
                <a:effectLst/>
                <a:latin typeface="Consolas" panose="020B0609020204030204" pitchFamily="49" charset="0"/>
              </a:rPr>
              <a:t> = </a:t>
            </a:r>
            <a:r>
              <a:rPr kumimoji="0" lang="es-MX" altLang="es-MX" sz="1200" b="0" i="0" u="none" strike="noStrike" cap="none" normalizeH="0" baseline="0" dirty="0">
                <a:ln>
                  <a:noFill/>
                </a:ln>
                <a:solidFill>
                  <a:srgbClr val="0000FF"/>
                </a:solidFill>
                <a:effectLst/>
                <a:latin typeface="Consolas" panose="020B0609020204030204" pitchFamily="49" charset="0"/>
              </a:rPr>
              <a:t>new</a:t>
            </a:r>
            <a:r>
              <a:rPr kumimoji="0" lang="es-MX" altLang="es-MX" sz="1200" b="0" i="0" u="none" strike="noStrike" cap="none" normalizeH="0" baseline="0" dirty="0">
                <a:ln>
                  <a:noFill/>
                </a:ln>
                <a:solidFill>
                  <a:srgbClr val="000000"/>
                </a:solidFill>
                <a:effectLst/>
                <a:latin typeface="Consolas" panose="020B0609020204030204" pitchFamily="49" charset="0"/>
              </a:rPr>
              <a:t> </a:t>
            </a:r>
            <a:r>
              <a:rPr kumimoji="0" lang="es-MX" altLang="es-MX" sz="1200" b="0" i="0" u="none" strike="noStrike" cap="none" normalizeH="0" baseline="0" dirty="0" err="1">
                <a:ln>
                  <a:noFill/>
                </a:ln>
                <a:solidFill>
                  <a:srgbClr val="2B91AF"/>
                </a:solidFill>
                <a:effectLst/>
                <a:latin typeface="Consolas" panose="020B0609020204030204" pitchFamily="49" charset="0"/>
              </a:rPr>
              <a:t>Employee</a:t>
            </a:r>
            <a:r>
              <a:rPr kumimoji="0" lang="es-MX" altLang="es-MX" sz="1200" b="0" i="0" u="none" strike="noStrike" cap="none" normalizeH="0" baseline="0" dirty="0">
                <a:ln>
                  <a:noFill/>
                </a:ln>
                <a:solidFill>
                  <a:srgbClr val="000000"/>
                </a:solidFill>
                <a:effectLst/>
                <a:latin typeface="Consolas" panose="020B0609020204030204" pitchFamily="49" charset="0"/>
              </a:rPr>
              <a:t>();</a:t>
            </a:r>
            <a:r>
              <a:rPr kumimoji="0" lang="es-MX" altLang="es-MX" sz="800" b="0" i="0" u="none" strike="noStrike" cap="none" normalizeH="0" baseline="0" dirty="0">
                <a:ln>
                  <a:noFill/>
                </a:ln>
                <a:solidFill>
                  <a:schemeClr val="tx1"/>
                </a:solidFill>
                <a:effectLst/>
              </a:rPr>
              <a:t> </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838200" y="4132053"/>
            <a:ext cx="407803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1200" b="0" i="0" u="none" strike="noStrike" cap="none" normalizeH="0" baseline="0" dirty="0" err="1">
                <a:ln>
                  <a:noFill/>
                </a:ln>
                <a:solidFill>
                  <a:srgbClr val="2B91AF"/>
                </a:solidFill>
                <a:effectLst/>
                <a:latin typeface="Consolas" panose="020B0609020204030204" pitchFamily="49" charset="0"/>
              </a:rPr>
              <a:t>Employee</a:t>
            </a:r>
            <a:r>
              <a:rPr kumimoji="0" lang="es-MX" altLang="es-MX" sz="1200" b="0" i="0" u="none" strike="noStrike" cap="none" normalizeH="0" baseline="0" dirty="0">
                <a:ln>
                  <a:noFill/>
                </a:ln>
                <a:solidFill>
                  <a:srgbClr val="000000"/>
                </a:solidFill>
                <a:effectLst/>
                <a:latin typeface="Consolas" panose="020B0609020204030204" pitchFamily="49" charset="0"/>
              </a:rPr>
              <a:t> </a:t>
            </a:r>
            <a:r>
              <a:rPr kumimoji="0" lang="es-MX" altLang="es-MX" sz="1200" b="0" i="0" u="none" strike="noStrike" cap="none" normalizeH="0" baseline="0" dirty="0" err="1">
                <a:ln>
                  <a:noFill/>
                </a:ln>
                <a:solidFill>
                  <a:srgbClr val="000000"/>
                </a:solidFill>
                <a:effectLst/>
                <a:latin typeface="Consolas" panose="020B0609020204030204" pitchFamily="49" charset="0"/>
              </a:rPr>
              <a:t>emp</a:t>
            </a:r>
            <a:r>
              <a:rPr kumimoji="0" lang="es-MX" altLang="es-MX" sz="1200" b="0" i="0" u="none" strike="noStrike" cap="none" normalizeH="0" baseline="0" dirty="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1200" b="0" i="0" u="none" strike="noStrike" cap="none" normalizeH="0" baseline="0" dirty="0" err="1">
                <a:ln>
                  <a:noFill/>
                </a:ln>
                <a:solidFill>
                  <a:srgbClr val="2B91AF"/>
                </a:solidFill>
                <a:effectLst/>
                <a:latin typeface="Consolas" panose="020B0609020204030204" pitchFamily="49" charset="0"/>
              </a:rPr>
              <a:t>Console</a:t>
            </a:r>
            <a:r>
              <a:rPr kumimoji="0" lang="es-MX" altLang="es-MX" sz="1200" b="0" i="0" u="none" strike="noStrike" cap="none" normalizeH="0" baseline="0" dirty="0" err="1">
                <a:ln>
                  <a:noFill/>
                </a:ln>
                <a:solidFill>
                  <a:srgbClr val="000000"/>
                </a:solidFill>
                <a:effectLst/>
                <a:latin typeface="Consolas" panose="020B0609020204030204" pitchFamily="49" charset="0"/>
              </a:rPr>
              <a:t>.Write</a:t>
            </a:r>
            <a:r>
              <a:rPr kumimoji="0" lang="es-MX" altLang="es-MX" sz="1200" b="0" i="0" u="none" strike="noStrike" cap="none" normalizeH="0" baseline="0" dirty="0">
                <a:ln>
                  <a:noFill/>
                </a:ln>
                <a:solidFill>
                  <a:srgbClr val="000000"/>
                </a:solidFill>
                <a:effectLst/>
                <a:latin typeface="Consolas" panose="020B0609020204030204" pitchFamily="49" charset="0"/>
              </a:rPr>
              <a:t>(</a:t>
            </a:r>
            <a:r>
              <a:rPr kumimoji="0" lang="es-MX" altLang="es-MX" sz="1200" b="0" i="0" u="none" strike="noStrike" cap="none" normalizeH="0" baseline="0" dirty="0" err="1">
                <a:ln>
                  <a:noFill/>
                </a:ln>
                <a:solidFill>
                  <a:srgbClr val="000000"/>
                </a:solidFill>
                <a:effectLst/>
                <a:latin typeface="Consolas" panose="020B0609020204030204" pitchFamily="49" charset="0"/>
              </a:rPr>
              <a:t>emp.EmpId</a:t>
            </a:r>
            <a:r>
              <a:rPr kumimoji="0" lang="es-MX" altLang="es-MX" sz="1200" b="0" i="0" u="none" strike="noStrike" cap="none" normalizeH="0" baseline="0" dirty="0">
                <a:ln>
                  <a:noFill/>
                </a:ln>
                <a:solidFill>
                  <a:srgbClr val="000000"/>
                </a:solidFill>
                <a:effectLst/>
                <a:latin typeface="Consolas" panose="020B0609020204030204" pitchFamily="49" charset="0"/>
              </a:rPr>
              <a:t>); </a:t>
            </a:r>
            <a:r>
              <a:rPr kumimoji="0" lang="es-MX" altLang="es-MX" sz="1200" b="0" i="0" u="none" strike="noStrike" cap="none" normalizeH="0" baseline="0" dirty="0">
                <a:ln>
                  <a:noFill/>
                </a:ln>
                <a:solidFill>
                  <a:srgbClr val="008000"/>
                </a:solidFill>
                <a:effectLst/>
                <a:latin typeface="Consolas" panose="020B0609020204030204" pitchFamily="49" charset="0"/>
              </a:rPr>
              <a:t>// Compile time error</a:t>
            </a:r>
            <a:r>
              <a:rPr kumimoji="0" lang="es-MX" altLang="es-MX" sz="1200" b="0" i="0" u="none" strike="noStrike" cap="none" normalizeH="0" baseline="0" dirty="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1200" b="0" i="0" u="none" strike="noStrike" cap="none" normalizeH="0" baseline="0" dirty="0" err="1">
                <a:ln>
                  <a:noFill/>
                </a:ln>
                <a:solidFill>
                  <a:srgbClr val="000000"/>
                </a:solidFill>
                <a:effectLst/>
                <a:latin typeface="Consolas" panose="020B0609020204030204" pitchFamily="49" charset="0"/>
              </a:rPr>
              <a:t>emp.EmpId</a:t>
            </a:r>
            <a:r>
              <a:rPr kumimoji="0" lang="es-MX" altLang="es-MX" sz="1200" b="0" i="0" u="none" strike="noStrike" cap="none" normalizeH="0" baseline="0" dirty="0">
                <a:ln>
                  <a:noFill/>
                </a:ln>
                <a:solidFill>
                  <a:srgbClr val="000000"/>
                </a:solidFill>
                <a:effectLst/>
                <a:latin typeface="Consolas" panose="020B0609020204030204" pitchFamily="49" charset="0"/>
              </a:rPr>
              <a:t> = 1;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1200" b="0" i="0" u="none" strike="noStrike" cap="none" normalizeH="0" baseline="0" dirty="0" err="1">
                <a:ln>
                  <a:noFill/>
                </a:ln>
                <a:solidFill>
                  <a:srgbClr val="2B91AF"/>
                </a:solidFill>
                <a:effectLst/>
                <a:latin typeface="Consolas" panose="020B0609020204030204" pitchFamily="49" charset="0"/>
              </a:rPr>
              <a:t>Console</a:t>
            </a:r>
            <a:r>
              <a:rPr kumimoji="0" lang="es-MX" altLang="es-MX" sz="1200" b="0" i="0" u="none" strike="noStrike" cap="none" normalizeH="0" baseline="0" dirty="0" err="1">
                <a:ln>
                  <a:noFill/>
                </a:ln>
                <a:solidFill>
                  <a:srgbClr val="000000"/>
                </a:solidFill>
                <a:effectLst/>
                <a:latin typeface="Consolas" panose="020B0609020204030204" pitchFamily="49" charset="0"/>
              </a:rPr>
              <a:t>.Write</a:t>
            </a:r>
            <a:r>
              <a:rPr kumimoji="0" lang="es-MX" altLang="es-MX" sz="1200" b="0" i="0" u="none" strike="noStrike" cap="none" normalizeH="0" baseline="0" dirty="0">
                <a:ln>
                  <a:noFill/>
                </a:ln>
                <a:solidFill>
                  <a:srgbClr val="000000"/>
                </a:solidFill>
                <a:effectLst/>
                <a:latin typeface="Consolas" panose="020B0609020204030204" pitchFamily="49" charset="0"/>
              </a:rPr>
              <a:t>(</a:t>
            </a:r>
            <a:r>
              <a:rPr kumimoji="0" lang="es-MX" altLang="es-MX" sz="1200" b="0" i="0" u="none" strike="noStrike" cap="none" normalizeH="0" baseline="0" dirty="0" err="1">
                <a:ln>
                  <a:noFill/>
                </a:ln>
                <a:solidFill>
                  <a:srgbClr val="000000"/>
                </a:solidFill>
                <a:effectLst/>
                <a:latin typeface="Consolas" panose="020B0609020204030204" pitchFamily="49" charset="0"/>
              </a:rPr>
              <a:t>emp.EmpId</a:t>
            </a:r>
            <a:r>
              <a:rPr kumimoji="0" lang="es-MX" altLang="es-MX" sz="1200" b="0" i="0" u="none" strike="noStrike" cap="none" normalizeH="0" baseline="0" dirty="0">
                <a:ln>
                  <a:noFill/>
                </a:ln>
                <a:solidFill>
                  <a:srgbClr val="000000"/>
                </a:solidFill>
                <a:effectLst/>
                <a:latin typeface="Consolas" panose="020B0609020204030204" pitchFamily="49" charset="0"/>
              </a:rPr>
              <a:t>); </a:t>
            </a:r>
            <a:r>
              <a:rPr kumimoji="0" lang="es-MX" altLang="es-MX" sz="1200" b="0" i="0" u="none" strike="noStrike" cap="none" normalizeH="0" baseline="0" dirty="0">
                <a:ln>
                  <a:noFill/>
                </a:ln>
                <a:solidFill>
                  <a:srgbClr val="008000"/>
                </a:solidFill>
                <a:effectLst/>
                <a:latin typeface="Consolas" panose="020B0609020204030204" pitchFamily="49" charset="0"/>
              </a:rPr>
              <a:t>// </a:t>
            </a:r>
            <a:r>
              <a:rPr kumimoji="0" lang="es-MX" altLang="es-MX" sz="1200" b="0" i="0" u="none" strike="noStrike" cap="none" normalizeH="0" baseline="0" dirty="0" err="1">
                <a:ln>
                  <a:noFill/>
                </a:ln>
                <a:solidFill>
                  <a:srgbClr val="008000"/>
                </a:solidFill>
                <a:effectLst/>
                <a:latin typeface="Consolas" panose="020B0609020204030204" pitchFamily="49" charset="0"/>
              </a:rPr>
              <a:t>prints</a:t>
            </a:r>
            <a:r>
              <a:rPr kumimoji="0" lang="es-MX" altLang="es-MX" sz="1200" b="0" i="0" u="none" strike="noStrike" cap="none" normalizeH="0" baseline="0" dirty="0">
                <a:ln>
                  <a:noFill/>
                </a:ln>
                <a:solidFill>
                  <a:srgbClr val="008000"/>
                </a:solidFill>
                <a:effectLst/>
                <a:latin typeface="Consolas" panose="020B0609020204030204" pitchFamily="49" charset="0"/>
              </a:rPr>
              <a:t> 1</a:t>
            </a:r>
            <a:r>
              <a:rPr kumimoji="0" lang="es-MX" altLang="es-MX" sz="1200" b="0" i="0" u="none" strike="noStrike" cap="none" normalizeH="0" baseline="0" dirty="0">
                <a:ln>
                  <a:noFill/>
                </a:ln>
                <a:solidFill>
                  <a:srgbClr val="000000"/>
                </a:solidFill>
                <a:effectLst/>
                <a:latin typeface="Consolas" panose="020B0609020204030204" pitchFamily="49" charset="0"/>
              </a:rPr>
              <a:t> </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3420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Structs</a:t>
            </a:r>
            <a:endParaRPr lang="es-MX" dirty="0"/>
          </a:p>
        </p:txBody>
      </p:sp>
      <p:sp>
        <p:nvSpPr>
          <p:cNvPr id="4" name="Marcador de contenido 3"/>
          <p:cNvSpPr>
            <a:spLocks noGrp="1"/>
          </p:cNvSpPr>
          <p:nvPr>
            <p:ph idx="1"/>
          </p:nvPr>
        </p:nvSpPr>
        <p:spPr>
          <a:xfrm>
            <a:off x="838200" y="1825625"/>
            <a:ext cx="10515600" cy="840230"/>
          </a:xfrm>
          <a:prstGeom prst="rect">
            <a:avLst/>
          </a:prstGeom>
        </p:spPr>
        <p:txBody>
          <a:bodyPr>
            <a:spAutoFit/>
          </a:bodyPr>
          <a:lstStyle/>
          <a:p>
            <a:r>
              <a:rPr lang="en-US" sz="1800" dirty="0">
                <a:solidFill>
                  <a:srgbClr val="181717"/>
                </a:solidFill>
                <a:latin typeface="Verdana" panose="020B0604030504040204" pitchFamily="34" charset="0"/>
              </a:rPr>
              <a:t>A </a:t>
            </a:r>
            <a:r>
              <a:rPr lang="en-US" sz="1800" dirty="0" err="1">
                <a:solidFill>
                  <a:srgbClr val="181717"/>
                </a:solidFill>
                <a:latin typeface="Verdana" panose="020B0604030504040204" pitchFamily="34" charset="0"/>
              </a:rPr>
              <a:t>struct</a:t>
            </a:r>
            <a:r>
              <a:rPr lang="en-US" sz="1800" dirty="0">
                <a:solidFill>
                  <a:srgbClr val="181717"/>
                </a:solidFill>
                <a:latin typeface="Verdana" panose="020B0604030504040204" pitchFamily="34" charset="0"/>
              </a:rPr>
              <a:t> cannot contain </a:t>
            </a:r>
            <a:r>
              <a:rPr lang="en-US" sz="1800" dirty="0" err="1">
                <a:solidFill>
                  <a:srgbClr val="181717"/>
                </a:solidFill>
                <a:latin typeface="Verdana" panose="020B0604030504040204" pitchFamily="34" charset="0"/>
              </a:rPr>
              <a:t>parameterless</a:t>
            </a:r>
            <a:r>
              <a:rPr lang="en-US" sz="1800" dirty="0">
                <a:solidFill>
                  <a:srgbClr val="181717"/>
                </a:solidFill>
                <a:latin typeface="Verdana" panose="020B0604030504040204" pitchFamily="34" charset="0"/>
              </a:rPr>
              <a:t> constructor. It can only contain parameterized constructors or a static constructor. You can declare parameterized constructor to initialize </a:t>
            </a:r>
            <a:r>
              <a:rPr lang="en-US" sz="1800" dirty="0" err="1">
                <a:solidFill>
                  <a:srgbClr val="181717"/>
                </a:solidFill>
                <a:latin typeface="Verdana" panose="020B0604030504040204" pitchFamily="34" charset="0"/>
              </a:rPr>
              <a:t>struct</a:t>
            </a:r>
            <a:r>
              <a:rPr lang="en-US" sz="1800" dirty="0">
                <a:solidFill>
                  <a:srgbClr val="181717"/>
                </a:solidFill>
                <a:latin typeface="Verdana" panose="020B0604030504040204" pitchFamily="34" charset="0"/>
              </a:rPr>
              <a:t> members, as shown below.</a:t>
            </a:r>
            <a:endParaRPr lang="es-MX" sz="1800" dirty="0"/>
          </a:p>
        </p:txBody>
      </p:sp>
      <p:sp>
        <p:nvSpPr>
          <p:cNvPr id="5" name="Rectangle 2"/>
          <p:cNvSpPr>
            <a:spLocks noChangeArrowheads="1"/>
          </p:cNvSpPr>
          <p:nvPr/>
        </p:nvSpPr>
        <p:spPr bwMode="auto">
          <a:xfrm>
            <a:off x="1192933" y="2979888"/>
            <a:ext cx="467275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1200" b="0" i="0" u="none" strike="noStrike" cap="none" normalizeH="0" baseline="0" dirty="0" err="1">
                <a:ln>
                  <a:noFill/>
                </a:ln>
                <a:solidFill>
                  <a:srgbClr val="0000FF"/>
                </a:solidFill>
                <a:effectLst/>
                <a:latin typeface="Consolas" panose="020B0609020204030204" pitchFamily="49" charset="0"/>
              </a:rPr>
              <a:t>static</a:t>
            </a:r>
            <a:r>
              <a:rPr kumimoji="0" lang="es-MX" altLang="es-MX" sz="1200" b="0" i="0" u="none" strike="noStrike" cap="none" normalizeH="0" baseline="0" dirty="0">
                <a:ln>
                  <a:noFill/>
                </a:ln>
                <a:solidFill>
                  <a:srgbClr val="000000"/>
                </a:solidFill>
                <a:effectLst/>
                <a:latin typeface="Consolas" panose="020B0609020204030204" pitchFamily="49" charset="0"/>
              </a:rPr>
              <a:t> </a:t>
            </a:r>
            <a:r>
              <a:rPr kumimoji="0" lang="es-MX" altLang="es-MX" sz="1200" b="0" i="0" u="none" strike="noStrike" cap="none" normalizeH="0" baseline="0" dirty="0" err="1">
                <a:ln>
                  <a:noFill/>
                </a:ln>
                <a:solidFill>
                  <a:srgbClr val="000000"/>
                </a:solidFill>
                <a:effectLst/>
                <a:latin typeface="Consolas" panose="020B0609020204030204" pitchFamily="49" charset="0"/>
              </a:rPr>
              <a:t>Employee</a:t>
            </a:r>
            <a:r>
              <a:rPr kumimoji="0" lang="es-MX" altLang="es-MX" sz="1200" b="0" i="0" u="none" strike="noStrike" cap="none" normalizeH="0" baseline="0" dirty="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1200" b="0" i="0" u="none" strike="noStrike" cap="none" normalizeH="0" baseline="0" dirty="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1200" b="0" i="0" u="none" strike="noStrike" cap="none" normalizeH="0" baseline="0" dirty="0">
                <a:ln>
                  <a:noFill/>
                </a:ln>
                <a:solidFill>
                  <a:srgbClr val="2B91AF"/>
                </a:solidFill>
                <a:effectLst/>
                <a:latin typeface="Consolas" panose="020B0609020204030204" pitchFamily="49" charset="0"/>
              </a:rPr>
              <a:t>	</a:t>
            </a:r>
            <a:r>
              <a:rPr kumimoji="0" lang="es-MX" altLang="es-MX" sz="1200" b="0" i="0" u="none" strike="noStrike" cap="none" normalizeH="0" baseline="0" dirty="0" err="1">
                <a:ln>
                  <a:noFill/>
                </a:ln>
                <a:solidFill>
                  <a:srgbClr val="2B91AF"/>
                </a:solidFill>
                <a:effectLst/>
                <a:latin typeface="Consolas" panose="020B0609020204030204" pitchFamily="49" charset="0"/>
              </a:rPr>
              <a:t>Console</a:t>
            </a:r>
            <a:r>
              <a:rPr kumimoji="0" lang="es-MX" altLang="es-MX" sz="1200" b="0" i="0" u="none" strike="noStrike" cap="none" normalizeH="0" baseline="0" dirty="0" err="1">
                <a:ln>
                  <a:noFill/>
                </a:ln>
                <a:solidFill>
                  <a:srgbClr val="000000"/>
                </a:solidFill>
                <a:effectLst/>
                <a:latin typeface="Consolas" panose="020B0609020204030204" pitchFamily="49" charset="0"/>
              </a:rPr>
              <a:t>.Write</a:t>
            </a:r>
            <a:r>
              <a:rPr kumimoji="0" lang="es-MX" altLang="es-MX" sz="1200" b="0" i="0" u="none" strike="noStrike" cap="none" normalizeH="0" baseline="0" dirty="0">
                <a:ln>
                  <a:noFill/>
                </a:ln>
                <a:solidFill>
                  <a:srgbClr val="000000"/>
                </a:solidFill>
                <a:effectLst/>
                <a:latin typeface="Consolas" panose="020B0609020204030204" pitchFamily="49" charset="0"/>
              </a:rPr>
              <a:t>("</a:t>
            </a:r>
            <a:r>
              <a:rPr kumimoji="0" lang="es-MX" altLang="es-MX" sz="1200" b="0" i="0" u="none" strike="noStrike" cap="none" normalizeH="0" baseline="0" dirty="0" err="1">
                <a:ln>
                  <a:noFill/>
                </a:ln>
                <a:solidFill>
                  <a:srgbClr val="000000"/>
                </a:solidFill>
                <a:effectLst/>
                <a:latin typeface="Consolas" panose="020B0609020204030204" pitchFamily="49" charset="0"/>
              </a:rPr>
              <a:t>First</a:t>
            </a:r>
            <a:r>
              <a:rPr kumimoji="0" lang="es-MX" altLang="es-MX" sz="1200" b="0" i="0" u="none" strike="noStrike" cap="none" normalizeH="0" baseline="0" dirty="0">
                <a:ln>
                  <a:noFill/>
                </a:ln>
                <a:solidFill>
                  <a:srgbClr val="000000"/>
                </a:solidFill>
                <a:effectLst/>
                <a:latin typeface="Consolas" panose="020B0609020204030204" pitchFamily="49" charset="0"/>
              </a:rPr>
              <a:t> </a:t>
            </a:r>
            <a:r>
              <a:rPr kumimoji="0" lang="es-MX" altLang="es-MX" sz="1200" b="0" i="0" u="none" strike="noStrike" cap="none" normalizeH="0" baseline="0" dirty="0" err="1">
                <a:ln>
                  <a:noFill/>
                </a:ln>
                <a:solidFill>
                  <a:srgbClr val="000000"/>
                </a:solidFill>
                <a:effectLst/>
                <a:latin typeface="Consolas" panose="020B0609020204030204" pitchFamily="49" charset="0"/>
              </a:rPr>
              <a:t>object</a:t>
            </a:r>
            <a:r>
              <a:rPr kumimoji="0" lang="es-MX" altLang="es-MX" sz="1200" b="0" i="0" u="none" strike="noStrike" cap="none" normalizeH="0" baseline="0" dirty="0">
                <a:ln>
                  <a:noFill/>
                </a:ln>
                <a:solidFill>
                  <a:srgbClr val="000000"/>
                </a:solidFill>
                <a:effectLst/>
                <a:latin typeface="Consolas" panose="020B0609020204030204" pitchFamily="49" charset="0"/>
              </a:rPr>
              <a:t> </a:t>
            </a:r>
            <a:r>
              <a:rPr kumimoji="0" lang="es-MX" altLang="es-MX" sz="1200" b="0" i="0" u="none" strike="noStrike" cap="none" normalizeH="0" baseline="0" dirty="0" err="1">
                <a:ln>
                  <a:noFill/>
                </a:ln>
                <a:solidFill>
                  <a:srgbClr val="000000"/>
                </a:solidFill>
                <a:effectLst/>
                <a:latin typeface="Consolas" panose="020B0609020204030204" pitchFamily="49" charset="0"/>
              </a:rPr>
              <a:t>created</a:t>
            </a:r>
            <a:r>
              <a:rPr kumimoji="0" lang="es-MX" altLang="es-MX" sz="1200" b="0" i="0" u="none" strike="noStrike" cap="none" normalizeH="0" baseline="0" dirty="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1200" b="0" i="0" u="none" strike="noStrike" cap="none" normalizeH="0" baseline="0" dirty="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s-MX" altLang="es-MX" sz="1200" dirty="0">
              <a:solidFill>
                <a:srgbClr val="000000"/>
              </a:solidFill>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1200" b="0" i="0" u="none" strike="noStrike" cap="none" normalizeH="0" baseline="0" dirty="0" err="1">
                <a:ln>
                  <a:noFill/>
                </a:ln>
                <a:solidFill>
                  <a:srgbClr val="0000FF"/>
                </a:solidFill>
                <a:effectLst/>
                <a:latin typeface="Consolas" panose="020B0609020204030204" pitchFamily="49" charset="0"/>
              </a:rPr>
              <a:t>public</a:t>
            </a:r>
            <a:r>
              <a:rPr kumimoji="0" lang="es-MX" altLang="es-MX" sz="1200" b="0" i="0" u="none" strike="noStrike" cap="none" normalizeH="0" baseline="0" dirty="0">
                <a:ln>
                  <a:noFill/>
                </a:ln>
                <a:solidFill>
                  <a:srgbClr val="000000"/>
                </a:solidFill>
                <a:effectLst/>
                <a:latin typeface="Consolas" panose="020B0609020204030204" pitchFamily="49" charset="0"/>
              </a:rPr>
              <a:t> </a:t>
            </a:r>
            <a:r>
              <a:rPr kumimoji="0" lang="es-MX" altLang="es-MX" sz="1200" b="0" i="0" u="none" strike="noStrike" cap="none" normalizeH="0" baseline="0" dirty="0" err="1">
                <a:ln>
                  <a:noFill/>
                </a:ln>
                <a:solidFill>
                  <a:srgbClr val="000000"/>
                </a:solidFill>
                <a:effectLst/>
                <a:latin typeface="Consolas" panose="020B0609020204030204" pitchFamily="49" charset="0"/>
              </a:rPr>
              <a:t>Employee</a:t>
            </a:r>
            <a:r>
              <a:rPr kumimoji="0" lang="es-MX" altLang="es-MX" sz="1200" b="0" i="0" u="none" strike="noStrike" cap="none" normalizeH="0" baseline="0" dirty="0">
                <a:ln>
                  <a:noFill/>
                </a:ln>
                <a:solidFill>
                  <a:srgbClr val="000000"/>
                </a:solidFill>
                <a:effectLst/>
                <a:latin typeface="Consolas" panose="020B0609020204030204" pitchFamily="49" charset="0"/>
              </a:rPr>
              <a:t>(</a:t>
            </a:r>
            <a:r>
              <a:rPr kumimoji="0" lang="es-MX" altLang="es-MX" sz="1200" b="0" i="0" u="none" strike="noStrike" cap="none" normalizeH="0" baseline="0" dirty="0" err="1">
                <a:ln>
                  <a:noFill/>
                </a:ln>
                <a:solidFill>
                  <a:srgbClr val="000000"/>
                </a:solidFill>
                <a:effectLst/>
                <a:latin typeface="Consolas" panose="020B0609020204030204" pitchFamily="49" charset="0"/>
              </a:rPr>
              <a:t>int</a:t>
            </a:r>
            <a:r>
              <a:rPr kumimoji="0" lang="es-MX" altLang="es-MX" sz="1200" b="0" i="0" u="none" strike="noStrike" cap="none" normalizeH="0" baseline="0" dirty="0">
                <a:ln>
                  <a:noFill/>
                </a:ln>
                <a:solidFill>
                  <a:srgbClr val="000000"/>
                </a:solidFill>
                <a:effectLst/>
                <a:latin typeface="Consolas" panose="020B0609020204030204" pitchFamily="49" charset="0"/>
              </a:rPr>
              <a:t> </a:t>
            </a:r>
            <a:r>
              <a:rPr kumimoji="0" lang="es-MX" altLang="es-MX" sz="1200" b="0" i="0" u="none" strike="noStrike" cap="none" normalizeH="0" baseline="0" dirty="0" err="1">
                <a:ln>
                  <a:noFill/>
                </a:ln>
                <a:solidFill>
                  <a:srgbClr val="000000"/>
                </a:solidFill>
                <a:effectLst/>
                <a:latin typeface="Consolas" panose="020B0609020204030204" pitchFamily="49" charset="0"/>
              </a:rPr>
              <a:t>empid</a:t>
            </a:r>
            <a:r>
              <a:rPr kumimoji="0" lang="es-MX" altLang="es-MX" sz="1200" b="0" i="0" u="none" strike="noStrike" cap="none" normalizeH="0" baseline="0" dirty="0">
                <a:ln>
                  <a:noFill/>
                </a:ln>
                <a:solidFill>
                  <a:srgbClr val="000000"/>
                </a:solidFill>
                <a:effectLst/>
                <a:latin typeface="Consolas" panose="020B0609020204030204" pitchFamily="49" charset="0"/>
              </a:rPr>
              <a:t>, </a:t>
            </a:r>
            <a:r>
              <a:rPr kumimoji="0" lang="es-MX" altLang="es-MX" sz="1200" b="0" i="0" u="none" strike="noStrike" cap="none" normalizeH="0" baseline="0" dirty="0" err="1">
                <a:ln>
                  <a:noFill/>
                </a:ln>
                <a:solidFill>
                  <a:srgbClr val="000000"/>
                </a:solidFill>
                <a:effectLst/>
                <a:latin typeface="Consolas" panose="020B0609020204030204" pitchFamily="49" charset="0"/>
              </a:rPr>
              <a:t>string</a:t>
            </a:r>
            <a:r>
              <a:rPr kumimoji="0" lang="es-MX" altLang="es-MX" sz="1200" b="0" i="0" u="none" strike="noStrike" cap="none" normalizeH="0" baseline="0" dirty="0">
                <a:ln>
                  <a:noFill/>
                </a:ln>
                <a:solidFill>
                  <a:srgbClr val="000000"/>
                </a:solidFill>
                <a:effectLst/>
                <a:latin typeface="Consolas" panose="020B0609020204030204" pitchFamily="49" charset="0"/>
              </a:rPr>
              <a:t> </a:t>
            </a:r>
            <a:r>
              <a:rPr kumimoji="0" lang="es-MX" altLang="es-MX" sz="1200" b="0" i="0" u="none" strike="noStrike" cap="none" normalizeH="0" baseline="0" dirty="0" err="1">
                <a:ln>
                  <a:noFill/>
                </a:ln>
                <a:solidFill>
                  <a:srgbClr val="000000"/>
                </a:solidFill>
                <a:effectLst/>
                <a:latin typeface="Consolas" panose="020B0609020204030204" pitchFamily="49" charset="0"/>
              </a:rPr>
              <a:t>fname</a:t>
            </a:r>
            <a:r>
              <a:rPr kumimoji="0" lang="es-MX" altLang="es-MX" sz="1200" b="0" i="0" u="none" strike="noStrike" cap="none" normalizeH="0" baseline="0" dirty="0">
                <a:ln>
                  <a:noFill/>
                </a:ln>
                <a:solidFill>
                  <a:srgbClr val="000000"/>
                </a:solidFill>
                <a:effectLst/>
                <a:latin typeface="Consolas" panose="020B0609020204030204" pitchFamily="49" charset="0"/>
              </a:rPr>
              <a:t>, </a:t>
            </a:r>
            <a:r>
              <a:rPr kumimoji="0" lang="es-MX" altLang="es-MX" sz="1200" b="0" i="0" u="none" strike="noStrike" cap="none" normalizeH="0" baseline="0" dirty="0" err="1">
                <a:ln>
                  <a:noFill/>
                </a:ln>
                <a:solidFill>
                  <a:srgbClr val="000000"/>
                </a:solidFill>
                <a:effectLst/>
                <a:latin typeface="Consolas" panose="020B0609020204030204" pitchFamily="49" charset="0"/>
              </a:rPr>
              <a:t>string</a:t>
            </a:r>
            <a:r>
              <a:rPr kumimoji="0" lang="es-MX" altLang="es-MX" sz="1200" b="0" i="0" u="none" strike="noStrike" cap="none" normalizeH="0" baseline="0" dirty="0">
                <a:ln>
                  <a:noFill/>
                </a:ln>
                <a:solidFill>
                  <a:srgbClr val="000000"/>
                </a:solidFill>
                <a:effectLst/>
                <a:latin typeface="Consolas" panose="020B0609020204030204" pitchFamily="49" charset="0"/>
              </a:rPr>
              <a:t> </a:t>
            </a:r>
            <a:r>
              <a:rPr kumimoji="0" lang="es-MX" altLang="es-MX" sz="1200" b="0" i="0" u="none" strike="noStrike" cap="none" normalizeH="0" baseline="0" dirty="0" err="1">
                <a:ln>
                  <a:noFill/>
                </a:ln>
                <a:solidFill>
                  <a:srgbClr val="000000"/>
                </a:solidFill>
                <a:effectLst/>
                <a:latin typeface="Consolas" panose="020B0609020204030204" pitchFamily="49" charset="0"/>
              </a:rPr>
              <a:t>lname</a:t>
            </a:r>
            <a:r>
              <a:rPr kumimoji="0" lang="es-MX" altLang="es-MX" sz="1200" b="0" i="0" u="none" strike="noStrike" cap="none" normalizeH="0" baseline="0" dirty="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1200" b="0" i="0" u="none" strike="noStrike" cap="none" normalizeH="0" baseline="0" dirty="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s-MX" altLang="es-MX" sz="1200" dirty="0">
                <a:solidFill>
                  <a:srgbClr val="000000"/>
                </a:solidFill>
                <a:latin typeface="Consolas" panose="020B0609020204030204" pitchFamily="49" charset="0"/>
              </a:rPr>
              <a:t>	</a:t>
            </a:r>
            <a:r>
              <a:rPr kumimoji="0" lang="es-MX" altLang="es-MX" sz="1200" b="0" i="0" u="none" strike="noStrike" cap="none" normalizeH="0" baseline="0" dirty="0" err="1">
                <a:ln>
                  <a:noFill/>
                </a:ln>
                <a:solidFill>
                  <a:srgbClr val="000000"/>
                </a:solidFill>
                <a:effectLst/>
                <a:latin typeface="Consolas" panose="020B0609020204030204" pitchFamily="49" charset="0"/>
              </a:rPr>
              <a:t>EmpId</a:t>
            </a:r>
            <a:r>
              <a:rPr kumimoji="0" lang="es-MX" altLang="es-MX" sz="1200" b="0" i="0" u="none" strike="noStrike" cap="none" normalizeH="0" baseline="0" dirty="0">
                <a:ln>
                  <a:noFill/>
                </a:ln>
                <a:solidFill>
                  <a:srgbClr val="000000"/>
                </a:solidFill>
                <a:effectLst/>
                <a:latin typeface="Consolas" panose="020B0609020204030204" pitchFamily="49" charset="0"/>
              </a:rPr>
              <a:t> = </a:t>
            </a:r>
            <a:r>
              <a:rPr kumimoji="0" lang="es-MX" altLang="es-MX" sz="1200" b="0" i="0" u="none" strike="noStrike" cap="none" normalizeH="0" baseline="0" dirty="0" err="1">
                <a:ln>
                  <a:noFill/>
                </a:ln>
                <a:solidFill>
                  <a:srgbClr val="000000"/>
                </a:solidFill>
                <a:effectLst/>
                <a:latin typeface="Consolas" panose="020B0609020204030204" pitchFamily="49" charset="0"/>
              </a:rPr>
              <a:t>empid</a:t>
            </a:r>
            <a:r>
              <a:rPr kumimoji="0" lang="es-MX" altLang="es-MX" sz="1200" b="0" i="0" u="none" strike="noStrike" cap="none" normalizeH="0" baseline="0" dirty="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s-MX" altLang="es-MX" sz="1200" dirty="0">
                <a:solidFill>
                  <a:srgbClr val="000000"/>
                </a:solidFill>
                <a:latin typeface="Consolas" panose="020B0609020204030204" pitchFamily="49" charset="0"/>
              </a:rPr>
              <a:t>	</a:t>
            </a:r>
            <a:r>
              <a:rPr kumimoji="0" lang="es-MX" altLang="es-MX" sz="1200" b="0" i="0" u="none" strike="noStrike" cap="none" normalizeH="0" baseline="0" dirty="0" err="1">
                <a:ln>
                  <a:noFill/>
                </a:ln>
                <a:solidFill>
                  <a:srgbClr val="000000"/>
                </a:solidFill>
                <a:effectLst/>
                <a:latin typeface="Consolas" panose="020B0609020204030204" pitchFamily="49" charset="0"/>
              </a:rPr>
              <a:t>FirstName</a:t>
            </a:r>
            <a:r>
              <a:rPr kumimoji="0" lang="es-MX" altLang="es-MX" sz="1200" b="0" i="0" u="none" strike="noStrike" cap="none" normalizeH="0" baseline="0" dirty="0">
                <a:ln>
                  <a:noFill/>
                </a:ln>
                <a:solidFill>
                  <a:srgbClr val="000000"/>
                </a:solidFill>
                <a:effectLst/>
                <a:latin typeface="Consolas" panose="020B0609020204030204" pitchFamily="49" charset="0"/>
              </a:rPr>
              <a:t> = </a:t>
            </a:r>
            <a:r>
              <a:rPr kumimoji="0" lang="es-MX" altLang="es-MX" sz="1200" b="0" i="0" u="none" strike="noStrike" cap="none" normalizeH="0" baseline="0" dirty="0" err="1">
                <a:ln>
                  <a:noFill/>
                </a:ln>
                <a:solidFill>
                  <a:srgbClr val="000000"/>
                </a:solidFill>
                <a:effectLst/>
                <a:latin typeface="Consolas" panose="020B0609020204030204" pitchFamily="49" charset="0"/>
              </a:rPr>
              <a:t>fname</a:t>
            </a:r>
            <a:r>
              <a:rPr kumimoji="0" lang="es-MX" altLang="es-MX" sz="1200" b="0" i="0" u="none" strike="noStrike" cap="none" normalizeH="0" baseline="0" dirty="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s-MX" altLang="es-MX" sz="1200" dirty="0">
                <a:solidFill>
                  <a:srgbClr val="000000"/>
                </a:solidFill>
                <a:latin typeface="Consolas" panose="020B0609020204030204" pitchFamily="49" charset="0"/>
              </a:rPr>
              <a:t>	</a:t>
            </a:r>
            <a:r>
              <a:rPr kumimoji="0" lang="es-MX" altLang="es-MX" sz="1200" b="0" i="0" u="none" strike="noStrike" cap="none" normalizeH="0" baseline="0" dirty="0" err="1">
                <a:ln>
                  <a:noFill/>
                </a:ln>
                <a:solidFill>
                  <a:srgbClr val="000000"/>
                </a:solidFill>
                <a:effectLst/>
                <a:latin typeface="Consolas" panose="020B0609020204030204" pitchFamily="49" charset="0"/>
              </a:rPr>
              <a:t>LastName</a:t>
            </a:r>
            <a:r>
              <a:rPr kumimoji="0" lang="es-MX" altLang="es-MX" sz="1200" b="0" i="0" u="none" strike="noStrike" cap="none" normalizeH="0" baseline="0" dirty="0">
                <a:ln>
                  <a:noFill/>
                </a:ln>
                <a:solidFill>
                  <a:srgbClr val="000000"/>
                </a:solidFill>
                <a:effectLst/>
                <a:latin typeface="Consolas" panose="020B0609020204030204" pitchFamily="49" charset="0"/>
              </a:rPr>
              <a:t> = </a:t>
            </a:r>
            <a:r>
              <a:rPr kumimoji="0" lang="es-MX" altLang="es-MX" sz="1200" b="0" i="0" u="none" strike="noStrike" cap="none" normalizeH="0" baseline="0" dirty="0" err="1">
                <a:ln>
                  <a:noFill/>
                </a:ln>
                <a:solidFill>
                  <a:srgbClr val="000000"/>
                </a:solidFill>
                <a:effectLst/>
                <a:latin typeface="Consolas" panose="020B0609020204030204" pitchFamily="49" charset="0"/>
              </a:rPr>
              <a:t>lname</a:t>
            </a:r>
            <a:r>
              <a:rPr kumimoji="0" lang="es-MX" altLang="es-MX" sz="1200" b="0" i="0" u="none" strike="noStrike" cap="none" normalizeH="0" baseline="0" dirty="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1200" b="0" i="0" u="none" strike="noStrike" cap="none" normalizeH="0" baseline="0" dirty="0">
                <a:ln>
                  <a:noFill/>
                </a:ln>
                <a:solidFill>
                  <a:srgbClr val="000000"/>
                </a:solidFill>
                <a:effectLst/>
                <a:latin typeface="Consolas" panose="020B0609020204030204" pitchFamily="49" charset="0"/>
              </a:rPr>
              <a:t>}</a:t>
            </a:r>
            <a:r>
              <a:rPr kumimoji="0" lang="es-MX" altLang="es-MX" sz="800" b="0" i="0" u="none" strike="noStrike" cap="none" normalizeH="0" baseline="0" dirty="0">
                <a:ln>
                  <a:noFill/>
                </a:ln>
                <a:solidFill>
                  <a:schemeClr val="tx1"/>
                </a:solidFill>
                <a:effectLst/>
              </a:rPr>
              <a:t> </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3686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Enums</a:t>
            </a:r>
            <a:endParaRPr lang="es-MX" dirty="0"/>
          </a:p>
        </p:txBody>
      </p:sp>
      <p:sp>
        <p:nvSpPr>
          <p:cNvPr id="3" name="Marcador de contenido 2"/>
          <p:cNvSpPr>
            <a:spLocks noGrp="1"/>
          </p:cNvSpPr>
          <p:nvPr>
            <p:ph idx="1"/>
          </p:nvPr>
        </p:nvSpPr>
        <p:spPr/>
        <p:txBody>
          <a:bodyPr>
            <a:normAutofit fontScale="92500" lnSpcReduction="10000"/>
          </a:bodyPr>
          <a:lstStyle/>
          <a:p>
            <a:r>
              <a:rPr lang="es-MX" sz="1900" dirty="0"/>
              <a:t> </a:t>
            </a:r>
            <a:r>
              <a:rPr lang="es-MX" sz="1900" dirty="0" err="1"/>
              <a:t>enum</a:t>
            </a:r>
            <a:r>
              <a:rPr lang="es-MX" sz="1900" dirty="0"/>
              <a:t> </a:t>
            </a:r>
            <a:r>
              <a:rPr lang="es-MX" sz="1900" dirty="0" err="1"/>
              <a:t>WondersOfTheAncientWorld</a:t>
            </a:r>
            <a:endParaRPr lang="es-MX" sz="1900" dirty="0"/>
          </a:p>
          <a:p>
            <a:r>
              <a:rPr lang="es-MX" sz="1900" dirty="0"/>
              <a:t>{</a:t>
            </a:r>
          </a:p>
          <a:p>
            <a:r>
              <a:rPr lang="es-MX" sz="1900" dirty="0" err="1"/>
              <a:t>GreatPyramidOfGiza</a:t>
            </a:r>
            <a:r>
              <a:rPr lang="es-MX" sz="1900" dirty="0"/>
              <a:t>,</a:t>
            </a:r>
          </a:p>
          <a:p>
            <a:r>
              <a:rPr lang="es-MX" sz="1900" dirty="0" err="1"/>
              <a:t>HangingGardensOfBabylon</a:t>
            </a:r>
            <a:r>
              <a:rPr lang="es-MX" sz="1900" dirty="0"/>
              <a:t>,</a:t>
            </a:r>
          </a:p>
          <a:p>
            <a:r>
              <a:rPr lang="es-MX" sz="1900" dirty="0" err="1"/>
              <a:t>StatueOfZeusAtOlympia</a:t>
            </a:r>
            <a:r>
              <a:rPr lang="es-MX" sz="1900" dirty="0"/>
              <a:t>,</a:t>
            </a:r>
          </a:p>
          <a:p>
            <a:r>
              <a:rPr lang="es-MX" sz="1900" dirty="0" err="1"/>
              <a:t>TempleOfArtemisAtEphesus</a:t>
            </a:r>
            <a:r>
              <a:rPr lang="es-MX" sz="1900" dirty="0"/>
              <a:t>,</a:t>
            </a:r>
          </a:p>
          <a:p>
            <a:r>
              <a:rPr lang="es-MX" sz="1900" dirty="0" err="1"/>
              <a:t>MausoleumAtHalicarnassus</a:t>
            </a:r>
            <a:r>
              <a:rPr lang="es-MX" sz="1900" dirty="0"/>
              <a:t>,</a:t>
            </a:r>
          </a:p>
          <a:p>
            <a:r>
              <a:rPr lang="es-MX" sz="1900" dirty="0" err="1"/>
              <a:t>ColossusOfRhodes</a:t>
            </a:r>
            <a:r>
              <a:rPr lang="es-MX" sz="1900" dirty="0"/>
              <a:t>,</a:t>
            </a:r>
          </a:p>
          <a:p>
            <a:r>
              <a:rPr lang="es-MX" sz="1900" dirty="0" err="1"/>
              <a:t>LighthouseOfAlexandria</a:t>
            </a:r>
            <a:endParaRPr lang="es-MX" sz="1900" dirty="0"/>
          </a:p>
          <a:p>
            <a:r>
              <a:rPr lang="es-MX" sz="1900" dirty="0"/>
              <a:t>}</a:t>
            </a:r>
          </a:p>
          <a:p>
            <a:endParaRPr lang="es-MX" dirty="0"/>
          </a:p>
        </p:txBody>
      </p:sp>
    </p:spTree>
    <p:extLst>
      <p:ext uri="{BB962C8B-B14F-4D97-AF65-F5344CB8AC3E}">
        <p14:creationId xmlns:p14="http://schemas.microsoft.com/office/powerpoint/2010/main" val="623660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Enums</a:t>
            </a:r>
            <a:endParaRPr lang="es-MX" dirty="0"/>
          </a:p>
        </p:txBody>
      </p:sp>
      <p:sp>
        <p:nvSpPr>
          <p:cNvPr id="3" name="Marcador de contenido 2"/>
          <p:cNvSpPr>
            <a:spLocks noGrp="1"/>
          </p:cNvSpPr>
          <p:nvPr>
            <p:ph idx="1"/>
          </p:nvPr>
        </p:nvSpPr>
        <p:spPr/>
        <p:txBody>
          <a:bodyPr>
            <a:normAutofit fontScale="92500" lnSpcReduction="10000"/>
          </a:bodyPr>
          <a:lstStyle/>
          <a:p>
            <a:r>
              <a:rPr lang="es-MX" dirty="0"/>
              <a:t>[</a:t>
            </a:r>
            <a:r>
              <a:rPr lang="es-MX" dirty="0" err="1"/>
              <a:t>System.Flags</a:t>
            </a:r>
            <a:r>
              <a:rPr lang="es-MX" dirty="0"/>
              <a:t>]</a:t>
            </a:r>
          </a:p>
          <a:p>
            <a:r>
              <a:rPr lang="es-MX" dirty="0" err="1"/>
              <a:t>public</a:t>
            </a:r>
            <a:r>
              <a:rPr lang="es-MX" dirty="0"/>
              <a:t> </a:t>
            </a:r>
            <a:r>
              <a:rPr lang="es-MX" dirty="0" err="1"/>
              <a:t>enum</a:t>
            </a:r>
            <a:r>
              <a:rPr lang="es-MX" dirty="0"/>
              <a:t> </a:t>
            </a:r>
            <a:r>
              <a:rPr lang="es-MX" dirty="0" err="1"/>
              <a:t>WondersOfTheAncientWorld</a:t>
            </a:r>
            <a:r>
              <a:rPr lang="es-MX" dirty="0"/>
              <a:t> : byte</a:t>
            </a:r>
          </a:p>
          <a:p>
            <a:r>
              <a:rPr lang="es-MX" dirty="0"/>
              <a:t>{</a:t>
            </a:r>
          </a:p>
          <a:p>
            <a:pPr lvl="1"/>
            <a:r>
              <a:rPr lang="es-MX" dirty="0" err="1"/>
              <a:t>None</a:t>
            </a:r>
            <a:r>
              <a:rPr lang="es-MX" dirty="0"/>
              <a:t> = 0b_0000_0000, // i.e. 0</a:t>
            </a:r>
          </a:p>
          <a:p>
            <a:pPr lvl="1"/>
            <a:r>
              <a:rPr lang="es-MX" dirty="0" err="1"/>
              <a:t>GreatPyramidOfGiza</a:t>
            </a:r>
            <a:r>
              <a:rPr lang="es-MX" dirty="0"/>
              <a:t> = 0b_0000_0001, // i.e. 1</a:t>
            </a:r>
          </a:p>
          <a:p>
            <a:pPr lvl="1"/>
            <a:r>
              <a:rPr lang="es-MX" dirty="0" err="1"/>
              <a:t>HangingGardensOfBabylon</a:t>
            </a:r>
            <a:r>
              <a:rPr lang="es-MX" dirty="0"/>
              <a:t> = 0b_0000_0010, // i.e. 2</a:t>
            </a:r>
          </a:p>
          <a:p>
            <a:pPr lvl="1"/>
            <a:r>
              <a:rPr lang="es-MX" dirty="0" err="1"/>
              <a:t>StatueOfZeusAtOlympia</a:t>
            </a:r>
            <a:r>
              <a:rPr lang="es-MX" dirty="0"/>
              <a:t> = 0b_0000_0100, // i.e. 4</a:t>
            </a:r>
          </a:p>
          <a:p>
            <a:pPr lvl="1"/>
            <a:r>
              <a:rPr lang="es-MX" dirty="0" err="1"/>
              <a:t>TempleOfArtemisAtEphesus</a:t>
            </a:r>
            <a:r>
              <a:rPr lang="es-MX" dirty="0"/>
              <a:t> = 0b_0000_1000, // i.e. 8</a:t>
            </a:r>
          </a:p>
          <a:p>
            <a:pPr lvl="1"/>
            <a:r>
              <a:rPr lang="es-MX" dirty="0" err="1"/>
              <a:t>MausoleumAtHalicarnassus</a:t>
            </a:r>
            <a:r>
              <a:rPr lang="es-MX" dirty="0"/>
              <a:t> = 0b_0001_0000, // i.e. 16</a:t>
            </a:r>
          </a:p>
          <a:p>
            <a:pPr lvl="1"/>
            <a:r>
              <a:rPr lang="es-MX" dirty="0" err="1"/>
              <a:t>ColossusOfRhodes</a:t>
            </a:r>
            <a:r>
              <a:rPr lang="es-MX" dirty="0"/>
              <a:t> = 0b_0010_0000, // i.e. 32</a:t>
            </a:r>
          </a:p>
          <a:p>
            <a:pPr lvl="1"/>
            <a:r>
              <a:rPr lang="es-MX" dirty="0" err="1"/>
              <a:t>LighthouseOfAlexandria</a:t>
            </a:r>
            <a:r>
              <a:rPr lang="es-MX" dirty="0"/>
              <a:t> = 0b_0100_0000 // i.e. 64</a:t>
            </a:r>
          </a:p>
          <a:p>
            <a:r>
              <a:rPr lang="es-MX" dirty="0"/>
              <a:t>}</a:t>
            </a:r>
          </a:p>
          <a:p>
            <a:endParaRPr lang="es-MX" dirty="0"/>
          </a:p>
        </p:txBody>
      </p:sp>
    </p:spTree>
    <p:extLst>
      <p:ext uri="{BB962C8B-B14F-4D97-AF65-F5344CB8AC3E}">
        <p14:creationId xmlns:p14="http://schemas.microsoft.com/office/powerpoint/2010/main" val="3554048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Enums</a:t>
            </a:r>
            <a:endParaRPr lang="es-MX" dirty="0"/>
          </a:p>
        </p:txBody>
      </p:sp>
      <p:sp>
        <p:nvSpPr>
          <p:cNvPr id="3" name="Marcador de contenido 2"/>
          <p:cNvSpPr>
            <a:spLocks noGrp="1"/>
          </p:cNvSpPr>
          <p:nvPr>
            <p:ph idx="1"/>
          </p:nvPr>
        </p:nvSpPr>
        <p:spPr/>
        <p:txBody>
          <a:bodyPr/>
          <a:lstStyle/>
          <a:p>
            <a:r>
              <a:rPr lang="es-MX" dirty="0" err="1"/>
              <a:t>public</a:t>
            </a:r>
            <a:r>
              <a:rPr lang="es-MX" dirty="0"/>
              <a:t> </a:t>
            </a:r>
            <a:r>
              <a:rPr lang="es-MX" dirty="0" err="1"/>
              <a:t>WondersOfTheAncientWorld</a:t>
            </a:r>
            <a:r>
              <a:rPr lang="es-MX" dirty="0"/>
              <a:t> </a:t>
            </a:r>
            <a:r>
              <a:rPr lang="es-MX" dirty="0" err="1"/>
              <a:t>BucketList</a:t>
            </a:r>
            <a:r>
              <a:rPr lang="es-MX" dirty="0"/>
              <a:t>;</a:t>
            </a:r>
          </a:p>
          <a:p>
            <a:endParaRPr lang="en-US" dirty="0"/>
          </a:p>
          <a:p>
            <a:r>
              <a:rPr lang="es-MX" dirty="0" err="1"/>
              <a:t>BucketList</a:t>
            </a:r>
            <a:r>
              <a:rPr lang="es-MX" dirty="0"/>
              <a:t> =</a:t>
            </a:r>
          </a:p>
          <a:p>
            <a:r>
              <a:rPr lang="es-MX" dirty="0" err="1"/>
              <a:t>WondersOfTheAncientWorld.HangingGardensOfBabylon</a:t>
            </a:r>
            <a:endParaRPr lang="es-MX" dirty="0"/>
          </a:p>
          <a:p>
            <a:r>
              <a:rPr lang="es-MX" dirty="0"/>
              <a:t>| </a:t>
            </a:r>
            <a:r>
              <a:rPr lang="es-MX" dirty="0" err="1"/>
              <a:t>WondersOfTheAncientWorld.MausoleumAtHalicarnassus</a:t>
            </a:r>
            <a:r>
              <a:rPr lang="es-MX" dirty="0"/>
              <a:t>;</a:t>
            </a:r>
          </a:p>
          <a:p>
            <a:r>
              <a:rPr lang="es-MX" dirty="0"/>
              <a:t> //</a:t>
            </a:r>
            <a:r>
              <a:rPr lang="es-MX" dirty="0" err="1"/>
              <a:t>bucketList</a:t>
            </a:r>
            <a:r>
              <a:rPr lang="es-MX" dirty="0"/>
              <a:t> = (</a:t>
            </a:r>
            <a:r>
              <a:rPr lang="es-MX" dirty="0" err="1"/>
              <a:t>WondersOfTheAncientWorld</a:t>
            </a:r>
            <a:r>
              <a:rPr lang="es-MX" dirty="0"/>
              <a:t>)18;</a:t>
            </a:r>
          </a:p>
          <a:p>
            <a:r>
              <a:rPr lang="es-MX" dirty="0" err="1"/>
              <a:t>WriteLine</a:t>
            </a:r>
            <a:r>
              <a:rPr lang="es-MX" dirty="0"/>
              <a:t>($"</a:t>
            </a:r>
            <a:r>
              <a:rPr lang="es-MX" dirty="0" err="1"/>
              <a:t>bucket</a:t>
            </a:r>
            <a:r>
              <a:rPr lang="es-MX" dirty="0"/>
              <a:t> </a:t>
            </a:r>
            <a:r>
              <a:rPr lang="es-MX" dirty="0" err="1"/>
              <a:t>list</a:t>
            </a:r>
            <a:r>
              <a:rPr lang="es-MX" dirty="0"/>
              <a:t> </a:t>
            </a:r>
            <a:r>
              <a:rPr lang="es-MX" dirty="0" err="1"/>
              <a:t>is</a:t>
            </a:r>
            <a:r>
              <a:rPr lang="es-MX" dirty="0"/>
              <a:t> {</a:t>
            </a:r>
            <a:r>
              <a:rPr lang="es-MX" dirty="0" err="1"/>
              <a:t>BucketList</a:t>
            </a:r>
            <a:r>
              <a:rPr lang="es-MX" dirty="0"/>
              <a:t>}");</a:t>
            </a:r>
          </a:p>
          <a:p>
            <a:endParaRPr lang="es-MX" dirty="0"/>
          </a:p>
        </p:txBody>
      </p:sp>
    </p:spTree>
    <p:extLst>
      <p:ext uri="{BB962C8B-B14F-4D97-AF65-F5344CB8AC3E}">
        <p14:creationId xmlns:p14="http://schemas.microsoft.com/office/powerpoint/2010/main" val="375482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Exercise</a:t>
            </a:r>
            <a:endParaRPr lang="es-MX" dirty="0"/>
          </a:p>
        </p:txBody>
      </p:sp>
      <p:sp>
        <p:nvSpPr>
          <p:cNvPr id="3" name="Marcador de contenido 2"/>
          <p:cNvSpPr>
            <a:spLocks noGrp="1"/>
          </p:cNvSpPr>
          <p:nvPr>
            <p:ph idx="1"/>
          </p:nvPr>
        </p:nvSpPr>
        <p:spPr/>
        <p:txBody>
          <a:bodyPr/>
          <a:lstStyle/>
          <a:p>
            <a:r>
              <a:rPr lang="en-US" dirty="0"/>
              <a:t>Create a "</a:t>
            </a:r>
            <a:r>
              <a:rPr lang="en-US" dirty="0" err="1"/>
              <a:t>struct</a:t>
            </a:r>
            <a:r>
              <a:rPr lang="en-US" dirty="0"/>
              <a:t>" to store data of 2D points. The fields for each point will be:</a:t>
            </a:r>
          </a:p>
          <a:p>
            <a:r>
              <a:rPr lang="en-US" dirty="0"/>
              <a:t>x coordinate (short)</a:t>
            </a:r>
          </a:p>
          <a:p>
            <a:r>
              <a:rPr lang="en-US" dirty="0"/>
              <a:t>y coordinate (short)</a:t>
            </a:r>
          </a:p>
          <a:p>
            <a:r>
              <a:rPr lang="en-US" dirty="0"/>
              <a:t>r (red </a:t>
            </a:r>
            <a:r>
              <a:rPr lang="en-US" dirty="0" err="1"/>
              <a:t>colour</a:t>
            </a:r>
            <a:r>
              <a:rPr lang="en-US" dirty="0"/>
              <a:t>, byte)</a:t>
            </a:r>
          </a:p>
          <a:p>
            <a:r>
              <a:rPr lang="en-US" dirty="0"/>
              <a:t>g (green </a:t>
            </a:r>
            <a:r>
              <a:rPr lang="en-US" dirty="0" err="1"/>
              <a:t>colour</a:t>
            </a:r>
            <a:r>
              <a:rPr lang="en-US" dirty="0"/>
              <a:t>, byte)</a:t>
            </a:r>
          </a:p>
          <a:p>
            <a:r>
              <a:rPr lang="en-US" dirty="0"/>
              <a:t>b (blue </a:t>
            </a:r>
            <a:r>
              <a:rPr lang="en-US" dirty="0" err="1"/>
              <a:t>colour</a:t>
            </a:r>
            <a:r>
              <a:rPr lang="en-US" dirty="0"/>
              <a:t>, byte)</a:t>
            </a:r>
          </a:p>
          <a:p>
            <a:br>
              <a:rPr lang="en-US" dirty="0"/>
            </a:br>
            <a:r>
              <a:rPr lang="en-US" dirty="0"/>
              <a:t>Write a program which creates two "points", asks the user for their data, and then displays their content</a:t>
            </a:r>
          </a:p>
          <a:p>
            <a:endParaRPr lang="es-MX" dirty="0"/>
          </a:p>
        </p:txBody>
      </p:sp>
    </p:spTree>
    <p:extLst>
      <p:ext uri="{BB962C8B-B14F-4D97-AF65-F5344CB8AC3E}">
        <p14:creationId xmlns:p14="http://schemas.microsoft.com/office/powerpoint/2010/main" val="2489730661"/>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557</TotalTime>
  <Words>850</Words>
  <Application>Microsoft Office PowerPoint</Application>
  <PresentationFormat>Panorámica</PresentationFormat>
  <Paragraphs>119</Paragraphs>
  <Slides>13</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13</vt:i4>
      </vt:variant>
    </vt:vector>
  </HeadingPairs>
  <TitlesOfParts>
    <vt:vector size="22" baseType="lpstr">
      <vt:lpstr>Arial</vt:lpstr>
      <vt:lpstr>Arial Unicode MS</vt:lpstr>
      <vt:lpstr>Calibri</vt:lpstr>
      <vt:lpstr>Calibri Light</vt:lpstr>
      <vt:lpstr>Consolas</vt:lpstr>
      <vt:lpstr>Helvetica</vt:lpstr>
      <vt:lpstr>SFMono-Regular</vt:lpstr>
      <vt:lpstr>Verdana</vt:lpstr>
      <vt:lpstr>Retrospección</vt:lpstr>
      <vt:lpstr>Session 8</vt:lpstr>
      <vt:lpstr>Expression Bodied function members</vt:lpstr>
      <vt:lpstr>Structs</vt:lpstr>
      <vt:lpstr>Structs</vt:lpstr>
      <vt:lpstr>Structs</vt:lpstr>
      <vt:lpstr>Enums</vt:lpstr>
      <vt:lpstr>Enums</vt:lpstr>
      <vt:lpstr>Enums</vt:lpstr>
      <vt:lpstr>Exercise</vt:lpstr>
      <vt:lpstr>Exercise</vt:lpstr>
      <vt:lpstr>Exercise</vt:lpstr>
      <vt:lpstr>Exercise</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Eduardo Serrano</dc:creator>
  <cp:lastModifiedBy>Eduardo Serrano</cp:lastModifiedBy>
  <cp:revision>10</cp:revision>
  <dcterms:created xsi:type="dcterms:W3CDTF">2020-06-09T19:32:16Z</dcterms:created>
  <dcterms:modified xsi:type="dcterms:W3CDTF">2022-04-13T04:57:09Z</dcterms:modified>
</cp:coreProperties>
</file>