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1" r:id="rId4"/>
    <p:sldMasterId id="2147483773" r:id="rId5"/>
    <p:sldMasterId id="2147483801" r:id="rId6"/>
  </p:sldMasterIdLst>
  <p:notesMasterIdLst>
    <p:notesMasterId r:id="rId37"/>
  </p:notesMasterIdLst>
  <p:handoutMasterIdLst>
    <p:handoutMasterId r:id="rId38"/>
  </p:handoutMasterIdLst>
  <p:sldIdLst>
    <p:sldId id="257" r:id="rId7"/>
    <p:sldId id="294" r:id="rId8"/>
    <p:sldId id="289" r:id="rId9"/>
    <p:sldId id="330" r:id="rId10"/>
    <p:sldId id="332" r:id="rId11"/>
    <p:sldId id="336" r:id="rId12"/>
    <p:sldId id="337" r:id="rId13"/>
    <p:sldId id="364" r:id="rId14"/>
    <p:sldId id="329" r:id="rId15"/>
    <p:sldId id="346" r:id="rId16"/>
    <p:sldId id="347" r:id="rId17"/>
    <p:sldId id="348" r:id="rId18"/>
    <p:sldId id="349" r:id="rId19"/>
    <p:sldId id="351" r:id="rId20"/>
    <p:sldId id="352" r:id="rId21"/>
    <p:sldId id="353" r:id="rId22"/>
    <p:sldId id="355" r:id="rId23"/>
    <p:sldId id="356" r:id="rId24"/>
    <p:sldId id="358" r:id="rId25"/>
    <p:sldId id="359" r:id="rId26"/>
    <p:sldId id="368" r:id="rId27"/>
    <p:sldId id="340" r:id="rId28"/>
    <p:sldId id="287" r:id="rId29"/>
    <p:sldId id="362" r:id="rId30"/>
    <p:sldId id="342" r:id="rId31"/>
    <p:sldId id="357" r:id="rId32"/>
    <p:sldId id="363" r:id="rId33"/>
    <p:sldId id="367" r:id="rId34"/>
    <p:sldId id="350" r:id="rId35"/>
    <p:sldId id="369" r:id="rId36"/>
  </p:sldIdLst>
  <p:sldSz cx="9144000" cy="5143500" type="screen16x9"/>
  <p:notesSz cx="6985000" cy="928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5pPr>
    <a:lvl6pPr marL="17145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6pPr>
    <a:lvl7pPr marL="20574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7pPr>
    <a:lvl8pPr marL="24003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8pPr>
    <a:lvl9pPr marL="27432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1" userDrawn="1">
          <p15:clr>
            <a:srgbClr val="A4A3A4"/>
          </p15:clr>
        </p15:guide>
        <p15:guide id="2" orient="horz" pos="76" userDrawn="1">
          <p15:clr>
            <a:srgbClr val="A4A3A4"/>
          </p15:clr>
        </p15:guide>
        <p15:guide id="3" orient="horz" pos="5475" userDrawn="1">
          <p15:clr>
            <a:srgbClr val="A4A3A4"/>
          </p15:clr>
        </p15:guide>
        <p15:guide id="4" orient="horz" pos="5794" userDrawn="1">
          <p15:clr>
            <a:srgbClr val="A4A3A4"/>
          </p15:clr>
        </p15:guide>
        <p15:guide id="5" orient="horz" pos="5517" userDrawn="1">
          <p15:clr>
            <a:srgbClr val="A4A3A4"/>
          </p15:clr>
        </p15:guide>
        <p15:guide id="6" pos="244" userDrawn="1">
          <p15:clr>
            <a:srgbClr val="A4A3A4"/>
          </p15:clr>
        </p15:guide>
        <p15:guide id="7" pos="4340" userDrawn="1">
          <p15:clr>
            <a:srgbClr val="A4A3A4"/>
          </p15:clr>
        </p15:guide>
        <p15:guide id="8" orient="horz" pos="63">
          <p15:clr>
            <a:srgbClr val="A4A3A4"/>
          </p15:clr>
        </p15:guide>
        <p15:guide id="9" orient="horz" pos="5727">
          <p15:clr>
            <a:srgbClr val="A4A3A4"/>
          </p15:clr>
        </p15:guide>
        <p15:guide id="10" pos="6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STRE Jean-Baptiste" initials="S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2"/>
    <a:srgbClr val="A6A6A6"/>
    <a:srgbClr val="FFCD00"/>
    <a:srgbClr val="5A78BE"/>
    <a:srgbClr val="193A81"/>
    <a:srgbClr val="878785"/>
    <a:srgbClr val="3D3935"/>
    <a:srgbClr val="C80E0E"/>
    <a:srgbClr val="9BC814"/>
    <a:srgbClr val="979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9672" autoAdjust="0"/>
  </p:normalViewPr>
  <p:slideViewPr>
    <p:cSldViewPr snapToGrid="0" showGuides="1">
      <p:cViewPr varScale="1">
        <p:scale>
          <a:sx n="98" d="100"/>
          <a:sy n="98" d="100"/>
        </p:scale>
        <p:origin x="60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2304" y="78"/>
      </p:cViewPr>
      <p:guideLst>
        <p:guide orient="horz" pos="331"/>
        <p:guide orient="horz" pos="76"/>
        <p:guide orient="horz" pos="5475"/>
        <p:guide orient="horz" pos="5794"/>
        <p:guide orient="horz" pos="5517"/>
        <p:guide pos="244"/>
        <p:guide pos="4340"/>
        <p:guide orient="horz" pos="63"/>
        <p:guide orient="horz" pos="5727"/>
        <p:guide pos="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7"/>
          <p:cNvSpPr txBox="1">
            <a:spLocks/>
          </p:cNvSpPr>
          <p:nvPr/>
        </p:nvSpPr>
        <p:spPr>
          <a:xfrm>
            <a:off x="104744" y="64406"/>
            <a:ext cx="6517830" cy="3035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982746" y="8987564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‹N°›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0" name="Groupe 59"/>
          <p:cNvGrpSpPr>
            <a:grpSpLocks noChangeAspect="1"/>
          </p:cNvGrpSpPr>
          <p:nvPr/>
        </p:nvGrpSpPr>
        <p:grpSpPr>
          <a:xfrm>
            <a:off x="5805901" y="8974787"/>
            <a:ext cx="1080000" cy="112942"/>
            <a:chOff x="7712075" y="4803775"/>
            <a:chExt cx="1214438" cy="127001"/>
          </a:xfrm>
        </p:grpSpPr>
        <p:sp>
          <p:nvSpPr>
            <p:cNvPr id="6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74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8941653"/>
            <a:ext cx="594000" cy="1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eur droit 74"/>
          <p:cNvCxnSpPr/>
          <p:nvPr/>
        </p:nvCxnSpPr>
        <p:spPr>
          <a:xfrm>
            <a:off x="4906190" y="8922406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985946" y="8936225"/>
            <a:ext cx="564011" cy="165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fr-FR" sz="600" b="0" cap="all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866832" y="891766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1937167" y="8939963"/>
            <a:ext cx="532100" cy="56525"/>
            <a:chOff x="63500" y="1725613"/>
            <a:chExt cx="3975100" cy="422275"/>
          </a:xfrm>
        </p:grpSpPr>
        <p:sp>
          <p:nvSpPr>
            <p:cNvPr id="81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3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4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5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6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7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8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9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0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1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2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1939292" y="9031338"/>
            <a:ext cx="1221875" cy="56525"/>
            <a:chOff x="79375" y="2408238"/>
            <a:chExt cx="9128126" cy="422276"/>
          </a:xfrm>
        </p:grpSpPr>
        <p:sp>
          <p:nvSpPr>
            <p:cNvPr id="94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5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6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7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8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9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0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1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2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3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4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5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6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7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8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9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0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1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2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3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4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5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6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17" name="Text Box 74"/>
          <p:cNvSpPr txBox="1">
            <a:spLocks noChangeArrowheads="1"/>
          </p:cNvSpPr>
          <p:nvPr/>
        </p:nvSpPr>
        <p:spPr bwMode="auto">
          <a:xfrm>
            <a:off x="2549363" y="891766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57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509588"/>
            <a:ext cx="4146550" cy="2333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1600" y="3035808"/>
            <a:ext cx="6765803" cy="562749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dirty="0" smtClean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101600" y="64298"/>
            <a:ext cx="6517830" cy="3035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982746" y="8987564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‹N°›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>
            <a:grpSpLocks noChangeAspect="1"/>
          </p:cNvGrpSpPr>
          <p:nvPr/>
        </p:nvGrpSpPr>
        <p:grpSpPr>
          <a:xfrm>
            <a:off x="5805901" y="8974787"/>
            <a:ext cx="1080000" cy="112942"/>
            <a:chOff x="7712075" y="4803775"/>
            <a:chExt cx="1214438" cy="127001"/>
          </a:xfrm>
        </p:grpSpPr>
        <p:sp>
          <p:nvSpPr>
            <p:cNvPr id="63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4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5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6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7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76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8941653"/>
            <a:ext cx="594000" cy="1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eur droit 76"/>
          <p:cNvCxnSpPr/>
          <p:nvPr/>
        </p:nvCxnSpPr>
        <p:spPr>
          <a:xfrm>
            <a:off x="4906190" y="8922406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985946" y="8936225"/>
            <a:ext cx="564011" cy="165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fr-FR" sz="600" b="0" cap="all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necteur droit 79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866832" y="891766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1937167" y="8939963"/>
            <a:ext cx="532100" cy="56525"/>
            <a:chOff x="63500" y="1725613"/>
            <a:chExt cx="3975100" cy="422275"/>
          </a:xfrm>
        </p:grpSpPr>
        <p:sp>
          <p:nvSpPr>
            <p:cNvPr id="83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4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5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6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7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8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9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0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1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2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3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4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1939292" y="9031338"/>
            <a:ext cx="1221875" cy="56525"/>
            <a:chOff x="79375" y="2408238"/>
            <a:chExt cx="9128126" cy="422276"/>
          </a:xfrm>
        </p:grpSpPr>
        <p:sp>
          <p:nvSpPr>
            <p:cNvPr id="96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7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8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9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0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1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2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3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4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5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6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7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8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9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0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1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2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3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4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5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0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1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2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23" name="Text Box 74"/>
          <p:cNvSpPr txBox="1">
            <a:spLocks noChangeArrowheads="1"/>
          </p:cNvSpPr>
          <p:nvPr/>
        </p:nvSpPr>
        <p:spPr bwMode="auto">
          <a:xfrm>
            <a:off x="2549363" y="891766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4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defRPr sz="600" kern="1200">
        <a:solidFill>
          <a:schemeClr val="tx1"/>
        </a:solidFill>
        <a:latin typeface="Arial" pitchFamily="-28" charset="0"/>
        <a:ea typeface="MS PGothic" pitchFamily="34" charset="-128"/>
        <a:cs typeface="ＭＳ Ｐゴシック" pitchFamily="-28" charset="-128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12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19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52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Espace réservé pour une image  5"/>
          <p:cNvSpPr>
            <a:spLocks noGrp="1"/>
          </p:cNvSpPr>
          <p:nvPr>
            <p:ph type="pic" sz="quarter" idx="10"/>
          </p:nvPr>
        </p:nvSpPr>
        <p:spPr>
          <a:xfrm>
            <a:off x="180975" y="180976"/>
            <a:ext cx="8785225" cy="28035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80975" y="3022600"/>
            <a:ext cx="8785225" cy="140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400" cap="all" baseline="0">
                <a:latin typeface="+mn-lt"/>
              </a:defRPr>
            </a:lvl1pPr>
          </a:lstStyle>
          <a:p>
            <a:pPr lvl="0"/>
            <a:r>
              <a:rPr lang="fr-FR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0675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32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3770010" y="2330533"/>
            <a:ext cx="1603980" cy="482435"/>
            <a:chOff x="3348" y="2012"/>
            <a:chExt cx="984" cy="296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1782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93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43"/>
          <p:cNvSpPr>
            <a:spLocks noChangeArrowheads="1"/>
          </p:cNvSpPr>
          <p:nvPr userDrawn="1"/>
        </p:nvSpPr>
        <p:spPr bwMode="auto">
          <a:xfrm>
            <a:off x="180975" y="180000"/>
            <a:ext cx="8784012" cy="28045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fr-FR" sz="1400" b="0" dirty="0">
              <a:solidFill>
                <a:schemeClr val="tx1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80975" y="180975"/>
            <a:ext cx="878522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400" cap="all" baseline="0">
                <a:latin typeface="+mn-lt"/>
              </a:defRPr>
            </a:lvl1pPr>
          </a:lstStyle>
          <a:p>
            <a:pPr lvl="0"/>
            <a:r>
              <a:rPr lang="fr-FR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8129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7796"/>
            <a:ext cx="8425921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 smtClean="0"/>
              <a:t>PAGE TITLE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4" y="140498"/>
            <a:ext cx="8423275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 smtClean="0"/>
              <a:t>00 CHAPTER TITLE</a:t>
            </a:r>
            <a:endParaRPr lang="fr-FR" cap="all" noProof="1"/>
          </a:p>
        </p:txBody>
      </p:sp>
    </p:spTree>
    <p:extLst>
      <p:ext uri="{BB962C8B-B14F-4D97-AF65-F5344CB8AC3E}">
        <p14:creationId xmlns:p14="http://schemas.microsoft.com/office/powerpoint/2010/main" val="201839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854635"/>
            <a:ext cx="8060894" cy="3569728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 smtClean="0"/>
              <a:t>First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4" y="140498"/>
            <a:ext cx="8423275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 smtClean="0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7796"/>
            <a:ext cx="8425921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 smtClean="0"/>
              <a:t>PAGE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586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/>
          <p:cNvSpPr>
            <a:spLocks noGrp="1"/>
          </p:cNvSpPr>
          <p:nvPr>
            <p:ph type="pic" sz="quarter" idx="22"/>
          </p:nvPr>
        </p:nvSpPr>
        <p:spPr>
          <a:xfrm>
            <a:off x="542925" y="908051"/>
            <a:ext cx="8061325" cy="35163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4" y="140498"/>
            <a:ext cx="8423275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 smtClean="0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7796"/>
            <a:ext cx="8425921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 smtClean="0"/>
              <a:t>PAGE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55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/>
          </p:nvPr>
        </p:nvSpPr>
        <p:spPr>
          <a:xfrm>
            <a:off x="180975" y="908051"/>
            <a:ext cx="8785225" cy="35163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4" y="140498"/>
            <a:ext cx="8423275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 smtClean="0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7796"/>
            <a:ext cx="8425921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 smtClean="0"/>
              <a:t>PAGE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28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com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180974" y="908051"/>
            <a:ext cx="5824539" cy="35163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11" name="Espace réservé pour une image  6"/>
          <p:cNvSpPr>
            <a:spLocks noGrp="1"/>
          </p:cNvSpPr>
          <p:nvPr>
            <p:ph type="pic" sz="quarter" idx="11"/>
          </p:nvPr>
        </p:nvSpPr>
        <p:spPr>
          <a:xfrm>
            <a:off x="6096000" y="908051"/>
            <a:ext cx="2868613" cy="17131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pour une image  6"/>
          <p:cNvSpPr>
            <a:spLocks noGrp="1"/>
          </p:cNvSpPr>
          <p:nvPr>
            <p:ph type="pic" sz="quarter" idx="12"/>
          </p:nvPr>
        </p:nvSpPr>
        <p:spPr>
          <a:xfrm>
            <a:off x="6096000" y="2711208"/>
            <a:ext cx="2868613" cy="171315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4" y="140498"/>
            <a:ext cx="8423275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 smtClean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7796"/>
            <a:ext cx="8425921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 smtClean="0"/>
              <a:t>PAGE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8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/>
          </p:nvPr>
        </p:nvSpPr>
        <p:spPr>
          <a:xfrm>
            <a:off x="180975" y="180975"/>
            <a:ext cx="8785225" cy="42433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62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17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>
            <a:grpSpLocks noChangeAspect="1"/>
          </p:cNvGrpSpPr>
          <p:nvPr/>
        </p:nvGrpSpPr>
        <p:grpSpPr>
          <a:xfrm>
            <a:off x="7343775" y="4699657"/>
            <a:ext cx="1620000" cy="169413"/>
            <a:chOff x="7712075" y="4803775"/>
            <a:chExt cx="1214438" cy="127001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1042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675584"/>
            <a:ext cx="900000" cy="21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331120" y="4718239"/>
            <a:ext cx="2520000" cy="165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USINE DE CLEON</a:t>
            </a:r>
          </a:p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AUTEUR</a:t>
            </a:r>
            <a:endParaRPr lang="fr-FR" sz="600" b="0" cap="all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929857" y="4718239"/>
            <a:ext cx="900000" cy="165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fr-FR" sz="600" b="0" cap="all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1266825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180975" y="3024188"/>
            <a:ext cx="8785225" cy="1400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/>
          <a:p>
            <a:endParaRPr lang="fr-FR" sz="1400" b="0" dirty="0">
              <a:solidFill>
                <a:schemeClr val="tx1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4837000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74"/>
          <p:cNvSpPr txBox="1">
            <a:spLocks noChangeArrowheads="1"/>
          </p:cNvSpPr>
          <p:nvPr/>
        </p:nvSpPr>
        <p:spPr bwMode="auto">
          <a:xfrm>
            <a:off x="5519531" y="469965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  <p:sp>
        <p:nvSpPr>
          <p:cNvPr id="2" name="ZoneTexte 1"/>
          <p:cNvSpPr txBox="1"/>
          <p:nvPr userDrawn="1"/>
        </p:nvSpPr>
        <p:spPr>
          <a:xfrm>
            <a:off x="4809504" y="4645815"/>
            <a:ext cx="2316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0" dirty="0" smtClean="0">
                <a:solidFill>
                  <a:schemeClr val="tx1"/>
                </a:solidFill>
              </a:rPr>
              <a:t>CONFIDENTIEL</a:t>
            </a:r>
            <a:endParaRPr lang="en-US" sz="600" b="0" dirty="0">
              <a:solidFill>
                <a:schemeClr val="tx1"/>
              </a:solidFill>
            </a:endParaRPr>
          </a:p>
        </p:txBody>
      </p:sp>
      <p:sp>
        <p:nvSpPr>
          <p:cNvPr id="62" name="ZoneTexte 61"/>
          <p:cNvSpPr txBox="1"/>
          <p:nvPr userDrawn="1"/>
        </p:nvSpPr>
        <p:spPr>
          <a:xfrm>
            <a:off x="4809504" y="4734715"/>
            <a:ext cx="2316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0" dirty="0" smtClean="0">
                <a:solidFill>
                  <a:schemeClr val="tx1"/>
                </a:solidFill>
              </a:rPr>
              <a:t>PROPRIÉTÉ GROUPE RENAULT</a:t>
            </a:r>
            <a:endParaRPr lang="en-US" sz="6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114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2787" userDrawn="1">
          <p15:clr>
            <a:srgbClr val="F26B43"/>
          </p15:clr>
        </p15:guide>
        <p15:guide id="6" orient="horz" pos="1904" userDrawn="1">
          <p15:clr>
            <a:srgbClr val="F26B43"/>
          </p15:clr>
        </p15:guide>
        <p15:guide id="7" orient="horz" pos="1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chemeClr val="tx1"/>
                </a:solidFill>
              </a:rPr>
              <a:pPr/>
              <a:t>‹N°›</a:t>
            </a:fld>
            <a:endParaRPr lang="fr-FR" sz="300" b="0" noProof="1">
              <a:solidFill>
                <a:schemeClr val="tx1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6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723667"/>
            <a:ext cx="594000" cy="1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38"/>
          <p:cNvCxnSpPr/>
          <p:nvPr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3929857" y="4718239"/>
            <a:ext cx="900000" cy="165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fr-FR" sz="600" b="0" cap="all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necteur droit 122"/>
          <p:cNvCxnSpPr/>
          <p:nvPr/>
        </p:nvCxnSpPr>
        <p:spPr>
          <a:xfrm>
            <a:off x="1266825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4837000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74"/>
          <p:cNvSpPr txBox="1">
            <a:spLocks noChangeArrowheads="1"/>
          </p:cNvSpPr>
          <p:nvPr/>
        </p:nvSpPr>
        <p:spPr bwMode="auto">
          <a:xfrm>
            <a:off x="5519531" y="469965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  <p:sp>
        <p:nvSpPr>
          <p:cNvPr id="100" name="ZoneTexte 99"/>
          <p:cNvSpPr txBox="1"/>
          <p:nvPr userDrawn="1"/>
        </p:nvSpPr>
        <p:spPr>
          <a:xfrm>
            <a:off x="4809504" y="4645815"/>
            <a:ext cx="2316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0" dirty="0" smtClean="0">
                <a:solidFill>
                  <a:schemeClr val="tx1"/>
                </a:solidFill>
              </a:rPr>
              <a:t>CONFIDENTIEL</a:t>
            </a:r>
            <a:endParaRPr lang="en-US" sz="600" b="0" dirty="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 userDrawn="1"/>
        </p:nvSpPr>
        <p:spPr>
          <a:xfrm>
            <a:off x="4809504" y="4734715"/>
            <a:ext cx="2316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0" dirty="0" smtClean="0">
                <a:solidFill>
                  <a:schemeClr val="tx1"/>
                </a:solidFill>
              </a:rPr>
              <a:t>PROPRIÉTÉ GROUPE RENAULT</a:t>
            </a:r>
            <a:endParaRPr lang="en-US" sz="600" b="0" dirty="0">
              <a:solidFill>
                <a:schemeClr val="tx1"/>
              </a:solidFill>
            </a:endParaRPr>
          </a:p>
        </p:txBody>
      </p:sp>
      <p:sp>
        <p:nvSpPr>
          <p:cNvPr id="102" name="Text Box 23"/>
          <p:cNvSpPr txBox="1">
            <a:spLocks noChangeArrowheads="1"/>
          </p:cNvSpPr>
          <p:nvPr userDrawn="1"/>
        </p:nvSpPr>
        <p:spPr bwMode="auto">
          <a:xfrm>
            <a:off x="1331120" y="4718239"/>
            <a:ext cx="2520000" cy="165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USINE DE CLEON</a:t>
            </a:r>
          </a:p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AUTEUR</a:t>
            </a:r>
            <a:endParaRPr lang="fr-FR" sz="600" b="0" cap="all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7" r:id="rId2"/>
    <p:sldLayoutId id="2147483840" r:id="rId3"/>
    <p:sldLayoutId id="2147483845" r:id="rId4"/>
    <p:sldLayoutId id="2147483848" r:id="rId5"/>
    <p:sldLayoutId id="2147483846" r:id="rId6"/>
    <p:sldLayoutId id="2147483830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0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pos="5647" userDrawn="1">
          <p15:clr>
            <a:srgbClr val="F26B43"/>
          </p15:clr>
        </p15:guide>
        <p15:guide id="5" orient="horz" pos="114" userDrawn="1">
          <p15:clr>
            <a:srgbClr val="F26B43"/>
          </p15:clr>
        </p15:guide>
        <p15:guide id="6" orient="horz" pos="228" userDrawn="1">
          <p15:clr>
            <a:srgbClr val="F26B43"/>
          </p15:clr>
        </p15:guide>
        <p15:guide id="7" orient="horz" pos="2787" userDrawn="1">
          <p15:clr>
            <a:srgbClr val="F26B43"/>
          </p15:clr>
        </p15:guide>
        <p15:guide id="8" pos="2909" userDrawn="1">
          <p15:clr>
            <a:srgbClr val="F26B43"/>
          </p15:clr>
        </p15:guide>
        <p15:guide id="9" pos="2850" userDrawn="1">
          <p15:clr>
            <a:srgbClr val="F26B43"/>
          </p15:clr>
        </p15:guide>
        <p15:guide id="10" pos="113" userDrawn="1">
          <p15:clr>
            <a:srgbClr val="F26B43"/>
          </p15:clr>
        </p15:guide>
        <p15:guide id="11" pos="340" userDrawn="1">
          <p15:clr>
            <a:srgbClr val="F26B43"/>
          </p15:clr>
        </p15:guide>
        <p15:guide id="12" pos="1457" userDrawn="1">
          <p15:clr>
            <a:srgbClr val="F26B43"/>
          </p15:clr>
        </p15:guide>
        <p15:guide id="13" pos="1511" userDrawn="1">
          <p15:clr>
            <a:srgbClr val="F26B43"/>
          </p15:clr>
        </p15:guide>
        <p15:guide id="14" pos="4250" userDrawn="1">
          <p15:clr>
            <a:srgbClr val="F26B43"/>
          </p15:clr>
        </p15:guide>
        <p15:guide id="15" pos="4304" userDrawn="1">
          <p15:clr>
            <a:srgbClr val="F26B43"/>
          </p15:clr>
        </p15:guide>
        <p15:guide id="16" orient="horz" pos="342" userDrawn="1">
          <p15:clr>
            <a:srgbClr val="F26B43"/>
          </p15:clr>
        </p15:guide>
        <p15:guide id="18" orient="horz" pos="456" userDrawn="1">
          <p15:clr>
            <a:srgbClr val="F26B43"/>
          </p15:clr>
        </p15:guide>
        <p15:guide id="19" orient="horz" pos="569" userDrawn="1">
          <p15:clr>
            <a:srgbClr val="F26B43"/>
          </p15:clr>
        </p15:guide>
        <p15:guide id="20" pos="1919" userDrawn="1">
          <p15:clr>
            <a:srgbClr val="F26B43"/>
          </p15:clr>
        </p15:guide>
        <p15:guide id="21" pos="1976" userDrawn="1">
          <p15:clr>
            <a:srgbClr val="F26B43"/>
          </p15:clr>
        </p15:guide>
        <p15:guide id="22" pos="3783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165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49" r:id="rId2"/>
    <p:sldLayoutId id="214748385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100" dirty="0"/>
              <a:t>ETUDE ET </a:t>
            </a:r>
            <a:r>
              <a:rPr lang="fr-FR" sz="2100" dirty="0" smtClean="0"/>
              <a:t>AMELIORATION DU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dirty="0" smtClean="0"/>
              <a:t>TRANSFERT DE</a:t>
            </a:r>
            <a:r>
              <a:rPr lang="fr-FR" dirty="0"/>
              <a:t> </a:t>
            </a:r>
            <a:r>
              <a:rPr lang="fr-FR" dirty="0" smtClean="0"/>
              <a:t>DONNEES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3200" dirty="0" smtClean="0"/>
              <a:t>VERS LE VEHICULE</a:t>
            </a:r>
            <a:r>
              <a:rPr lang="en-US" dirty="0"/>
              <a:t/>
            </a:r>
            <a:br>
              <a:rPr lang="en-US" dirty="0"/>
            </a:br>
            <a:r>
              <a:rPr lang="fr-FR" sz="1800" b="0" dirty="0" smtClean="0"/>
              <a:t>radio, USB et liaison filaire </a:t>
            </a:r>
            <a:endParaRPr lang="fr-FR" sz="1800" b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39" y="442877"/>
            <a:ext cx="4052835" cy="2279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b="3668"/>
          <a:stretch/>
        </p:blipFill>
        <p:spPr>
          <a:xfrm>
            <a:off x="180975" y="1592892"/>
            <a:ext cx="5108045" cy="24094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89107" y="142310"/>
            <a:ext cx="3229582" cy="284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03 – Liaison avec le véhicule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" b="6986"/>
          <a:stretch/>
        </p:blipFill>
        <p:spPr>
          <a:xfrm>
            <a:off x="5136612" y="1752699"/>
            <a:ext cx="3812086" cy="200389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480050" y="309779"/>
            <a:ext cx="2486903" cy="11837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600" b="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Référence actuelle en usine :</a:t>
            </a:r>
          </a:p>
          <a:p>
            <a:pPr algn="just"/>
            <a:r>
              <a:rPr lang="fr-FR" sz="16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ST-SDA = RS232: 115 kBauds</a:t>
            </a:r>
          </a:p>
          <a:p>
            <a:pPr algn="just"/>
            <a:r>
              <a:rPr lang="fr-FR" sz="16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SDA-MDA = RF: 57,6 </a:t>
            </a:r>
            <a:r>
              <a:rPr lang="fr-FR" sz="1600" b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kB</a:t>
            </a:r>
            <a:endParaRPr lang="fr-FR" sz="1600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fr-FR" sz="16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Liaison bus CAN: 20 </a:t>
            </a:r>
            <a:r>
              <a:rPr lang="fr-FR" sz="1600" b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kBytes</a:t>
            </a:r>
            <a:r>
              <a:rPr lang="fr-FR" sz="16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sur la prise diagnostic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093" y="3368374"/>
            <a:ext cx="566028" cy="258067"/>
          </a:xfrm>
          <a:prstGeom prst="rect">
            <a:avLst/>
          </a:prstGeom>
          <a:solidFill>
            <a:schemeClr val="bg1"/>
          </a:solidFill>
          <a:ln>
            <a:solidFill>
              <a:srgbClr val="5A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RS232</a:t>
            </a:r>
            <a:endParaRPr lang="en-US" sz="9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16" y="3803976"/>
            <a:ext cx="165370" cy="7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71965" y="3805397"/>
            <a:ext cx="165370" cy="7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78323" y="2361980"/>
            <a:ext cx="520562" cy="237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822114" y="1438454"/>
            <a:ext cx="520562" cy="237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>
                <a:solidFill>
                  <a:schemeClr val="tx1"/>
                </a:solidFill>
              </a:rPr>
              <a:t>M</a:t>
            </a:r>
            <a:r>
              <a:rPr lang="fr-FR" sz="1600" b="0" dirty="0" smtClean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7817" y="1681482"/>
            <a:ext cx="165370" cy="7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554772" y="4002322"/>
            <a:ext cx="1309688" cy="237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Station SIDIS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722" y="2513712"/>
            <a:ext cx="291355" cy="131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3094400" y="2512858"/>
            <a:ext cx="39594" cy="156430"/>
          </a:xfrm>
          <a:prstGeom prst="line">
            <a:avLst/>
          </a:prstGeom>
          <a:ln>
            <a:solidFill>
              <a:srgbClr val="193A8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0766" y="243191"/>
            <a:ext cx="7779380" cy="2407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03 </a:t>
            </a:r>
            <a:r>
              <a:rPr lang="fr-FR" sz="16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16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Explication </a:t>
            </a:r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des </a:t>
            </a:r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tests</a:t>
            </a:r>
          </a:p>
          <a:p>
            <a:pPr algn="just"/>
            <a:endParaRPr lang="fr-FR" sz="1600" b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fr-FR" sz="1400" b="0" u="sng" dirty="0" smtClean="0">
                <a:solidFill>
                  <a:schemeClr val="tx1"/>
                </a:solidFill>
                <a:latin typeface="+mn-lt"/>
              </a:rPr>
              <a:t>Estimer les gains possibles en modifiant les différents éléments de la </a:t>
            </a:r>
            <a:r>
              <a:rPr lang="fr-FR" sz="1400" b="0" u="sng" dirty="0" smtClean="0">
                <a:solidFill>
                  <a:schemeClr val="tx1"/>
                </a:solidFill>
                <a:latin typeface="+mn-lt"/>
              </a:rPr>
              <a:t>chaine de </a:t>
            </a:r>
            <a:r>
              <a:rPr lang="fr-FR" sz="1400" b="0" u="sng" dirty="0" smtClean="0">
                <a:solidFill>
                  <a:schemeClr val="tx1"/>
                </a:solidFill>
                <a:latin typeface="+mn-lt"/>
              </a:rPr>
              <a:t>communication</a:t>
            </a:r>
            <a:r>
              <a:rPr lang="fr-FR" sz="1400" b="0" u="sng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algn="just"/>
            <a:endParaRPr lang="fr-FR" sz="1400" b="0" u="sng" dirty="0" smtClean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Vitesse liaison RF (57kB/115kB – évolution de la fréquence porteuse de 2,4Gz à 5,7Gz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),</a:t>
            </a:r>
            <a:endParaRPr lang="fr-FR" sz="1400" b="0" dirty="0" smtClean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Type de récepteur (MDA6-MDA7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),</a:t>
            </a:r>
            <a:endParaRPr lang="fr-FR" sz="1400" b="0" dirty="0" smtClean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Type d’émetteur Radio (SDA5/SDA7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),</a:t>
            </a:r>
            <a:endParaRPr lang="fr-FR" sz="1400" b="0" dirty="0" smtClean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</a:rPr>
              <a:t>Liaison filaire vs </a:t>
            </a:r>
            <a:r>
              <a:rPr lang="fr-FR" sz="1400" b="0" dirty="0" smtClean="0">
                <a:solidFill>
                  <a:schemeClr val="tx1"/>
                </a:solidFill>
              </a:rPr>
              <a:t>radio,</a:t>
            </a:r>
            <a:endParaRPr lang="fr-FR" sz="1400" b="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Moyenne </a:t>
            </a:r>
            <a:r>
              <a:rPr lang="fr-FR" sz="1400" b="0" dirty="0">
                <a:solidFill>
                  <a:schemeClr val="tx1"/>
                </a:solidFill>
                <a:latin typeface="+mn-lt"/>
              </a:rPr>
              <a:t>de débit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réalisée </a:t>
            </a:r>
            <a:r>
              <a:rPr lang="fr-FR" sz="1400" b="0" dirty="0">
                <a:solidFill>
                  <a:schemeClr val="tx1"/>
                </a:solidFill>
                <a:latin typeface="+mn-lt"/>
              </a:rPr>
              <a:t>avec 7 fichiers de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calibrations unitaire  de tailles différentes (de 25ko à 5,7Mo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),</a:t>
            </a: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Avec et sans activation de la gestion des </a:t>
            </a:r>
            <a:r>
              <a:rPr lang="fr-FR" sz="1400" b="0" dirty="0">
                <a:solidFill>
                  <a:schemeClr val="tx1"/>
                </a:solidFill>
                <a:latin typeface="+mn-lt"/>
              </a:rPr>
              <a:t>commandes boutons et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affichages.</a:t>
            </a:r>
            <a:endParaRPr lang="fr-FR" sz="1800" b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endParaRPr lang="fr-FR" sz="1400" b="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02" y="2626396"/>
            <a:ext cx="1535288" cy="198609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r="4100"/>
          <a:stretch/>
        </p:blipFill>
        <p:spPr bwMode="auto">
          <a:xfrm>
            <a:off x="2764024" y="2704290"/>
            <a:ext cx="1720154" cy="190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09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5" y="845520"/>
            <a:ext cx="7707435" cy="340628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6878" y="519643"/>
            <a:ext cx="1705584" cy="325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Radio et filaire</a:t>
            </a:r>
            <a:endParaRPr lang="en-US" sz="2000" b="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8239" y="682581"/>
            <a:ext cx="1851558" cy="3638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93625" y="3079750"/>
            <a:ext cx="3024606" cy="1334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93625" y="2344366"/>
            <a:ext cx="3024606" cy="73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3626" y="3175949"/>
            <a:ext cx="2942964" cy="953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Débits en ko/s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 différentes configurations matérielles ,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triées par type (liaison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radio/filaire) et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technologie (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MDA6/7 – SDA5/SDA7).</a:t>
            </a:r>
            <a:endParaRPr lang="fr-FR" sz="1400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587262" y="4293797"/>
            <a:ext cx="5303819" cy="3182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50" dirty="0" smtClean="0">
                <a:solidFill>
                  <a:schemeClr val="tx1"/>
                </a:solidFill>
                <a:latin typeface="Calibri" panose="020F0502020204030204" pitchFamily="34" charset="0"/>
              </a:rPr>
              <a:t>MDA d’origine	     +45%	+73%              +145%               +73%              +200% </a:t>
            </a:r>
          </a:p>
          <a:p>
            <a:r>
              <a:rPr lang="fr-FR" sz="1050" dirty="0" smtClean="0">
                <a:solidFill>
                  <a:schemeClr val="tx1"/>
                </a:solidFill>
                <a:latin typeface="Calibri" panose="020F0502020204030204" pitchFamily="34" charset="0"/>
              </a:rPr>
              <a:t>usine (2,2 ko/s)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1285" y="204923"/>
            <a:ext cx="7451387" cy="282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</a:rPr>
              <a:t>01 - MMC Update : Débit transfert fichier unitaire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57600" y="1381059"/>
            <a:ext cx="643233" cy="2748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209978" y="1381059"/>
            <a:ext cx="643233" cy="2748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005611" y="1381058"/>
            <a:ext cx="643233" cy="2748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3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/>
      <p:bldP spid="2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4" y="937865"/>
            <a:ext cx="7821040" cy="331612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17122" y="529945"/>
            <a:ext cx="1361873" cy="3501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Avec USB</a:t>
            </a:r>
            <a:endParaRPr lang="en-US" sz="2000" b="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11285" y="204923"/>
            <a:ext cx="7451387" cy="282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</a:rPr>
              <a:t>01 - MMC Update : Débit transfert fichier unitaire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3764604" y="2491992"/>
            <a:ext cx="4103256" cy="941872"/>
          </a:xfrm>
          <a:prstGeom prst="straightConnector1">
            <a:avLst/>
          </a:prstGeom>
          <a:ln>
            <a:solidFill>
              <a:srgbClr val="3D39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11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58094" y="1257302"/>
            <a:ext cx="6459984" cy="1971675"/>
            <a:chOff x="357234" y="1257302"/>
            <a:chExt cx="6459984" cy="197167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27000" rIns="27000" bIns="27000"/>
            <a:lstStyle/>
            <a:p>
              <a:pPr>
                <a:tabLst>
                  <a:tab pos="1343025" algn="l"/>
                </a:tabLst>
              </a:pPr>
              <a:r>
                <a:rPr lang="fr-FR" sz="3200" dirty="0" smtClean="0">
                  <a:solidFill>
                    <a:schemeClr val="tx1"/>
                  </a:solidFill>
                </a:rPr>
                <a:t>MMC UPDATE</a:t>
              </a:r>
            </a:p>
            <a:p>
              <a:pPr>
                <a:tabLst>
                  <a:tab pos="1343025" algn="l"/>
                </a:tabLst>
              </a:pPr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CHARGEMENT DES FICHIERS DANS LA MÉMOIRE INTERNE DU MDA</a:t>
              </a:r>
            </a:p>
            <a:p>
              <a:pPr>
                <a:buClr>
                  <a:srgbClr val="F7B100"/>
                </a:buClr>
              </a:pPr>
              <a:endParaRPr lang="fr-FR" sz="3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0" rIns="27000" bIns="0" anchor="ctr"/>
            <a:lstStyle/>
            <a:p>
              <a:pPr eaLnBrk="0" hangingPunct="0"/>
              <a:r>
                <a:rPr lang="en-GB" sz="12000" dirty="0" smtClean="0">
                  <a:solidFill>
                    <a:srgbClr val="FFCD00"/>
                  </a:solidFill>
                </a:rPr>
                <a:t>04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412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15" y="3618649"/>
            <a:ext cx="6099648" cy="102193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90665" y="247604"/>
            <a:ext cx="2237361" cy="3265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04 - MMC Update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1451" y="603699"/>
            <a:ext cx="8469629" cy="660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La MMC Update est l’action la mise à jour des donnée réalisée durant le temps restant du statique1. Cette opération est réalisé après les opérations actives de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statique1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sur le véhicule (programmation des calculateurs).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63495" y="1515031"/>
            <a:ext cx="5204298" cy="298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6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Temps MMC Update:</a:t>
            </a:r>
            <a:r>
              <a:rPr lang="fr-FR" sz="16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Temps MMC Directory + Temps MMC Write</a:t>
            </a:r>
            <a:endParaRPr lang="fr-FR" b="0" dirty="0" smtClean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13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68" y="2075546"/>
            <a:ext cx="4097472" cy="1528907"/>
          </a:xfrm>
          <a:prstGeom prst="rect">
            <a:avLst/>
          </a:prstGeom>
        </p:spPr>
      </p:pic>
      <p:sp>
        <p:nvSpPr>
          <p:cNvPr id="14" name="Flèche vers le haut 13"/>
          <p:cNvSpPr/>
          <p:nvPr/>
        </p:nvSpPr>
        <p:spPr>
          <a:xfrm>
            <a:off x="6675430" y="3121866"/>
            <a:ext cx="192297" cy="797148"/>
          </a:xfrm>
          <a:prstGeom prst="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276" y="2075546"/>
            <a:ext cx="3356428" cy="89704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92742" y="3679621"/>
            <a:ext cx="8277326" cy="939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Traitement des fichiers en fonction 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 leurs nombres et non la taille ni le 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type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  <a:endParaRPr lang="fr-FR" sz="1400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Prendre en compte le 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temps de passage d’un fichier à l’autre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qui est variable en fonction des différentes configurations matérielles (Annexes).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1107" y="578858"/>
            <a:ext cx="8160596" cy="1034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La MMC Directory consiste à 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checker les fichiers de calibration déjà présents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dans le MDA. Cette opération va détecter les fichiers absents et les téléchargera dans le MDA. Si des fichiers obsolètes sont identifiés ils seront supprimés instantanément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  <a:endParaRPr lang="fr-FR" sz="1400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Tests réalisés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avec </a:t>
            </a:r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148 192 500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octets (soit 148 Méga</a:t>
            </a:r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octets),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Tests réalisés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avec </a:t>
            </a:r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873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fichiers différents.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90665" y="247604"/>
            <a:ext cx="2143975" cy="321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04 - MMC Directory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90242" y="3140290"/>
            <a:ext cx="3599235" cy="306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Calculs approximatifs et approfondis en annexes</a:t>
            </a:r>
            <a:endParaRPr lang="fr-FR" b="0" dirty="0" smtClean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511703" y="254683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14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35" y="1660144"/>
            <a:ext cx="4286250" cy="14001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07" y="1653862"/>
            <a:ext cx="3030680" cy="19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5" y="1688061"/>
            <a:ext cx="6967436" cy="288039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72066" y="603698"/>
            <a:ext cx="7847806" cy="1084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La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MMC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Write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consiste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 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l’écriture des fichiers de calibration de la station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SIDIS vers MDA (MAJ de celui-ci). Nous nous intéressons aux transferts type SRIF (radio) et au MDA7 SRIF &amp; USB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Tests réalisés avec </a:t>
            </a:r>
            <a:r>
              <a:rPr lang="en-US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148 192 500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octets (soit 148 Méga</a:t>
            </a:r>
            <a:r>
              <a:rPr lang="en-US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octets),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Tests réalisés avec </a:t>
            </a:r>
            <a:r>
              <a:rPr lang="en-US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873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fichiers différents.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90665" y="247604"/>
            <a:ext cx="1884895" cy="3560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04 - MMC Write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85261" y="1836420"/>
            <a:ext cx="3672840" cy="3190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fr-F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MDA d’origine           +39%               +66%            +153%            +1724%    </a:t>
            </a:r>
          </a:p>
          <a:p>
            <a:r>
              <a:rPr lang="fr-F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usine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690665" y="3533131"/>
            <a:ext cx="3294596" cy="1085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51460" y="3678880"/>
            <a:ext cx="3639604" cy="494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fr-FR" sz="16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Calcul théorique:</a:t>
            </a:r>
            <a:r>
              <a:rPr lang="fr-FR" sz="16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fr-FR" sz="11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fr-FR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Taille du fichier / Débit) + temps de perte entre les fichiers</a:t>
            </a:r>
            <a:endParaRPr lang="fr-FR" b="0" dirty="0" smtClean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15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1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58094" y="1257302"/>
            <a:ext cx="6459984" cy="1971675"/>
            <a:chOff x="357234" y="1257302"/>
            <a:chExt cx="6459984" cy="197167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27000" rIns="27000" bIns="27000"/>
            <a:lstStyle/>
            <a:p>
              <a:pPr>
                <a:tabLst>
                  <a:tab pos="1343025" algn="l"/>
                </a:tabLst>
              </a:pPr>
              <a:r>
                <a:rPr lang="fr-FR" sz="3200" dirty="0" smtClean="0">
                  <a:solidFill>
                    <a:schemeClr val="tx1"/>
                  </a:solidFill>
                </a:rPr>
                <a:t>OUTIL PREDICTIF</a:t>
              </a:r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0" rIns="27000" bIns="0" anchor="ctr"/>
            <a:lstStyle/>
            <a:p>
              <a:pPr eaLnBrk="0" hangingPunct="0"/>
              <a:r>
                <a:rPr lang="en-GB" sz="12000" dirty="0" smtClean="0">
                  <a:solidFill>
                    <a:srgbClr val="FFCD00"/>
                  </a:solidFill>
                </a:rPr>
                <a:t>05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16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57" y="747765"/>
            <a:ext cx="5429840" cy="933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58" y="747765"/>
            <a:ext cx="5429839" cy="99546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584281" y="1699259"/>
            <a:ext cx="5053881" cy="928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Spécificité de l’usine de Douai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Donnée type pour une semaine complète</a:t>
            </a:r>
            <a:endParaRPr lang="fr-FR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Taille des fichiers prévue dans 6 mois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Configuration pour les systèmes SRIF et USB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281" y="1743235"/>
            <a:ext cx="3604459" cy="91972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1" y="2758867"/>
            <a:ext cx="8832988" cy="182451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90665" y="247604"/>
            <a:ext cx="6108969" cy="3265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05 - Outil prédictif d’évaluation du temps de MAJ du MDA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17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759070"/>
            <a:ext cx="3245964" cy="154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5223754" y="2464482"/>
            <a:ext cx="1021404" cy="21158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90665" y="2676071"/>
            <a:ext cx="1767190" cy="27479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517299" y="825349"/>
            <a:ext cx="3186861" cy="678656"/>
            <a:chOff x="417632" y="723902"/>
            <a:chExt cx="3186861" cy="67865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417632" y="723902"/>
              <a:ext cx="732330" cy="6786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sz="5000" dirty="0" smtClean="0"/>
                <a:t>01</a:t>
              </a:r>
              <a:endParaRPr lang="en-GB" sz="5000" b="0" dirty="0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277709" y="920607"/>
              <a:ext cx="2326784" cy="378619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dirty="0">
                  <a:solidFill>
                    <a:schemeClr val="tx1"/>
                  </a:solidFill>
                </a:rPr>
                <a:t>PRESENTATION DE L’ENTREPRISE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2">
                      <a:lumMod val="65000"/>
                    </a:schemeClr>
                  </a:solidFill>
                </a:rPr>
                <a:t>Groupe Renault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2">
                      <a:lumMod val="65000"/>
                    </a:schemeClr>
                  </a:solidFill>
                </a:rPr>
                <a:t>Le site de Guyancourt</a:t>
              </a:r>
              <a:endParaRPr lang="fr-FR" dirty="0">
                <a:solidFill>
                  <a:schemeClr val="bg2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517299" y="1589798"/>
            <a:ext cx="3186861" cy="678656"/>
            <a:chOff x="417632" y="1479949"/>
            <a:chExt cx="3186861" cy="678656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417632" y="1479949"/>
              <a:ext cx="732330" cy="6786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sz="5000" dirty="0"/>
                <a:t>02</a:t>
              </a:r>
              <a:endParaRPr lang="en-GB" sz="5000" b="0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277709" y="1676654"/>
              <a:ext cx="2326784" cy="378619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dirty="0" smtClean="0">
                  <a:solidFill>
                    <a:schemeClr val="tx1"/>
                  </a:solidFill>
                </a:rPr>
                <a:t>PRESENTATION PEV</a:t>
              </a:r>
            </a:p>
            <a:p>
              <a:pPr>
                <a:tabLst>
                  <a:tab pos="1343025" algn="l"/>
                </a:tabLst>
              </a:pPr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</a:rPr>
                <a:t>Le diagnostic en usine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Objectif</a:t>
              </a:r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</a:rPr>
                <a:t> de </a:t>
              </a: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l’étude</a:t>
              </a:r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17299" y="2440040"/>
            <a:ext cx="3186861" cy="678656"/>
            <a:chOff x="417632" y="2349174"/>
            <a:chExt cx="3186861" cy="678656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417632" y="2349174"/>
              <a:ext cx="732330" cy="6786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sz="5000" dirty="0"/>
                <a:t>03</a:t>
              </a:r>
              <a:endParaRPr lang="en-GB" sz="5000" b="0" dirty="0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277709" y="2460085"/>
              <a:ext cx="2326784" cy="48864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dirty="0">
                  <a:solidFill>
                    <a:schemeClr val="tx1"/>
                  </a:solidFill>
                </a:rPr>
                <a:t>ARCHITECTURE </a:t>
              </a:r>
              <a:r>
                <a:rPr lang="en-GB" dirty="0" smtClean="0">
                  <a:solidFill>
                    <a:schemeClr val="tx1"/>
                  </a:solidFill>
                </a:rPr>
                <a:t>D’UNE STATION PEV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Radio &amp; Filaire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Résultats de débits</a:t>
              </a:r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517299" y="3223077"/>
            <a:ext cx="3188054" cy="764448"/>
            <a:chOff x="416439" y="3123808"/>
            <a:chExt cx="3188054" cy="764448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416439" y="3123808"/>
              <a:ext cx="732329" cy="6786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sz="5000" dirty="0"/>
                <a:t>04</a:t>
              </a:r>
              <a:endParaRPr lang="en-GB" sz="5000" b="0" dirty="0"/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276518" y="3216131"/>
              <a:ext cx="2327975" cy="672125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endParaRPr lang="fr-FR" dirty="0">
                <a:solidFill>
                  <a:schemeClr val="tx1"/>
                </a:solidFill>
              </a:endParaRPr>
            </a:p>
            <a:p>
              <a:pPr>
                <a:tabLst>
                  <a:tab pos="1343025" algn="l"/>
                </a:tabLst>
              </a:pPr>
              <a:r>
                <a:rPr lang="fr-FR" dirty="0">
                  <a:solidFill>
                    <a:schemeClr val="tx1"/>
                  </a:solidFill>
                </a:rPr>
                <a:t>MMC </a:t>
              </a:r>
              <a:r>
                <a:rPr lang="fr-FR" dirty="0" smtClean="0">
                  <a:solidFill>
                    <a:schemeClr val="tx1"/>
                  </a:solidFill>
                </a:rPr>
                <a:t>UPDATE</a:t>
              </a:r>
              <a:endParaRPr lang="fr-FR" dirty="0">
                <a:solidFill>
                  <a:schemeClr val="tx1"/>
                </a:solidFill>
              </a:endParaRPr>
            </a:p>
            <a:p>
              <a:pPr>
                <a:tabLst>
                  <a:tab pos="1343025" algn="l"/>
                </a:tabLst>
              </a:pPr>
              <a:r>
                <a:rPr lang="fr-FR" dirty="0">
                  <a:solidFill>
                    <a:schemeClr val="bg1">
                      <a:lumMod val="65000"/>
                    </a:schemeClr>
                  </a:solidFill>
                </a:rPr>
                <a:t>MMC Update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>
                  <a:solidFill>
                    <a:schemeClr val="bg1">
                      <a:lumMod val="65000"/>
                    </a:schemeClr>
                  </a:solidFill>
                </a:rPr>
                <a:t>MMC Directory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>
                  <a:solidFill>
                    <a:schemeClr val="bg1">
                      <a:lumMod val="65000"/>
                    </a:schemeClr>
                  </a:solidFill>
                </a:rPr>
                <a:t>MMC Write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17299" y="4015370"/>
            <a:ext cx="3188054" cy="678656"/>
            <a:chOff x="416439" y="3796906"/>
            <a:chExt cx="3188054" cy="678656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416439" y="3796906"/>
              <a:ext cx="732329" cy="6786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sz="5000" dirty="0"/>
                <a:t>05</a:t>
              </a:r>
              <a:endParaRPr lang="en-GB" sz="5000" b="0" dirty="0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1276518" y="3993610"/>
              <a:ext cx="2327975" cy="177827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tx1"/>
                  </a:solidFill>
                </a:rPr>
                <a:t>OUTIL PREDICTIF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727964" y="825349"/>
            <a:ext cx="3180841" cy="678656"/>
            <a:chOff x="4627104" y="723902"/>
            <a:chExt cx="3180841" cy="678656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4627104" y="723902"/>
              <a:ext cx="732330" cy="6786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sz="5000" dirty="0"/>
                <a:t>06</a:t>
              </a:r>
              <a:endParaRPr lang="en-GB" sz="5000" b="0" dirty="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5481161" y="920606"/>
              <a:ext cx="2326784" cy="48195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dirty="0">
                  <a:solidFill>
                    <a:schemeClr val="tx1"/>
                  </a:solidFill>
                </a:rPr>
                <a:t>CONCLUSION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Bilan de mon étude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Bilan </a:t>
              </a:r>
              <a:r>
                <a:rPr lang="fr-FR" dirty="0">
                  <a:solidFill>
                    <a:schemeClr val="bg1">
                      <a:lumMod val="65000"/>
                    </a:schemeClr>
                  </a:solidFill>
                </a:rPr>
                <a:t>technique </a:t>
              </a:r>
              <a:endParaRPr lang="fr-FR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Bilan </a:t>
              </a:r>
              <a:r>
                <a:rPr lang="fr-FR" dirty="0">
                  <a:solidFill>
                    <a:schemeClr val="bg1">
                      <a:lumMod val="65000"/>
                    </a:schemeClr>
                  </a:solidFill>
                </a:rPr>
                <a:t>personnel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727964" y="1589798"/>
            <a:ext cx="3180841" cy="678656"/>
            <a:chOff x="4627104" y="1479949"/>
            <a:chExt cx="3180841" cy="678656"/>
          </a:xfrm>
        </p:grpSpPr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4627104" y="1479949"/>
              <a:ext cx="732330" cy="678656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sz="5000" dirty="0"/>
                <a:t>07</a:t>
              </a:r>
              <a:endParaRPr lang="en-GB" sz="5000" b="0" dirty="0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5481161" y="1676654"/>
              <a:ext cx="2326784" cy="48195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>
                <a:tabLst>
                  <a:tab pos="1343025" algn="l"/>
                </a:tabLst>
              </a:pPr>
              <a:r>
                <a:rPr lang="en-GB" dirty="0" smtClean="0">
                  <a:solidFill>
                    <a:schemeClr val="tx1"/>
                  </a:solidFill>
                </a:rPr>
                <a:t>ANNEXES</a:t>
              </a:r>
              <a:endParaRPr lang="en-GB" dirty="0">
                <a:solidFill>
                  <a:schemeClr val="tx1"/>
                </a:solidFill>
              </a:endParaRP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Calculs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Récapitulatifs</a:t>
              </a:r>
            </a:p>
            <a:p>
              <a:pPr>
                <a:tabLst>
                  <a:tab pos="1343025" algn="l"/>
                </a:tabLst>
              </a:pPr>
              <a:r>
                <a:rPr lang="fr-FR" dirty="0" smtClean="0">
                  <a:solidFill>
                    <a:schemeClr val="bg1">
                      <a:lumMod val="65000"/>
                    </a:schemeClr>
                  </a:solidFill>
                </a:rPr>
                <a:t>Gestion de projet</a:t>
              </a:r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80975" y="288068"/>
            <a:ext cx="8425921" cy="258868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4311313" y="825976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317154" y="1571310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302753" y="3221345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302752" y="4189118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8353976" y="823217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353976" y="1504004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317153" y="2446470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8946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58094" y="1257302"/>
            <a:ext cx="6459984" cy="1971675"/>
            <a:chOff x="357234" y="1257302"/>
            <a:chExt cx="6459984" cy="197167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27000" rIns="27000" bIns="27000"/>
            <a:lstStyle/>
            <a:p>
              <a:pPr>
                <a:tabLst>
                  <a:tab pos="1343025" algn="l"/>
                </a:tabLst>
              </a:pPr>
              <a:r>
                <a:rPr lang="en-GB" sz="3200" dirty="0" smtClean="0">
                  <a:solidFill>
                    <a:schemeClr val="tx1"/>
                  </a:solidFill>
                </a:rPr>
                <a:t>CONCLUSION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0" rIns="27000" bIns="0" anchor="ctr"/>
            <a:lstStyle/>
            <a:p>
              <a:pPr eaLnBrk="0" hangingPunct="0"/>
              <a:r>
                <a:rPr lang="en-GB" sz="12000" dirty="0" smtClean="0">
                  <a:solidFill>
                    <a:srgbClr val="FFCD00"/>
                  </a:solidFill>
                </a:rPr>
                <a:t>06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8545" y="2876275"/>
            <a:ext cx="2136974" cy="1287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1450" y="128672"/>
            <a:ext cx="4848021" cy="30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07 - Conclusion </a:t>
            </a:r>
            <a:r>
              <a:rPr lang="fr-FR" sz="20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technique</a:t>
            </a:r>
            <a:endParaRPr lang="en-US" sz="20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1450" y="2475442"/>
            <a:ext cx="4848021" cy="30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07 - Perspective d’avenir</a:t>
            </a:r>
            <a:endParaRPr lang="en-US" sz="20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50" y="2783453"/>
            <a:ext cx="8495895" cy="1320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</a:rPr>
              <a:t>En 2022 le coût de la valeur ajouté par les programmes véhicules devrait passer de 23% à 40% (BFM),</a:t>
            </a: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</a:rPr>
              <a:t>Installation </a:t>
            </a:r>
            <a:r>
              <a:rPr lang="fr-FR" sz="1400" dirty="0">
                <a:solidFill>
                  <a:schemeClr val="tx1"/>
                </a:solidFill>
              </a:rPr>
              <a:t>du nouveau matériel en usine (mise en œuvre du MDA7 </a:t>
            </a:r>
            <a:r>
              <a:rPr lang="fr-FR" sz="1400" dirty="0" smtClean="0">
                <a:solidFill>
                  <a:schemeClr val="tx1"/>
                </a:solidFill>
              </a:rPr>
              <a:t>115kB début 2018),</a:t>
            </a: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</a:rPr>
              <a:t>Etude réalisé pour une mise en œuvre le plus tôt possible avec un durée de vie de 2 ans,</a:t>
            </a:r>
            <a:endParaRPr lang="fr-FR" sz="1400" dirty="0">
              <a:solidFill>
                <a:schemeClr val="tx1"/>
              </a:solidFill>
            </a:endParaRP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Reprise de mon travail pour </a:t>
            </a:r>
            <a:r>
              <a:rPr lang="fr-FR" sz="1400" dirty="0" smtClean="0">
                <a:solidFill>
                  <a:schemeClr val="tx1"/>
                </a:solidFill>
              </a:rPr>
              <a:t>développer une étude sur le transfert des données en réseau Wifi.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19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670959"/>
            <a:ext cx="8583647" cy="10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191" y="436683"/>
            <a:ext cx="8414431" cy="1811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  <a:ea typeface="Calibri" panose="020F0502020204030204" pitchFamily="34" charset="0"/>
              </a:rPr>
              <a:t>Utilisation et acquisition </a:t>
            </a:r>
            <a:r>
              <a:rPr lang="fr-FR" sz="1400" dirty="0">
                <a:solidFill>
                  <a:schemeClr val="tx1"/>
                </a:solidFill>
                <a:ea typeface="Calibri" panose="020F0502020204030204" pitchFamily="34" charset="0"/>
              </a:rPr>
              <a:t>des connaissances </a:t>
            </a:r>
            <a:r>
              <a:rPr lang="fr-FR" sz="1400" dirty="0" smtClean="0">
                <a:solidFill>
                  <a:schemeClr val="tx1"/>
                </a:solidFill>
                <a:ea typeface="Calibri" panose="020F0502020204030204" pitchFamily="34" charset="0"/>
              </a:rPr>
              <a:t>en réseau, communication </a:t>
            </a:r>
            <a:r>
              <a:rPr lang="fr-FR" sz="1400" dirty="0">
                <a:solidFill>
                  <a:schemeClr val="tx1"/>
                </a:solidFill>
                <a:ea typeface="Calibri" panose="020F0502020204030204" pitchFamily="34" charset="0"/>
              </a:rPr>
              <a:t>et en gestion de </a:t>
            </a:r>
            <a:r>
              <a:rPr lang="fr-FR" sz="1400" dirty="0" smtClean="0">
                <a:solidFill>
                  <a:schemeClr val="tx1"/>
                </a:solidFill>
                <a:ea typeface="Calibri" panose="020F0502020204030204" pitchFamily="34" charset="0"/>
              </a:rPr>
              <a:t>projet,</a:t>
            </a:r>
            <a:endParaRPr lang="fr-FR" sz="1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Apprentissage d’outils </a:t>
            </a:r>
            <a:r>
              <a:rPr lang="fr-FR" sz="1400" dirty="0" smtClean="0">
                <a:solidFill>
                  <a:schemeClr val="tx1"/>
                </a:solidFill>
              </a:rPr>
              <a:t>Renault tel que SIDIS, </a:t>
            </a:r>
            <a:r>
              <a:rPr lang="fr-FR" sz="1400" dirty="0" err="1" smtClean="0">
                <a:solidFill>
                  <a:schemeClr val="tx1"/>
                </a:solidFill>
              </a:rPr>
              <a:t>ProgramDataAssignment</a:t>
            </a:r>
            <a:r>
              <a:rPr lang="fr-FR" sz="1400" dirty="0" smtClean="0">
                <a:solidFill>
                  <a:schemeClr val="tx1"/>
                </a:solidFill>
              </a:rPr>
              <a:t>, logiciels espions, documentations, calculateurs, liaison radio, SDA, MDA, TRX …</a:t>
            </a:r>
            <a:endParaRPr lang="fr-FR" sz="1400" dirty="0">
              <a:solidFill>
                <a:schemeClr val="tx1"/>
              </a:solidFill>
            </a:endParaRP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  <a:ea typeface="Calibri" panose="020F0502020204030204" pitchFamily="34" charset="0"/>
              </a:rPr>
              <a:t>Gain d’efficacité dans le travail et la réalisation de mes taches,</a:t>
            </a:r>
            <a:endParaRPr lang="fr-FR" sz="1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ea typeface="Calibri" panose="020F0502020204030204" pitchFamily="34" charset="0"/>
              </a:rPr>
              <a:t>Partage des connaissances avec les personnes ayant </a:t>
            </a:r>
            <a:r>
              <a:rPr lang="fr-FR" sz="1400" dirty="0" smtClean="0">
                <a:solidFill>
                  <a:schemeClr val="tx1"/>
                </a:solidFill>
                <a:ea typeface="Calibri" panose="020F0502020204030204" pitchFamily="34" charset="0"/>
              </a:rPr>
              <a:t>la connaissance des outils et du monde de l’usine.</a:t>
            </a:r>
            <a:endParaRPr lang="fr-FR" sz="14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858" y="2442496"/>
            <a:ext cx="8414431" cy="2302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Découverte d’une </a:t>
            </a:r>
            <a:r>
              <a:rPr lang="fr-FR" sz="1400" dirty="0" smtClean="0">
                <a:solidFill>
                  <a:schemeClr val="tx1"/>
                </a:solidFill>
              </a:rPr>
              <a:t>entreprise à dimension internationale,</a:t>
            </a: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</a:rPr>
              <a:t>Découverte d’un périmètre </a:t>
            </a:r>
            <a:r>
              <a:rPr lang="fr-FR" sz="1400" dirty="0">
                <a:solidFill>
                  <a:schemeClr val="tx1"/>
                </a:solidFill>
              </a:rPr>
              <a:t>de l’entreprise inconnu du grand </a:t>
            </a:r>
            <a:r>
              <a:rPr lang="fr-FR" sz="1400" dirty="0" smtClean="0">
                <a:solidFill>
                  <a:schemeClr val="tx1"/>
                </a:solidFill>
              </a:rPr>
              <a:t>public,</a:t>
            </a:r>
            <a:endParaRPr lang="fr-FR" sz="1400" dirty="0">
              <a:solidFill>
                <a:schemeClr val="tx1"/>
              </a:solidFill>
            </a:endParaRP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</a:rPr>
              <a:t>Rencontre </a:t>
            </a:r>
            <a:r>
              <a:rPr lang="fr-FR" sz="1400" dirty="0">
                <a:solidFill>
                  <a:schemeClr val="tx1"/>
                </a:solidFill>
              </a:rPr>
              <a:t>de nouvelles personnes qui m’ont transmis </a:t>
            </a:r>
            <a:r>
              <a:rPr lang="fr-FR" sz="1400" dirty="0" smtClean="0">
                <a:solidFill>
                  <a:schemeClr val="tx1"/>
                </a:solidFill>
              </a:rPr>
              <a:t>leurs expériences,</a:t>
            </a: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</a:rPr>
              <a:t>Acquisition </a:t>
            </a:r>
            <a:r>
              <a:rPr lang="fr-FR" sz="1400" dirty="0">
                <a:solidFill>
                  <a:schemeClr val="tx1"/>
                </a:solidFill>
              </a:rPr>
              <a:t>d’une </a:t>
            </a:r>
            <a:r>
              <a:rPr lang="fr-FR" sz="1400" dirty="0" smtClean="0">
                <a:solidFill>
                  <a:schemeClr val="tx1"/>
                </a:solidFill>
              </a:rPr>
              <a:t>plus grande autonomie, </a:t>
            </a:r>
            <a:r>
              <a:rPr lang="fr-FR" sz="1400" dirty="0">
                <a:solidFill>
                  <a:schemeClr val="tx1"/>
                </a:solidFill>
              </a:rPr>
              <a:t>d’une </a:t>
            </a:r>
            <a:r>
              <a:rPr lang="fr-FR" sz="1400" dirty="0" smtClean="0">
                <a:solidFill>
                  <a:schemeClr val="tx1"/>
                </a:solidFill>
              </a:rPr>
              <a:t>meilleure attention aux informations, prise de décision, méthode de travail…</a:t>
            </a: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Le point positif : un très bon déroulement de stage, je recommande Renault pour l’accueil de stagiaire </a:t>
            </a:r>
            <a:r>
              <a:rPr lang="fr-FR" sz="1400" dirty="0" smtClean="0">
                <a:solidFill>
                  <a:schemeClr val="tx1"/>
                </a:solidFill>
              </a:rPr>
              <a:t>GEII,</a:t>
            </a:r>
            <a:endParaRPr lang="fr-FR" sz="1400" dirty="0">
              <a:solidFill>
                <a:schemeClr val="tx1"/>
              </a:solidFill>
            </a:endParaRP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tx1"/>
                </a:solidFill>
              </a:rPr>
              <a:t>Le </a:t>
            </a:r>
            <a:r>
              <a:rPr lang="fr-FR" sz="1400" dirty="0">
                <a:solidFill>
                  <a:schemeClr val="tx1"/>
                </a:solidFill>
              </a:rPr>
              <a:t>point négatif : je n’ai pas pu présenter les résultats de ma dernière </a:t>
            </a:r>
            <a:r>
              <a:rPr lang="fr-FR" sz="1400" dirty="0" smtClean="0">
                <a:solidFill>
                  <a:schemeClr val="tx1"/>
                </a:solidFill>
              </a:rPr>
              <a:t>manipulation.</a:t>
            </a:r>
            <a:endParaRPr lang="fr-FR" sz="1400" dirty="0">
              <a:solidFill>
                <a:schemeClr val="tx1"/>
              </a:solidFill>
            </a:endParaRPr>
          </a:p>
          <a:p>
            <a:pPr marL="0" lvl="1" indent="-2857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1450" y="128672"/>
            <a:ext cx="4848021" cy="30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07 - Conclusion </a:t>
            </a:r>
            <a:r>
              <a:rPr lang="fr-FR" sz="20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technique</a:t>
            </a:r>
            <a:endParaRPr lang="en-US" sz="20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0975" y="2133557"/>
            <a:ext cx="4848021" cy="30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07 - Conclusion personnelle</a:t>
            </a:r>
            <a:endParaRPr lang="en-US" sz="20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629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5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58094" y="1257302"/>
            <a:ext cx="6459984" cy="1971675"/>
            <a:chOff x="357234" y="1257302"/>
            <a:chExt cx="6459984" cy="197167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27000" rIns="27000" bIns="27000"/>
            <a:lstStyle/>
            <a:p>
              <a:pPr>
                <a:tabLst>
                  <a:tab pos="1343025" algn="l"/>
                </a:tabLst>
              </a:pPr>
              <a:r>
                <a:rPr lang="fr-FR" sz="3200" dirty="0" smtClean="0">
                  <a:solidFill>
                    <a:schemeClr val="tx1"/>
                  </a:solidFill>
                </a:rPr>
                <a:t>ANNEXES</a:t>
              </a:r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0" rIns="27000" bIns="0" anchor="ctr"/>
            <a:lstStyle/>
            <a:p>
              <a:pPr eaLnBrk="0" hangingPunct="0"/>
              <a:r>
                <a:rPr lang="en-GB" sz="12000" dirty="0" smtClean="0">
                  <a:solidFill>
                    <a:srgbClr val="FFCD00"/>
                  </a:solidFill>
                </a:rPr>
                <a:t>07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21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H:\STAGE\Rapport\gantt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39" y="1211659"/>
            <a:ext cx="7412476" cy="182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9" y="1078441"/>
            <a:ext cx="8774349" cy="23658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1450" y="128672"/>
            <a:ext cx="4848021" cy="4766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tabLst>
                <a:tab pos="1343025" algn="l"/>
              </a:tabLst>
            </a:pPr>
            <a:r>
              <a:rPr lang="fr-FR" sz="2000" b="0" dirty="0" smtClean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</a:rPr>
              <a:t>07 – Gestion du projet</a:t>
            </a:r>
            <a:endParaRPr lang="fr-FR" sz="2000" b="0" dirty="0">
              <a:solidFill>
                <a:schemeClr val="bg2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2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69" y="562825"/>
            <a:ext cx="5495060" cy="141974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90665" y="247604"/>
            <a:ext cx="2944075" cy="3265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07 – Les différents calculs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0665" y="2054773"/>
            <a:ext cx="7841882" cy="1194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fr-FR" sz="1600" u="sng" dirty="0">
                <a:solidFill>
                  <a:schemeClr val="tx1"/>
                </a:solidFill>
                <a:latin typeface="Calibri" panose="020F0502020204030204" pitchFamily="34" charset="0"/>
              </a:rPr>
              <a:t>Calcul approximatif :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fr-FR" sz="1600" b="0" dirty="0">
                <a:solidFill>
                  <a:srgbClr val="FF0000"/>
                </a:solidFill>
                <a:latin typeface="Calibri" panose="020F0502020204030204" pitchFamily="34" charset="0"/>
              </a:rPr>
              <a:t> </a:t>
            </a:r>
            <a:r>
              <a:rPr lang="fr-FR" sz="16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Temps </a:t>
            </a:r>
            <a:r>
              <a:rPr lang="fr-FR" sz="1600" b="0" u="sng" dirty="0">
                <a:solidFill>
                  <a:srgbClr val="FF0000"/>
                </a:solidFill>
                <a:latin typeface="Calibri" panose="020F0502020204030204" pitchFamily="34" charset="0"/>
              </a:rPr>
              <a:t>d’un MMC Directory :</a:t>
            </a:r>
            <a:r>
              <a:rPr lang="fr-FR" sz="1600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-US" sz="16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(Temps d’un fichier * Nombre de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fichier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dans le MDA)</a:t>
            </a:r>
            <a:endParaRPr lang="en-US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fr-FR" sz="1600" b="0" dirty="0">
                <a:solidFill>
                  <a:schemeClr val="tx1"/>
                </a:solidFill>
                <a:latin typeface="Calibri" panose="020F0502020204030204" pitchFamily="34" charset="0"/>
              </a:rPr>
              <a:t> </a:t>
            </a:r>
            <a:r>
              <a:rPr lang="fr-FR" sz="16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Temps </a:t>
            </a:r>
            <a:r>
              <a:rPr lang="fr-FR" sz="1600" b="0" u="sng" dirty="0">
                <a:solidFill>
                  <a:srgbClr val="FF0000"/>
                </a:solidFill>
                <a:latin typeface="Calibri" panose="020F0502020204030204" pitchFamily="34" charset="0"/>
              </a:rPr>
              <a:t>d’un MMC Write </a:t>
            </a:r>
            <a:r>
              <a:rPr lang="fr-FR" sz="1600" b="0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fr-FR" sz="1600" b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6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(Taille du fichier / Débit) + Temps total de perte entre les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fichiers</a:t>
            </a:r>
            <a:endParaRPr lang="en-US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0665" y="3345180"/>
            <a:ext cx="7841882" cy="118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fr-FR" sz="1600" u="sng" dirty="0">
                <a:solidFill>
                  <a:schemeClr val="tx1"/>
                </a:solidFill>
                <a:latin typeface="Calibri" panose="020F0502020204030204" pitchFamily="34" charset="0"/>
              </a:rPr>
              <a:t>Calcul approfondi :</a:t>
            </a:r>
          </a:p>
          <a:p>
            <a:r>
              <a:rPr lang="fr-FR" sz="16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16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Temps </a:t>
            </a:r>
            <a:r>
              <a:rPr lang="fr-FR" sz="1600" b="0" u="sng" dirty="0">
                <a:solidFill>
                  <a:srgbClr val="FF0000"/>
                </a:solidFill>
                <a:latin typeface="Calibri" panose="020F0502020204030204" pitchFamily="34" charset="0"/>
              </a:rPr>
              <a:t>d’un MMC Directory :</a:t>
            </a:r>
          </a:p>
          <a:p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[(Temps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d’un paquet*Nombre de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paquet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+ Temps du dernier paquet)*Nombre de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fichier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dans le MDA]*1,01</a:t>
            </a:r>
          </a:p>
          <a:p>
            <a:r>
              <a:rPr lang="fr-FR" sz="16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16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Temps </a:t>
            </a:r>
            <a:r>
              <a:rPr lang="fr-FR" sz="1600" b="0" u="sng" dirty="0">
                <a:solidFill>
                  <a:srgbClr val="FF0000"/>
                </a:solidFill>
                <a:latin typeface="Calibri" panose="020F0502020204030204" pitchFamily="34" charset="0"/>
              </a:rPr>
              <a:t>d’un MMC Write :</a:t>
            </a:r>
          </a:p>
          <a:p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Identique que précédemment</a:t>
            </a:r>
            <a:endParaRPr lang="fr-FR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54690" y="562825"/>
            <a:ext cx="159726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150894" y="1675187"/>
            <a:ext cx="159726" cy="23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23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4" y="593387"/>
            <a:ext cx="3848930" cy="28939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90664" y="3518667"/>
            <a:ext cx="7986408" cy="1179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Sur les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graphiques,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prise d’information toutes les 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Axe des abscisses, temps mis pour le traitement de x fichiers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Axe des ordonnés, nombre de fichiers traités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 temps de traitement ne dépend que du nombre de fichier et non de leur taille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 traitement commence par les petits fichiers puis la MMC Directory les traite par ordre croissant</a:t>
            </a:r>
          </a:p>
          <a:p>
            <a:endParaRPr lang="fr-FR" sz="1400" b="0" dirty="0" err="1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9" y="596277"/>
            <a:ext cx="2868332" cy="28910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0664" y="562094"/>
            <a:ext cx="3978613" cy="292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56" y="593388"/>
            <a:ext cx="2998746" cy="289398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90665" y="247604"/>
            <a:ext cx="3686782" cy="321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07 - MMC Directory (traitement)</a:t>
            </a:r>
            <a:endParaRPr lang="en-US" sz="2000" b="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9107" y="161765"/>
            <a:ext cx="1361873" cy="284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03 - Radio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" b="6986"/>
          <a:stretch/>
        </p:blipFill>
        <p:spPr>
          <a:xfrm>
            <a:off x="4646578" y="576660"/>
            <a:ext cx="3812086" cy="20038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9762" y="1305938"/>
            <a:ext cx="330740" cy="120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1981258" y="1288183"/>
            <a:ext cx="79188" cy="156430"/>
          </a:xfrm>
          <a:prstGeom prst="line">
            <a:avLst/>
          </a:prstGeom>
          <a:ln>
            <a:solidFill>
              <a:srgbClr val="193A8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339827" y="260361"/>
            <a:ext cx="2812557" cy="814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Référence actuelle en usine :</a:t>
            </a:r>
          </a:p>
          <a:p>
            <a:r>
              <a:rPr lang="fr-FR" sz="16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ST-SDA = RS232: 115 kBauds</a:t>
            </a:r>
          </a:p>
          <a:p>
            <a:r>
              <a:rPr lang="fr-FR" sz="16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SDA-MDA = RF: 57,6 kB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b="3668"/>
          <a:stretch/>
        </p:blipFill>
        <p:spPr>
          <a:xfrm>
            <a:off x="341044" y="1042964"/>
            <a:ext cx="4224566" cy="19926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318" y="2528473"/>
            <a:ext cx="566028" cy="200322"/>
          </a:xfrm>
          <a:prstGeom prst="rect">
            <a:avLst/>
          </a:prstGeom>
          <a:solidFill>
            <a:schemeClr val="bg1"/>
          </a:solidFill>
          <a:ln>
            <a:solidFill>
              <a:srgbClr val="5A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RS232</a:t>
            </a:r>
            <a:endParaRPr lang="en-US" sz="9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9591" y="3191324"/>
            <a:ext cx="1361873" cy="316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03 - Filaire</a:t>
            </a:r>
            <a:endParaRPr lang="en-US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8" y="3473184"/>
            <a:ext cx="2506493" cy="12198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09616" y="3803976"/>
            <a:ext cx="165370" cy="7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71965" y="3805397"/>
            <a:ext cx="165370" cy="7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039046" y="3752801"/>
            <a:ext cx="31208" cy="186513"/>
          </a:xfrm>
          <a:prstGeom prst="line">
            <a:avLst/>
          </a:prstGeom>
          <a:ln>
            <a:solidFill>
              <a:srgbClr val="193A8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1223419" y="3781989"/>
            <a:ext cx="71305" cy="146768"/>
          </a:xfrm>
          <a:prstGeom prst="line">
            <a:avLst/>
          </a:prstGeom>
          <a:ln>
            <a:solidFill>
              <a:srgbClr val="193A8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9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34" y="2797096"/>
            <a:ext cx="3639010" cy="175629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73484" y="1636477"/>
            <a:ext cx="520562" cy="237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932122" y="1080375"/>
            <a:ext cx="520562" cy="237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>
                <a:solidFill>
                  <a:schemeClr val="tx1"/>
                </a:solidFill>
              </a:rPr>
              <a:t>M</a:t>
            </a:r>
            <a:r>
              <a:rPr lang="fr-FR" sz="1600" b="0" dirty="0" smtClean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484944" y="3825231"/>
            <a:ext cx="520562" cy="237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>
                <a:solidFill>
                  <a:schemeClr val="tx1"/>
                </a:solidFill>
              </a:rPr>
              <a:t>M</a:t>
            </a:r>
            <a:r>
              <a:rPr lang="fr-FR" sz="1600" b="0" dirty="0" smtClean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7817" y="1681482"/>
            <a:ext cx="165370" cy="7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563249" y="2999609"/>
            <a:ext cx="1309688" cy="237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Station SIDIS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05122" y="3686783"/>
            <a:ext cx="3647872" cy="496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600" b="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Temps perdu en traitement de fichier:</a:t>
            </a:r>
          </a:p>
          <a:p>
            <a:pPr algn="ctr"/>
            <a:r>
              <a:rPr lang="fr-FR" sz="16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Temps entre deux fichiers * nombre de fichier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17" y="918858"/>
            <a:ext cx="5799398" cy="246561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1286" y="258107"/>
            <a:ext cx="3307404" cy="282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</a:rPr>
              <a:t>01 - Transfert multi fichiers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26</a:t>
            </a:r>
            <a:endParaRPr lang="fr-FR" sz="1600" b="0" dirty="0" smtClean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58094" y="1257302"/>
            <a:ext cx="6459984" cy="1971675"/>
            <a:chOff x="357234" y="1257302"/>
            <a:chExt cx="6459984" cy="197167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27000" rIns="27000" bIns="27000"/>
            <a:lstStyle/>
            <a:p>
              <a:pPr>
                <a:tabLst>
                  <a:tab pos="1343025" algn="l"/>
                </a:tabLst>
              </a:pPr>
              <a:r>
                <a:rPr lang="en-GB" sz="3200" dirty="0">
                  <a:solidFill>
                    <a:schemeClr val="tx1"/>
                  </a:solidFill>
                </a:rPr>
                <a:t>PRESENTATION DE L’ENTREPRISE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0" rIns="27000" bIns="0" anchor="ctr"/>
            <a:lstStyle/>
            <a:p>
              <a:pPr eaLnBrk="0" hangingPunct="0"/>
              <a:r>
                <a:rPr lang="en-GB" sz="12000" dirty="0" smtClean="0">
                  <a:solidFill>
                    <a:srgbClr val="FFCD00"/>
                  </a:solidFill>
                </a:rPr>
                <a:t>01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099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6110" y="2522071"/>
            <a:ext cx="6589310" cy="2144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03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Explication 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des tests</a:t>
            </a:r>
          </a:p>
          <a:p>
            <a:pPr algn="just"/>
            <a:r>
              <a:rPr lang="fr-FR" sz="1400" b="0" u="sng" dirty="0" smtClean="0">
                <a:solidFill>
                  <a:schemeClr val="tx1"/>
                </a:solidFill>
                <a:latin typeface="+mn-lt"/>
              </a:rPr>
              <a:t>Estimer les gains possibles en modifiant les différents éléments de la chaine</a:t>
            </a:r>
          </a:p>
          <a:p>
            <a:pPr algn="just"/>
            <a:r>
              <a:rPr lang="fr-FR" sz="1400" b="0" u="sng" dirty="0" smtClean="0">
                <a:solidFill>
                  <a:schemeClr val="tx1"/>
                </a:solidFill>
                <a:latin typeface="+mn-lt"/>
              </a:rPr>
              <a:t>de communication: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Vitesse liaison RF (57kB/115kB)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Type de récepteur (MDA6-MDA7)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Type d’émetteur Radio (SDA5/SDA7)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</a:rPr>
              <a:t>Liaison filaire vs radio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Moyenne </a:t>
            </a:r>
            <a:r>
              <a:rPr lang="fr-FR" sz="1400" b="0" dirty="0">
                <a:solidFill>
                  <a:schemeClr val="tx1"/>
                </a:solidFill>
                <a:latin typeface="+mn-lt"/>
              </a:rPr>
              <a:t>de débit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réalisée </a:t>
            </a:r>
            <a:r>
              <a:rPr lang="fr-FR" sz="1400" b="0" dirty="0">
                <a:solidFill>
                  <a:schemeClr val="tx1"/>
                </a:solidFill>
                <a:latin typeface="+mn-lt"/>
              </a:rPr>
              <a:t>avec 7 fichiers de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calibrations </a:t>
            </a:r>
            <a:r>
              <a:rPr lang="fr-FR" sz="1400" dirty="0" smtClean="0">
                <a:solidFill>
                  <a:schemeClr val="tx1"/>
                </a:solidFill>
                <a:latin typeface="+mn-lt"/>
              </a:rPr>
              <a:t>unitaire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  de tailles différentes (de 25ko à 5,7Mo).</a:t>
            </a: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+mn-lt"/>
              </a:rPr>
              <a:t>Avec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et </a:t>
            </a:r>
            <a:r>
              <a:rPr lang="fr-FR" sz="1400" dirty="0" smtClean="0">
                <a:solidFill>
                  <a:schemeClr val="tx1"/>
                </a:solidFill>
                <a:latin typeface="+mn-lt"/>
              </a:rPr>
              <a:t>sans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 activation de la gestion des </a:t>
            </a:r>
            <a:r>
              <a:rPr lang="fr-FR" sz="1400" b="0" dirty="0">
                <a:solidFill>
                  <a:schemeClr val="tx1"/>
                </a:solidFill>
                <a:latin typeface="+mn-lt"/>
              </a:rPr>
              <a:t>commandes boutons et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affichages</a:t>
            </a:r>
            <a:endParaRPr lang="fr-FR" sz="1800" b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endParaRPr lang="fr-FR" sz="1400" b="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04" y="2586883"/>
            <a:ext cx="1420481" cy="183757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r="4100"/>
          <a:stretch/>
        </p:blipFill>
        <p:spPr bwMode="auto">
          <a:xfrm>
            <a:off x="7020076" y="839191"/>
            <a:ext cx="1557135" cy="17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27</a:t>
            </a:r>
            <a:endParaRPr lang="fr-FR" sz="1600" b="0" dirty="0" smtClean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26111" y="85930"/>
            <a:ext cx="6589309" cy="2445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16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03 </a:t>
            </a:r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- </a:t>
            </a:r>
            <a:r>
              <a:rPr lang="fr-FR" sz="16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Le </a:t>
            </a:r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constat</a:t>
            </a:r>
            <a:endParaRPr lang="fr-FR" sz="16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Aujourd’hui les besoins en quantités de données à transférer vers le véhicule sont de plus en plus important. La technologie utiliser actuelle propose un débit de transfert insuffisant.</a:t>
            </a:r>
          </a:p>
          <a:p>
            <a:pPr algn="just"/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03 - Fonctionnement actuel:</a:t>
            </a:r>
          </a:p>
          <a:p>
            <a:pPr algn="just"/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On anticipe le </a:t>
            </a:r>
            <a:r>
              <a:rPr lang="fr-FR" sz="1400" b="0" dirty="0">
                <a:solidFill>
                  <a:schemeClr val="tx1"/>
                </a:solidFill>
                <a:latin typeface="+mn-lt"/>
              </a:rPr>
              <a:t>chargement sur le MDA des fichiers de 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données à programmé dans les calculateurs des véhicules afin de ne pas être limité par le débit de la </a:t>
            </a:r>
            <a:r>
              <a:rPr lang="fr-FR" sz="1400" b="0" dirty="0" err="1" smtClean="0">
                <a:solidFill>
                  <a:schemeClr val="tx1"/>
                </a:solidFill>
                <a:latin typeface="+mn-lt"/>
              </a:rPr>
              <a:t>laison</a:t>
            </a:r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 radio entre la station et le MDA.</a:t>
            </a:r>
          </a:p>
          <a:p>
            <a:pPr algn="just"/>
            <a:r>
              <a:rPr lang="fr-FR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03 - L’objectif:</a:t>
            </a:r>
          </a:p>
          <a:p>
            <a:pPr algn="just"/>
            <a:r>
              <a:rPr lang="fr-FR" sz="1400" b="0" dirty="0" smtClean="0">
                <a:solidFill>
                  <a:schemeClr val="tx1"/>
                </a:solidFill>
                <a:latin typeface="+mn-lt"/>
              </a:rPr>
              <a:t>Identifier les différentes opportunités pour augmenter le débit de la liaison entre la station PEV et le bord de chaine et le véhicule dans l’architecture matériel actuel.</a:t>
            </a:r>
          </a:p>
        </p:txBody>
      </p:sp>
    </p:spTree>
    <p:extLst>
      <p:ext uri="{BB962C8B-B14F-4D97-AF65-F5344CB8AC3E}">
        <p14:creationId xmlns:p14="http://schemas.microsoft.com/office/powerpoint/2010/main" val="7612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1"/>
          <a:stretch/>
        </p:blipFill>
        <p:spPr>
          <a:xfrm>
            <a:off x="4569007" y="488941"/>
            <a:ext cx="4325507" cy="204620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71450" y="128672"/>
            <a:ext cx="5402499" cy="4766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tabLst>
                <a:tab pos="1343025" algn="l"/>
              </a:tabLst>
            </a:pPr>
            <a:r>
              <a:rPr lang="fr-FR" sz="2000" b="0" dirty="0" smtClean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</a:rPr>
              <a:t>01 – Le Groupe Renault dans le monde</a:t>
            </a:r>
            <a:endParaRPr lang="fr-FR" sz="2000" b="0" dirty="0">
              <a:solidFill>
                <a:schemeClr val="bg2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8070" y="578607"/>
            <a:ext cx="458490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Constructeur </a:t>
            </a:r>
            <a:r>
              <a:rPr lang="fr-FR" dirty="0">
                <a:solidFill>
                  <a:schemeClr val="tx1"/>
                </a:solidFill>
              </a:rPr>
              <a:t>automobile français, depuis 1899 </a:t>
            </a:r>
            <a:endParaRPr lang="fr-FR" altLang="en-US" dirty="0" smtClean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altLang="en-US" dirty="0" smtClean="0">
                <a:solidFill>
                  <a:schemeClr val="tx1"/>
                </a:solidFill>
                <a:latin typeface="+mn-lt"/>
              </a:rPr>
              <a:t>Effectifs </a:t>
            </a:r>
            <a:r>
              <a:rPr lang="fr-FR" altLang="en-US" dirty="0">
                <a:solidFill>
                  <a:schemeClr val="tx1"/>
                </a:solidFill>
                <a:latin typeface="+mn-lt"/>
              </a:rPr>
              <a:t>de </a:t>
            </a:r>
            <a:r>
              <a:rPr lang="fr-FR" altLang="en-US" dirty="0" smtClean="0">
                <a:solidFill>
                  <a:schemeClr val="tx1"/>
                </a:solidFill>
                <a:latin typeface="+mn-lt"/>
              </a:rPr>
              <a:t>125 000 collaborateurs dans 37 pays (37% en France),</a:t>
            </a:r>
            <a:endParaRPr lang="fr-FR" altLang="en-US" dirty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Un chiffre d’affaire en 2016 de 51 milliards d’euros,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Plus de 36% de croissance en 2016,</a:t>
            </a:r>
            <a:endParaRPr lang="fr-FR" dirty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Des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ingénieries en région Île-de-France mais aussi en Roumanie, Inde, Corée, Brésil,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…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  Implantation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d’une vingtaine d’usines dans le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monde sur les 5 continents,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  Premier constructeur de voiture électrique en Europe,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 L’alliance </a:t>
            </a:r>
            <a:r>
              <a:rPr lang="fr-FR" dirty="0">
                <a:solidFill>
                  <a:schemeClr val="tx1"/>
                </a:solidFill>
              </a:rPr>
              <a:t>Renault – Nissan </a:t>
            </a:r>
            <a:r>
              <a:rPr lang="fr-FR" dirty="0" smtClean="0">
                <a:solidFill>
                  <a:schemeClr val="tx1"/>
                </a:solidFill>
              </a:rPr>
              <a:t>était le </a:t>
            </a:r>
            <a:r>
              <a:rPr lang="fr-FR" dirty="0">
                <a:solidFill>
                  <a:schemeClr val="tx1"/>
                </a:solidFill>
              </a:rPr>
              <a:t>4eme groupe mondial en </a:t>
            </a:r>
            <a:r>
              <a:rPr lang="fr-FR" dirty="0" smtClean="0">
                <a:solidFill>
                  <a:schemeClr val="tx1"/>
                </a:solidFill>
              </a:rPr>
              <a:t>2016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3469375"/>
            <a:ext cx="3383280" cy="53644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2535149"/>
            <a:ext cx="4141539" cy="20402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43" y="3457789"/>
            <a:ext cx="942164" cy="6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8984" y="112086"/>
            <a:ext cx="4374466" cy="331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tabLst>
                <a:tab pos="1343025" algn="l"/>
              </a:tabLst>
            </a:pPr>
            <a:r>
              <a:rPr lang="fr-FR" sz="2000" b="0" dirty="0" smtClean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</a:rPr>
              <a:t>01 - Le site de Renault Guyancourt (R&amp;D)</a:t>
            </a:r>
            <a:endParaRPr lang="fr-FR" sz="2000" b="0" dirty="0">
              <a:solidFill>
                <a:schemeClr val="bg2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97" y="3018649"/>
            <a:ext cx="2539974" cy="1672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25" y="410015"/>
            <a:ext cx="4394746" cy="2473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25" y="3017715"/>
            <a:ext cx="1854772" cy="16731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39227" y="647970"/>
            <a:ext cx="4218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Le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Technocentre Renault est un centre de recherche et développement où sont conçues les futures voitures du groupe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Renault,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Le plus grand centre de recherche et développement de France,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Inauguré en 1998,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Se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trouve à Guyancourt dans les Yvelines à environ 30 km à l'ouest de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Paris, 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Tous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les corps de métiers automobile sont représentés avec 12 000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employés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actif sur le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site,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En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relation avec plus de 128 pays dans le monde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entier,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+mn-lt"/>
              </a:rPr>
              <a:t>Véritable ville avec 8 bâtiments, 9 restaurants, 900 salles de réunions, 2000 postes CAO…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99152" y="166018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676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58094" y="1257302"/>
            <a:ext cx="6459984" cy="1971675"/>
            <a:chOff x="357234" y="1257302"/>
            <a:chExt cx="6459984" cy="197167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27000" rIns="27000" bIns="27000"/>
            <a:lstStyle/>
            <a:p>
              <a:pPr>
                <a:tabLst>
                  <a:tab pos="1343025" algn="l"/>
                </a:tabLst>
              </a:pPr>
              <a:r>
                <a:rPr lang="fr-FR" sz="3200" dirty="0" smtClean="0">
                  <a:solidFill>
                    <a:schemeClr val="tx1"/>
                  </a:solidFill>
                </a:rPr>
                <a:t>PRESENTATION PEV </a:t>
              </a:r>
            </a:p>
            <a:p>
              <a:pPr>
                <a:tabLst>
                  <a:tab pos="1343025" algn="l"/>
                </a:tabLst>
              </a:pPr>
              <a:r>
                <a:rPr lang="fr-FR" sz="3200" dirty="0" smtClean="0">
                  <a:solidFill>
                    <a:schemeClr val="tx1"/>
                  </a:solidFill>
                </a:rPr>
                <a:t>(</a:t>
              </a:r>
              <a:r>
                <a:rPr lang="fr-FR" sz="3200" dirty="0" err="1" smtClean="0">
                  <a:solidFill>
                    <a:schemeClr val="tx1"/>
                  </a:solidFill>
                </a:rPr>
                <a:t>process</a:t>
              </a:r>
              <a:r>
                <a:rPr lang="fr-FR" sz="3200" dirty="0" smtClean="0">
                  <a:solidFill>
                    <a:schemeClr val="tx1"/>
                  </a:solidFill>
                </a:rPr>
                <a:t> </a:t>
              </a:r>
              <a:r>
                <a:rPr lang="fr-FR" sz="3200" dirty="0" err="1" smtClean="0">
                  <a:solidFill>
                    <a:schemeClr val="tx1"/>
                  </a:solidFill>
                </a:rPr>
                <a:t>electronic</a:t>
              </a:r>
              <a:r>
                <a:rPr lang="fr-FR" sz="3200" dirty="0" smtClean="0">
                  <a:solidFill>
                    <a:schemeClr val="tx1"/>
                  </a:solidFill>
                </a:rPr>
                <a:t> </a:t>
              </a:r>
              <a:r>
                <a:rPr lang="fr-FR" sz="3200" dirty="0" err="1" smtClean="0">
                  <a:solidFill>
                    <a:schemeClr val="tx1"/>
                  </a:solidFill>
                </a:rPr>
                <a:t>vehicule</a:t>
              </a:r>
              <a:r>
                <a:rPr lang="fr-FR" sz="3200" dirty="0" smtClean="0">
                  <a:solidFill>
                    <a:schemeClr val="tx1"/>
                  </a:solidFill>
                </a:rPr>
                <a:t>)</a:t>
              </a:r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0" rIns="27000" bIns="0" anchor="ctr"/>
            <a:lstStyle/>
            <a:p>
              <a:pPr eaLnBrk="0" hangingPunct="0"/>
              <a:r>
                <a:rPr lang="en-GB" sz="12000" dirty="0" smtClean="0">
                  <a:solidFill>
                    <a:srgbClr val="FFCD00"/>
                  </a:solidFill>
                </a:rPr>
                <a:t>02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175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6147" y="214489"/>
            <a:ext cx="4858967" cy="291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02 – L’UET - </a:t>
            </a:r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développement</a:t>
            </a:r>
            <a:r>
              <a:rPr lang="en-GB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diagnostic </a:t>
            </a:r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usine</a:t>
            </a:r>
            <a:r>
              <a:rPr lang="en-GB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sz="1600" b="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fr-FR" sz="1600" b="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Mission du PEV)</a:t>
            </a:r>
            <a:endParaRPr lang="en-GB" sz="2000" b="0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endParaRPr lang="fr-FR" sz="2000" b="0" dirty="0" err="1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6148" y="720809"/>
            <a:ext cx="8195555" cy="34718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La mission de l’UET est de mettre en œuvre le </a:t>
            </a:r>
            <a:r>
              <a:rPr lang="fr-FR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Process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Electronique Véhicule (PEV) en usine de carrosserie montage,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Les activités PEV concernent 20 personnes en R&amp;D, et 50 personnes sur les 24 sites de productions Renault dans le monde entier,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EV a trois objectifs 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Fabrication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(- rendre l’électronique véhicule opérationnelle)</a:t>
            </a:r>
          </a:p>
          <a:p>
            <a:r>
              <a:rPr lang="fr-FR" sz="1400" dirty="0" smtClean="0">
                <a:latin typeface="Calibri" panose="020F0502020204030204" pitchFamily="34" charset="0"/>
              </a:rPr>
              <a:t>		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Reprogrammation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(ex : injections)</a:t>
            </a: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Configuration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(ex : intervalle de vidange)</a:t>
            </a: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Apprentissages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(ex : clés, SSPP, développée de pneu, …)</a:t>
            </a: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Effacement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des « faux défauts » (ex : lors de connexion batterie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Initialisation des systèmes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Contrôle     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(- vérifier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les raccordements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électriques réalisés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par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l’usine</a:t>
            </a: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      - vérifier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l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a conformité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des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référencés des calculateurs électronique - diagnosticable)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Traçabilité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(- remonter </a:t>
            </a:r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les informations de traçabilité acquises par le PEV vers les Systèmes </a:t>
            </a:r>
          </a:p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	     d’Information de 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l’entreprise pour permettre la </a:t>
            </a:r>
            <a:r>
              <a:rPr lang="fr-FR" sz="1400" b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réparabilité</a:t>
            </a:r>
            <a:r>
              <a:rPr lang="fr-FR" sz="1400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du véhicule dans le réseau)</a:t>
            </a:r>
            <a:endParaRPr lang="fr-FR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147" y="4379937"/>
            <a:ext cx="7009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 PEV (</a:t>
            </a:r>
            <a:r>
              <a:rPr lang="fr-FR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process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électrique véhicule)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est appliqué 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sur 100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% des véhicules Renault 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produits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1902"/>
            <a:ext cx="5931647" cy="17788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6147" y="214489"/>
            <a:ext cx="4858967" cy="291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02 – </a:t>
            </a:r>
            <a:r>
              <a:rPr lang="fr-FR" sz="2000" b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Le PEV</a:t>
            </a:r>
            <a:endParaRPr lang="fr-FR" sz="2000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6147" y="758757"/>
            <a:ext cx="2358959" cy="13035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b="0" dirty="0" smtClean="0">
                <a:solidFill>
                  <a:schemeClr val="tx1"/>
                </a:solidFill>
              </a:rPr>
              <a:t>Le Statique 1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b="0" dirty="0" smtClean="0">
                <a:solidFill>
                  <a:schemeClr val="tx1"/>
                </a:solidFill>
              </a:rPr>
              <a:t>Le Statique 2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b="0" dirty="0" smtClean="0">
                <a:solidFill>
                  <a:schemeClr val="bg2">
                    <a:lumMod val="50000"/>
                  </a:schemeClr>
                </a:solidFill>
              </a:rPr>
              <a:t>Les bancs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b="0" dirty="0">
                <a:solidFill>
                  <a:schemeClr val="tx1"/>
                </a:solidFill>
              </a:rPr>
              <a:t>Le </a:t>
            </a:r>
            <a:r>
              <a:rPr lang="fr-FR" sz="1600" b="0" dirty="0" smtClean="0">
                <a:solidFill>
                  <a:schemeClr val="tx1"/>
                </a:solidFill>
              </a:rPr>
              <a:t>Dynamique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b="0" dirty="0" smtClean="0">
                <a:solidFill>
                  <a:schemeClr val="tx1"/>
                </a:solidFill>
              </a:rPr>
              <a:t>La SEV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50" y="214489"/>
            <a:ext cx="4849548" cy="306373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437745" y="758757"/>
            <a:ext cx="1605064" cy="252920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327258" y="2966936"/>
            <a:ext cx="929062" cy="165370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37745" y="1011677"/>
            <a:ext cx="1605064" cy="25292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74761" y="1493074"/>
            <a:ext cx="1568048" cy="252920"/>
          </a:xfrm>
          <a:prstGeom prst="ellipse">
            <a:avLst/>
          </a:prstGeom>
          <a:noFill/>
          <a:ln>
            <a:solidFill>
              <a:srgbClr val="00329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901188" y="2606532"/>
            <a:ext cx="967630" cy="17461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37745" y="1752748"/>
            <a:ext cx="1605064" cy="22172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7645942" y="690664"/>
            <a:ext cx="972766" cy="25291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094829" y="1215957"/>
            <a:ext cx="960330" cy="311287"/>
          </a:xfrm>
          <a:prstGeom prst="ellipse">
            <a:avLst/>
          </a:prstGeom>
          <a:noFill/>
          <a:ln>
            <a:solidFill>
              <a:srgbClr val="00329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58094" y="1257302"/>
            <a:ext cx="6459984" cy="1971675"/>
            <a:chOff x="357234" y="1257302"/>
            <a:chExt cx="6459984" cy="1971675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27000" rIns="27000" bIns="27000"/>
            <a:lstStyle/>
            <a:p>
              <a:pPr>
                <a:tabLst>
                  <a:tab pos="1343025" algn="l"/>
                </a:tabLst>
              </a:pPr>
              <a:r>
                <a:rPr lang="en-GB" sz="3200" dirty="0">
                  <a:solidFill>
                    <a:schemeClr val="tx1"/>
                  </a:solidFill>
                </a:rPr>
                <a:t>ARCHITECTURE </a:t>
              </a:r>
              <a:r>
                <a:rPr lang="en-GB" sz="3200" dirty="0" smtClean="0">
                  <a:solidFill>
                    <a:schemeClr val="tx1"/>
                  </a:solidFill>
                </a:rPr>
                <a:t>D’UNE STATION PEV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000" tIns="0" rIns="27000" bIns="0" anchor="ctr"/>
            <a:lstStyle/>
            <a:p>
              <a:pPr eaLnBrk="0" hangingPunct="0"/>
              <a:r>
                <a:rPr lang="en-GB" sz="12000" dirty="0" smtClean="0">
                  <a:solidFill>
                    <a:srgbClr val="FFCD00"/>
                  </a:solidFill>
                </a:rPr>
                <a:t>03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4666182"/>
            <a:ext cx="8778199" cy="3610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11703" y="243191"/>
            <a:ext cx="252919" cy="22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 smtClean="0">
                <a:solidFill>
                  <a:schemeClr val="tx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6915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_GROUPE RENAULT_PowerPoint template_16x9_v2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_GROUPE RENAULT_PPT template_V1" id="{EC4812B9-E22D-4A5C-AAF7-852E5F6B9CC7}" vid="{5FD50497-A1E9-4DDE-B8C6-8A074B1B1A56}"/>
    </a:ext>
  </a:extLst>
</a:theme>
</file>

<file path=ppt/theme/theme2.xml><?xml version="1.0" encoding="utf-8"?>
<a:theme xmlns:a="http://schemas.openxmlformats.org/drawingml/2006/main" name="CONTENT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_GROUPE RENAULT_PPT template_V1" id="{EC4812B9-E22D-4A5C-AAF7-852E5F6B9CC7}" vid="{E39D093D-B6B5-4744-B6A9-264BBC0FDAE3}"/>
    </a:ext>
  </a:extLst>
</a:theme>
</file>

<file path=ppt/theme/theme3.xml><?xml version="1.0" encoding="utf-8"?>
<a:theme xmlns:a="http://schemas.openxmlformats.org/drawingml/2006/main" name="END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_GROUPE RENAULT_PPT template_V1" id="{EC4812B9-E22D-4A5C-AAF7-852E5F6B9CC7}" vid="{B3D0E180-1F0D-43F7-8E7A-206DC286D189}"/>
    </a:ext>
  </a:extLst>
</a:theme>
</file>

<file path=ppt/theme/theme4.xml><?xml version="1.0" encoding="utf-8"?>
<a:theme xmlns:a="http://schemas.openxmlformats.org/drawingml/2006/main" name="Thème Office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rea xmlns="62d5c153-d84c-413f-aaea-a10c3c5d410a">1</Area>
    <Statut xmlns="62d5c153-d84c-413f-aaea-a10c3c5d410a">1</Statut>
    <_DCDateCreated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SFOD Document_V3" ma:contentTypeID="0x010100FA195E99A6D846C191AE5FF8AA835382007E0E97A2B843044386D99F54924196AD007D0CF659BBCA4A42A6891BBAEA568A40" ma:contentTypeVersion="14" ma:contentTypeDescription="Renault document" ma:contentTypeScope="" ma:versionID="7291017a90a88b1bcfbf78abe37b4053">
  <xsd:schema xmlns:xsd="http://www.w3.org/2001/XMLSchema" xmlns:p="http://schemas.microsoft.com/office/2006/metadata/properties" xmlns:ns2="62d5c153-d84c-413f-aaea-a10c3c5d410a" xmlns:ns3="http://schemas.microsoft.com/sharepoint/v3/fields" targetNamespace="http://schemas.microsoft.com/office/2006/metadata/properties" ma:root="true" ma:fieldsID="8c6e3822c617334bb757ce69266d04c4" ns2:_="" ns3:_="">
    <xsd:import namespace="62d5c153-d84c-413f-aaea-a10c3c5d410a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Area" minOccurs="0"/>
                <xsd:element ref="ns2:Statut" minOccurs="0"/>
                <xsd:element ref="ns3:_DCDateCreat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2d5c153-d84c-413f-aaea-a10c3c5d410a" elementFormDefault="qualified">
    <xsd:import namespace="http://schemas.microsoft.com/office/2006/documentManagement/types"/>
    <xsd:element name="Area" ma:index="8" nillable="true" ma:displayName="Area" ma:list="c7870533-9892-4f9b-8855-5ea65d72d225" ma:internalName="Area" ma:showField="Title" ma:web="3ffecd79-0c6b-4fd0-8a10-57a1a02ced1a">
      <xsd:simpleType>
        <xsd:restriction base="dms:Lookup"/>
      </xsd:simpleType>
    </xsd:element>
    <xsd:element name="Statut" ma:index="9" nillable="true" ma:displayName="Statut" ma:list="79fcbf1c-6872-4fc8-a6a9-70e0aa0c4b71" ma:internalName="Statut" ma:showField="Title" ma:web="3ffecd79-0c6b-4fd0-8a10-57a1a02ced1a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Created" ma:index="10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B08A089-7EF1-4F72-9FF2-81A44D6FAE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334EF7-6AC1-4106-AEB1-286159E5B23F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  <ds:schemaRef ds:uri="62d5c153-d84c-413f-aaea-a10c3c5d410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07B4602-2FDE-4BD7-914D-D515AFFFE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d5c153-d84c-413f-aaea-a10c3c5d410a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G_GROUPE RENAULT_PowerPoint template_16x9_v2</Template>
  <TotalTime>3214</TotalTime>
  <Words>1348</Words>
  <Application>Microsoft Office PowerPoint</Application>
  <PresentationFormat>Affichage à l'écran (16:9)</PresentationFormat>
  <Paragraphs>235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ＭＳ Ｐゴシック</vt:lpstr>
      <vt:lpstr>ＭＳ Ｐゴシック</vt:lpstr>
      <vt:lpstr>Arial</vt:lpstr>
      <vt:lpstr>Arial Narrow</vt:lpstr>
      <vt:lpstr>Calibri</vt:lpstr>
      <vt:lpstr>Wingdings</vt:lpstr>
      <vt:lpstr>G_GROUPE RENAULT_PowerPoint template_16x9_v2</vt:lpstr>
      <vt:lpstr>CONTENT</vt:lpstr>
      <vt:lpstr>END</vt:lpstr>
      <vt:lpstr>ETUDE ET AMELIORATION DU  TRANSFERT DE DONNEES VERS LE VEHICULE radio, USB et liaison filaire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Masque Presentation 2015</dc:title>
  <dc:creator>CHEMIN Ludivine</dc:creator>
  <cp:lastModifiedBy>SEVESTRE Jean-Baptiste</cp:lastModifiedBy>
  <cp:revision>327</cp:revision>
  <cp:lastPrinted>2015-03-31T14:07:15Z</cp:lastPrinted>
  <dcterms:created xsi:type="dcterms:W3CDTF">2015-04-30T15:51:17Z</dcterms:created>
  <dcterms:modified xsi:type="dcterms:W3CDTF">2017-06-27T13:59:09Z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0x010100FA195E99A6D846C191AE5FF8AA835382007E0E97A2B843044386D99F54924196AD007D0CF659BBCA4A42A6891BBAEA568A40</vt:lpwstr>
  </property>
</Properties>
</file>