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01" r:id="rId3"/>
    <p:sldId id="259" r:id="rId4"/>
    <p:sldId id="263" r:id="rId5"/>
    <p:sldId id="262" r:id="rId6"/>
    <p:sldId id="276" r:id="rId7"/>
    <p:sldId id="277" r:id="rId8"/>
    <p:sldId id="264" r:id="rId9"/>
    <p:sldId id="274" r:id="rId10"/>
    <p:sldId id="312" r:id="rId11"/>
    <p:sldId id="314" r:id="rId12"/>
    <p:sldId id="324" r:id="rId13"/>
    <p:sldId id="325" r:id="rId14"/>
    <p:sldId id="319" r:id="rId15"/>
    <p:sldId id="320" r:id="rId16"/>
    <p:sldId id="275" r:id="rId17"/>
    <p:sldId id="269"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3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37F8E"/>
    <a:srgbClr val="D8C1DB"/>
    <a:srgbClr val="6FC6F3"/>
    <a:srgbClr val="13A0E7"/>
    <a:srgbClr val="777450"/>
    <a:srgbClr val="68A9AC"/>
    <a:srgbClr val="5E7885"/>
    <a:srgbClr val="64AA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30" autoAdjust="0"/>
    <p:restoredTop sz="93466" autoAdjust="0"/>
  </p:normalViewPr>
  <p:slideViewPr>
    <p:cSldViewPr snapToGrid="0" showGuides="1">
      <p:cViewPr varScale="1">
        <p:scale>
          <a:sx n="69" d="100"/>
          <a:sy n="69" d="100"/>
        </p:scale>
        <p:origin x="1002" y="72"/>
      </p:cViewPr>
      <p:guideLst>
        <p:guide orient="horz" pos="2145"/>
        <p:guide pos="3856"/>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DB759-C074-48F8-91B2-C8BB2BE2DFA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F3359-1B92-4635-9522-5D84B6108E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F3359-1B92-4635-9522-5D84B6108E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32F023E-C550-414C-8453-59506BA760A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398047-EF5A-4B5A-9795-EA55F74F23F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F023E-C550-414C-8453-59506BA760AC}"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98047-EF5A-4B5A-9795-EA55F74F23F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4464050" y="0"/>
            <a:ext cx="6889750" cy="3879215"/>
          </a:xfrm>
        </p:spPr>
        <p:txBody>
          <a:bodyPr>
            <a:normAutofit/>
          </a:bodyPr>
          <a:p>
            <a:r>
              <a:rPr lang="en-US" sz="5400">
                <a:latin typeface="Algerian" panose="04020705040A02060702" charset="0"/>
                <a:cs typeface="Algerian" panose="04020705040A02060702" charset="0"/>
              </a:rPr>
              <a:t>TOPIC</a:t>
            </a:r>
            <a:r>
              <a:rPr lang="en-US"/>
              <a:t> : </a:t>
            </a:r>
            <a:br>
              <a:rPr lang="en-US"/>
            </a:br>
            <a:r>
              <a:rPr lang="en-US">
                <a:latin typeface="+mn-ea"/>
                <a:cs typeface="+mn-ea"/>
              </a:rPr>
              <a:t>Prediction of cost to plan a trip</a:t>
            </a:r>
            <a:endParaRPr lang="en-US">
              <a:latin typeface="+mn-ea"/>
              <a:cs typeface="+mn-ea"/>
            </a:endParaRPr>
          </a:p>
        </p:txBody>
      </p:sp>
      <p:sp>
        <p:nvSpPr>
          <p:cNvPr id="5" name="Content Placeholder 4"/>
          <p:cNvSpPr/>
          <p:nvPr>
            <p:ph idx="1"/>
          </p:nvPr>
        </p:nvSpPr>
        <p:spPr>
          <a:xfrm>
            <a:off x="5278120" y="3990340"/>
            <a:ext cx="6075680" cy="2186940"/>
          </a:xfrm>
        </p:spPr>
        <p:txBody>
          <a:bodyPr>
            <a:normAutofit fontScale="90000" lnSpcReduction="20000"/>
          </a:bodyPr>
          <a:p>
            <a:pPr marL="0" indent="0">
              <a:buNone/>
            </a:pPr>
            <a:r>
              <a:rPr lang="en-US">
                <a:latin typeface="+mn-ea"/>
                <a:cs typeface="+mn-ea"/>
              </a:rPr>
              <a:t>NAME </a:t>
            </a:r>
            <a:r>
              <a:rPr lang="en-US"/>
              <a:t>     : N. JESHWANTH KUMAR</a:t>
            </a:r>
            <a:endParaRPr lang="en-US"/>
          </a:p>
          <a:p>
            <a:pPr marL="0" indent="0">
              <a:buNone/>
            </a:pPr>
            <a:endParaRPr lang="en-US"/>
          </a:p>
          <a:p>
            <a:pPr marL="0" indent="0">
              <a:buNone/>
            </a:pPr>
            <a:r>
              <a:rPr lang="en-US">
                <a:latin typeface="+mn-ea"/>
                <a:cs typeface="+mn-ea"/>
              </a:rPr>
              <a:t>ROLL NO  </a:t>
            </a:r>
            <a:r>
              <a:rPr lang="en-US"/>
              <a:t>: 2203A52043</a:t>
            </a:r>
            <a:endParaRPr lang="en-US"/>
          </a:p>
          <a:p>
            <a:pPr marL="0" indent="0">
              <a:buNone/>
            </a:pPr>
            <a:endParaRPr lang="en-US"/>
          </a:p>
          <a:p>
            <a:pPr marL="0" indent="0">
              <a:buNone/>
            </a:pPr>
            <a:r>
              <a:rPr lang="en-US">
                <a:latin typeface="+mn-ea"/>
                <a:cs typeface="+mn-ea"/>
              </a:rPr>
              <a:t>SECTION</a:t>
            </a:r>
            <a:r>
              <a:rPr lang="en-US"/>
              <a:t>  : CSE-AA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heckerboard(across)">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8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12115800" y="101600"/>
            <a:ext cx="76200" cy="85725"/>
          </a:xfrm>
        </p:spPr>
        <p:txBody>
          <a:bodyPr/>
          <a:p>
            <a:r>
              <a:rPr lang="en-US"/>
              <a:t>.</a:t>
            </a:r>
            <a:endParaRPr lang="en-US"/>
          </a:p>
        </p:txBody>
      </p:sp>
      <p:sp>
        <p:nvSpPr>
          <p:cNvPr id="3" name="Content Placeholder 2"/>
          <p:cNvSpPr>
            <a:spLocks noGrp="1"/>
          </p:cNvSpPr>
          <p:nvPr>
            <p:ph idx="1"/>
          </p:nvPr>
        </p:nvSpPr>
        <p:spPr>
          <a:xfrm>
            <a:off x="146685" y="187325"/>
            <a:ext cx="11811000" cy="6319520"/>
          </a:xfrm>
        </p:spPr>
        <p:txBody>
          <a:bodyPr/>
          <a:p>
            <a:pPr marL="0" indent="0">
              <a:buNone/>
            </a:pPr>
            <a:endParaRPr lang="en-US" sz="1800">
              <a:sym typeface="+mn-ea"/>
            </a:endParaRPr>
          </a:p>
          <a:p>
            <a:pPr marL="0" indent="0">
              <a:buNone/>
            </a:pPr>
            <a:endParaRPr lang="en-US" sz="1800">
              <a:sym typeface="+mn-ea"/>
            </a:endParaRPr>
          </a:p>
          <a:p>
            <a:pPr marL="0" indent="0">
              <a:buNone/>
            </a:pPr>
            <a:endParaRPr lang="en-US" sz="1800">
              <a:sym typeface="+mn-ea"/>
            </a:endParaRPr>
          </a:p>
          <a:p>
            <a:pPr marL="0" indent="0">
              <a:buNone/>
            </a:pPr>
            <a:r>
              <a:rPr lang="en-US" sz="1800">
                <a:sym typeface="+mn-ea"/>
              </a:rPr>
              <a:t>10. K-Nearest Neighbors (KNN) Implementation with Bootstrap:  </a:t>
            </a:r>
            <a:endParaRPr lang="en-US" sz="1800">
              <a:sym typeface="+mn-ea"/>
            </a:endParaRPr>
          </a:p>
          <a:p>
            <a:pPr marL="0" indent="0">
              <a:buNone/>
            </a:pPr>
            <a:r>
              <a:rPr lang="en-US" sz="1800">
                <a:sym typeface="+mn-ea"/>
              </a:rPr>
              <a:t>                                                                                       This section of the code implements K-Nearest Neighbors with bootstrapping. It resamples the training data multiple times and trains KNN models on each resampled dataset. Then, it aggregates the predictions to get an average prediction.  </a:t>
            </a:r>
            <a:endParaRPr lang="en-US" sz="1800">
              <a:sym typeface="+mn-ea"/>
            </a:endParaRPr>
          </a:p>
          <a:p>
            <a:pPr marL="0" indent="0">
              <a:buNone/>
            </a:pPr>
            <a:r>
              <a:rPr lang="en-US" sz="1800">
                <a:sym typeface="+mn-ea"/>
              </a:rPr>
              <a:t>resample(X_train, y_train, random_state=np.random.randint(1, 1000)): This performs bootstrapping by randomly sampling with replacement from the training data.</a:t>
            </a:r>
            <a:endParaRPr lang="en-US" sz="1800">
              <a:sym typeface="+mn-ea"/>
            </a:endParaRPr>
          </a:p>
          <a:p>
            <a:pPr marL="0" indent="0">
              <a:buNone/>
            </a:pPr>
            <a:r>
              <a:rPr lang="en-US" sz="1800">
                <a:sym typeface="+mn-ea"/>
              </a:rPr>
              <a:t> knn_models.append(knn): This appends the trained KNN models to a list. </a:t>
            </a:r>
            <a:endParaRPr lang="en-US" sz="1800">
              <a:sym typeface="+mn-ea"/>
            </a:endParaRPr>
          </a:p>
          <a:p>
            <a:pPr marL="0" indent="0">
              <a:buNone/>
            </a:pPr>
            <a:r>
              <a:rPr lang="en-US" sz="1800">
                <a:sym typeface="+mn-ea"/>
              </a:rPr>
              <a:t>all_predictions.append(y_pred): This appends the predictions of each KNN model to a list. </a:t>
            </a:r>
            <a:endParaRPr lang="en-US" sz="1800">
              <a:sym typeface="+mn-ea"/>
            </a:endParaRPr>
          </a:p>
          <a:p>
            <a:pPr marL="0" indent="0">
              <a:buNone/>
            </a:pPr>
            <a:r>
              <a:rPr lang="en-US" sz="1800">
                <a:sym typeface="+mn-ea"/>
              </a:rPr>
              <a:t>average_predictions = np.mean(all_predictions, axis=0): This calculates the average prediction from all the KNN models. </a:t>
            </a:r>
            <a:endParaRPr lang="en-US" sz="1800">
              <a:sym typeface="+mn-ea"/>
            </a:endParaRPr>
          </a:p>
          <a:p>
            <a:pPr marL="0" indent="0">
              <a:buNone/>
            </a:pPr>
            <a:r>
              <a:rPr lang="en-US" sz="1800">
                <a:sym typeface="+mn-ea"/>
              </a:rPr>
              <a:t>Finally, it computes and prints the average accuracy and plots the accuracy versus number of samples. Overall, this code provides implementations and evaluations of different classification algorithms, showcasing how they can be used on a given dataset (x and y). It also demonstrates the use of bootstrapping with KNN to estimate the model's performance.</a:t>
            </a:r>
            <a:endParaRPr lang="en-US" sz="1800"/>
          </a:p>
          <a:p>
            <a:endParaRPr lang="en-US" sz="1800"/>
          </a:p>
        </p:txBody>
      </p:sp>
      <p:sp>
        <p:nvSpPr>
          <p:cNvPr id="4" name="Text Box 3"/>
          <p:cNvSpPr txBox="1"/>
          <p:nvPr/>
        </p:nvSpPr>
        <p:spPr>
          <a:xfrm>
            <a:off x="-464185" y="962660"/>
            <a:ext cx="4064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flipV="1">
            <a:off x="12066905" y="76835"/>
            <a:ext cx="125095" cy="76200"/>
          </a:xfrm>
        </p:spPr>
        <p:txBody>
          <a:bodyPr/>
          <a:p>
            <a:r>
              <a:rPr lang="en-US"/>
              <a:t>.</a:t>
            </a:r>
            <a:endParaRPr lang="en-US"/>
          </a:p>
        </p:txBody>
      </p:sp>
      <p:sp>
        <p:nvSpPr>
          <p:cNvPr id="3" name="Content Placeholder 2"/>
          <p:cNvSpPr>
            <a:spLocks noGrp="1"/>
          </p:cNvSpPr>
          <p:nvPr>
            <p:ph idx="1"/>
          </p:nvPr>
        </p:nvSpPr>
        <p:spPr>
          <a:xfrm>
            <a:off x="155575" y="76200"/>
            <a:ext cx="11910695" cy="6504940"/>
          </a:xfrm>
        </p:spPr>
        <p:txBody>
          <a:bodyPr>
            <a:normAutofit fontScale="25000"/>
          </a:bodyPr>
          <a:p>
            <a:pPr marL="0" indent="0">
              <a:buNone/>
            </a:pPr>
            <a:endParaRPr lang="en-US" altLang="zh-CN" spc="300" dirty="0">
              <a:solidFill>
                <a:srgbClr val="FF0000"/>
              </a:solidFill>
              <a:latin typeface="思源黑体 CN Bold" panose="020B0800000000000000" pitchFamily="34" charset="-122"/>
              <a:ea typeface="思源黑体 CN Bold" panose="020B0800000000000000" pitchFamily="34" charset="-122"/>
              <a:sym typeface="+mn-ea"/>
            </a:endParaRPr>
          </a:p>
          <a:p>
            <a:pPr marL="0" indent="0">
              <a:buNone/>
            </a:pPr>
            <a:r>
              <a:rPr lang="en-US" altLang="zh-CN" spc="300" dirty="0">
                <a:solidFill>
                  <a:srgbClr val="FF0000"/>
                </a:solidFill>
                <a:latin typeface="思源黑体 CN Bold" panose="020B0800000000000000" pitchFamily="34" charset="-122"/>
                <a:ea typeface="思源黑体 CN Bold" panose="020B0800000000000000" pitchFamily="34" charset="-122"/>
                <a:sym typeface="+mn-ea"/>
              </a:rPr>
              <a:t>      </a:t>
            </a:r>
            <a:r>
              <a:rPr lang="en-US" altLang="zh-CN" sz="12800" spc="300" dirty="0">
                <a:solidFill>
                  <a:srgbClr val="FF0000"/>
                </a:solidFill>
                <a:latin typeface="思源黑体 CN Bold" panose="020B0800000000000000" pitchFamily="34" charset="-122"/>
                <a:ea typeface="思源黑体 CN Bold" panose="020B0800000000000000" pitchFamily="34" charset="-122"/>
                <a:sym typeface="+mn-ea"/>
              </a:rPr>
              <a:t>CODE:</a:t>
            </a:r>
            <a:endPar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#percerpton learning</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import numpy as np</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x1 = np.random.rand(20, 15)</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w=[-0.5,-0.2,-0.7,0.9,-0.5,0.6,-0.9,0.7,-0.8..,-0.6]</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def perceptron(w, x1, b):</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yp = []</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for i in range(len(x1)):</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s = np.dot(x1[i], w) + b</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s2 = 1 / (1 + np.exp(-s))</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if s2 &gt;= 0.5:</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yp.append(1)</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else:</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yp.append(0)</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    return yp</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b= float(input("enter b:"))</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predicted_values = perceptron(w, x1, b)</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a:p>
            <a:pPr marL="0" indent="0">
              <a:buNone/>
            </a:pPr>
            <a:r>
              <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rPr>
              <a:t>print(predicted_values)</a:t>
            </a:r>
            <a:endParaRPr lang="en-US" altLang="zh-CN" sz="5600" spc="300" dirty="0">
              <a:solidFill>
                <a:schemeClr val="tx1"/>
              </a:solidFill>
              <a:latin typeface="Calibri" panose="020F0502020204030204" charset="0"/>
              <a:ea typeface="思源黑体 CN Bold" panose="020B0800000000000000" pitchFamily="34" charset="-122"/>
              <a:cs typeface="Calibri" panose="020F0502020204030204" charset="0"/>
              <a:sym typeface="+mn-ea"/>
            </a:endParaRPr>
          </a:p>
        </p:txBody>
      </p:sp>
      <p:sp>
        <p:nvSpPr>
          <p:cNvPr id="6" name="文本框 5"/>
          <p:cNvSpPr txBox="1"/>
          <p:nvPr/>
        </p:nvSpPr>
        <p:spPr>
          <a:xfrm>
            <a:off x="95250" y="76200"/>
            <a:ext cx="554355" cy="611505"/>
          </a:xfrm>
          <a:prstGeom prst="rect">
            <a:avLst/>
          </a:prstGeom>
          <a:gradFill>
            <a:gsLst>
              <a:gs pos="0">
                <a:srgbClr val="E30000"/>
              </a:gs>
              <a:gs pos="100000">
                <a:srgbClr val="760303"/>
              </a:gs>
            </a:gsLst>
            <a:lin scaled="0"/>
          </a:gradFill>
        </p:spPr>
        <p:txBody>
          <a:bodyPr wrap="none" rtlCol="0">
            <a:noAutofit/>
          </a:bodyPr>
          <a:p>
            <a:r>
              <a:rPr lang="en-US" altLang="zh-CN" sz="4400" dirty="0">
                <a:solidFill>
                  <a:schemeClr val="bg1"/>
                </a:solidFill>
                <a:latin typeface="思源黑体 CN Bold" panose="020B0800000000000000" pitchFamily="34" charset="-122"/>
                <a:ea typeface="思源黑体 CN Bold" panose="020B0800000000000000" pitchFamily="34" charset="-122"/>
              </a:rPr>
              <a:t>4</a:t>
            </a:r>
            <a:endParaRPr lang="en-US" altLang="zh-CN" sz="4400" dirty="0">
              <a:solidFill>
                <a:schemeClr val="bg1"/>
              </a:solidFill>
              <a:latin typeface="思源黑体 CN Bold" panose="020B0800000000000000" pitchFamily="34" charset="-122"/>
              <a:ea typeface="思源黑体 CN Bold" panose="020B0800000000000000" pitchFamily="34" charset="-122"/>
            </a:endParaRPr>
          </a:p>
        </p:txBody>
      </p:sp>
      <p:cxnSp>
        <p:nvCxnSpPr>
          <p:cNvPr id="8" name="Straight Connector 7"/>
          <p:cNvCxnSpPr/>
          <p:nvPr/>
        </p:nvCxnSpPr>
        <p:spPr>
          <a:xfrm>
            <a:off x="5671820" y="70485"/>
            <a:ext cx="57785" cy="6802120"/>
          </a:xfrm>
          <a:prstGeom prst="line">
            <a:avLst/>
          </a:prstGeom>
        </p:spPr>
        <p:style>
          <a:lnRef idx="2">
            <a:schemeClr val="accent1"/>
          </a:lnRef>
          <a:fillRef idx="0">
            <a:srgbClr val="FFFFFF"/>
          </a:fillRef>
          <a:effectRef idx="0">
            <a:srgbClr val="FFFFFF"/>
          </a:effectRef>
          <a:fontRef idx="minor">
            <a:schemeClr val="tx1"/>
          </a:fontRef>
        </p:style>
      </p:cxnSp>
      <p:sp>
        <p:nvSpPr>
          <p:cNvPr id="9" name="Text Box 8"/>
          <p:cNvSpPr txBox="1"/>
          <p:nvPr/>
        </p:nvSpPr>
        <p:spPr>
          <a:xfrm>
            <a:off x="6156960" y="451485"/>
            <a:ext cx="6035040" cy="6406515"/>
          </a:xfrm>
          <a:prstGeom prst="rect">
            <a:avLst/>
          </a:prstGeom>
          <a:noFill/>
        </p:spPr>
        <p:txBody>
          <a:bodyPr wrap="square" rtlCol="0">
            <a:noAutofit/>
          </a:bodyPr>
          <a:p>
            <a:r>
              <a:rPr lang="en-US" sz="1400">
                <a:latin typeface="Calibri" panose="020F0502020204030204" charset="0"/>
                <a:cs typeface="Calibri" panose="020F0502020204030204" charset="0"/>
              </a:rPr>
              <a:t>#kNN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from sklearn.neighbors import KNeighborsClassifier</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from sklearn.datasets import load_iris</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from sklearn.model_selection import train_test_split</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data = load_iris()</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X_train, X_test, y_train, y_test = train_test_split(x, y, test_size=0.3, random_state=42)</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k=10</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knn = KNeighborsClassifier(n_neighbors=10)</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knn.fit(X_train, y_train)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y_pred = knn.predict(X_test)</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from sklearn.metrics import accuracy_score</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accuracy = accuracy_score(y_test, y_pred)</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print(f'Accuracy: {accuracy}')</a:t>
            </a:r>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#logistric regression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from sklearn.metrics import accuracy_score, confusion_matrix</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import seaborn as sns</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from sklearn.model_selection import train_test_split</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from sklearn.linear_model import LogisticRegression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x_train, x_test, y_train, y_test = train_test_split(x,y,test_size=0.29,random_state=42)</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model = LogisticRegression()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model.fit(x_train, y_train)</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y_pred = model.predict(x_test)</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Accuracy = accuracy_score(y_test, y_pred)</a:t>
            </a:r>
            <a:endParaRPr lang="en-US" sz="1400">
              <a:latin typeface="Calibri" panose="020F0502020204030204" charset="0"/>
              <a:cs typeface="Calibri" panose="020F0502020204030204" charset="0"/>
            </a:endParaRPr>
          </a:p>
          <a:p>
            <a:r>
              <a:rPr lang="en-US" sz="1400">
                <a:latin typeface="Calibri" panose="020F0502020204030204" charset="0"/>
                <a:cs typeface="Calibri" panose="020F0502020204030204" charset="0"/>
              </a:rPr>
              <a:t>print("Accuracy:", Accuracy)</a:t>
            </a:r>
            <a:endParaRPr lang="en-US" sz="1400">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flipH="1" flipV="1">
            <a:off x="12115800" y="87630"/>
            <a:ext cx="76200" cy="76200"/>
          </a:xfrm>
        </p:spPr>
        <p:txBody>
          <a:bodyPr>
            <a:normAutofit fontScale="90000"/>
          </a:bodyPr>
          <a:p>
            <a:r>
              <a:rPr lang="en-US"/>
              <a:t>.</a:t>
            </a:r>
            <a:br>
              <a:rPr lang="en-US"/>
            </a:br>
            <a:endParaRPr lang="en-US"/>
          </a:p>
        </p:txBody>
      </p:sp>
      <p:sp>
        <p:nvSpPr>
          <p:cNvPr id="3" name="Content Placeholder 2"/>
          <p:cNvSpPr>
            <a:spLocks noGrp="1"/>
          </p:cNvSpPr>
          <p:nvPr>
            <p:ph idx="1"/>
          </p:nvPr>
        </p:nvSpPr>
        <p:spPr>
          <a:xfrm>
            <a:off x="127000" y="163830"/>
            <a:ext cx="5226050" cy="6483985"/>
          </a:xfrm>
        </p:spPr>
        <p:txBody>
          <a:bodyPr>
            <a:normAutofit fontScale="25000"/>
          </a:bodyPr>
          <a:p>
            <a:pPr marL="0" indent="0">
              <a:buNone/>
            </a:pPr>
            <a:r>
              <a:rPr lang="en-US" sz="8000">
                <a:solidFill>
                  <a:srgbClr val="FF0000"/>
                </a:solidFill>
                <a:latin typeface="Bell MT" panose="02020503060305020303" charset="0"/>
                <a:cs typeface="Bell MT" panose="02020503060305020303" charset="0"/>
              </a:rPr>
              <a:t>KNN WITH BOOT STRAP::</a:t>
            </a:r>
            <a:endParaRPr lang="en-US" sz="8000">
              <a:solidFill>
                <a:srgbClr val="FF0000"/>
              </a:solidFill>
              <a:latin typeface="Bell MT" panose="02020503060305020303" charset="0"/>
              <a:cs typeface="Bell MT" panose="02020503060305020303" charset="0"/>
            </a:endParaRPr>
          </a:p>
          <a:p>
            <a:pPr marL="0" indent="0">
              <a:buNone/>
            </a:pPr>
            <a:r>
              <a:rPr lang="en-US" sz="4000"/>
              <a:t>import numpy as np</a:t>
            </a:r>
            <a:endParaRPr lang="en-US" sz="4000"/>
          </a:p>
          <a:p>
            <a:pPr marL="0" indent="0">
              <a:buNone/>
            </a:pPr>
            <a:r>
              <a:rPr lang="en-US" sz="4000"/>
              <a:t>import matplotlib.pyplot as plt</a:t>
            </a:r>
            <a:endParaRPr lang="en-US" sz="4000"/>
          </a:p>
          <a:p>
            <a:pPr marL="0" indent="0">
              <a:buNone/>
            </a:pPr>
            <a:r>
              <a:rPr lang="en-US" sz="4000"/>
              <a:t>from sklearn import datasets</a:t>
            </a:r>
            <a:endParaRPr lang="en-US" sz="4000"/>
          </a:p>
          <a:p>
            <a:pPr marL="0" indent="0">
              <a:buNone/>
            </a:pPr>
            <a:r>
              <a:rPr lang="en-US" sz="4000"/>
              <a:t>from sklearn.model_selection import train_test_split</a:t>
            </a:r>
            <a:endParaRPr lang="en-US" sz="4000"/>
          </a:p>
          <a:p>
            <a:pPr marL="0" indent="0">
              <a:buNone/>
            </a:pPr>
            <a:r>
              <a:rPr lang="en-US" sz="4000"/>
              <a:t>from sklearn.svm import SVC</a:t>
            </a:r>
            <a:endParaRPr lang="en-US" sz="4000"/>
          </a:p>
          <a:p>
            <a:pPr marL="0" indent="0">
              <a:buNone/>
            </a:pPr>
            <a:r>
              <a:rPr lang="en-US" sz="4000"/>
              <a:t>from sklearn.linear_model import LogisticRegression</a:t>
            </a:r>
            <a:endParaRPr lang="en-US" sz="4000"/>
          </a:p>
          <a:p>
            <a:pPr marL="0" indent="0">
              <a:buNone/>
            </a:pPr>
            <a:r>
              <a:rPr lang="en-US" sz="4000"/>
              <a:t>from sklearn.metrics import accuracy_score</a:t>
            </a:r>
            <a:endParaRPr lang="en-US" sz="4000"/>
          </a:p>
          <a:p>
            <a:pPr marL="0" indent="0">
              <a:buNone/>
            </a:pPr>
            <a:r>
              <a:rPr lang="en-US" sz="4000"/>
              <a:t># Generate some sample data</a:t>
            </a:r>
            <a:endParaRPr lang="en-US" sz="4000"/>
          </a:p>
          <a:p>
            <a:pPr marL="0" indent="0">
              <a:buNone/>
            </a:pPr>
            <a:r>
              <a:rPr lang="en-US" sz="4000"/>
              <a:t>np.random.seed(0)</a:t>
            </a:r>
            <a:endParaRPr lang="en-US" sz="4000"/>
          </a:p>
          <a:p>
            <a:pPr marL="0" indent="0">
              <a:buNone/>
            </a:pPr>
            <a:r>
              <a:rPr lang="en-US" sz="4000"/>
              <a:t>x = np.random.rand(100, 15)</a:t>
            </a:r>
            <a:endParaRPr lang="en-US" sz="4000"/>
          </a:p>
          <a:p>
            <a:pPr marL="0" indent="0">
              <a:buNone/>
            </a:pPr>
            <a:r>
              <a:rPr lang="en-US" sz="4000"/>
              <a:t>y = np.random.randint(2, size=100)</a:t>
            </a:r>
            <a:endParaRPr lang="en-US" sz="4000"/>
          </a:p>
          <a:p>
            <a:pPr marL="0" indent="0">
              <a:buNone/>
            </a:pPr>
            <a:r>
              <a:rPr lang="en-US" sz="4000"/>
              <a:t># Perceptron function</a:t>
            </a:r>
            <a:endParaRPr lang="en-US" sz="4000"/>
          </a:p>
          <a:p>
            <a:pPr marL="0" indent="0">
              <a:buNone/>
            </a:pPr>
            <a:r>
              <a:rPr lang="en-US" sz="4000"/>
              <a:t>def perceptron(w, x1, b):</a:t>
            </a:r>
            <a:endParaRPr lang="en-US" sz="4000"/>
          </a:p>
          <a:p>
            <a:pPr marL="0" indent="0">
              <a:buNone/>
            </a:pPr>
            <a:r>
              <a:rPr lang="en-US" sz="4000"/>
              <a:t>    yp = []</a:t>
            </a:r>
            <a:endParaRPr lang="en-US" sz="4000"/>
          </a:p>
          <a:p>
            <a:pPr marL="0" indent="0">
              <a:buNone/>
            </a:pPr>
            <a:r>
              <a:rPr lang="en-US" sz="4000"/>
              <a:t>    for i in range(len(x1)):</a:t>
            </a:r>
            <a:endParaRPr lang="en-US" sz="4000"/>
          </a:p>
          <a:p>
            <a:pPr marL="0" indent="0">
              <a:buNone/>
            </a:pPr>
            <a:r>
              <a:rPr lang="en-US" sz="4000"/>
              <a:t>        s = np.dot(x1[i], w) + b</a:t>
            </a:r>
            <a:endParaRPr lang="en-US" sz="4000"/>
          </a:p>
          <a:p>
            <a:pPr marL="0" indent="0">
              <a:buNone/>
            </a:pPr>
            <a:r>
              <a:rPr lang="en-US" sz="4000"/>
              <a:t>        s2 = 1 / (1 + np.exp(-s))</a:t>
            </a:r>
            <a:endParaRPr lang="en-US" sz="4000"/>
          </a:p>
          <a:p>
            <a:pPr marL="0" indent="0">
              <a:buNone/>
            </a:pPr>
            <a:r>
              <a:rPr lang="en-US" sz="4000"/>
              <a:t>        if s2 &gt;= 0.5:</a:t>
            </a:r>
            <a:endParaRPr lang="en-US" sz="4000"/>
          </a:p>
          <a:p>
            <a:pPr marL="0" indent="0">
              <a:buNone/>
            </a:pPr>
            <a:r>
              <a:rPr lang="en-US" sz="4000"/>
              <a:t>            yp.append(1)</a:t>
            </a:r>
            <a:endParaRPr lang="en-US" sz="4000"/>
          </a:p>
          <a:p>
            <a:pPr marL="0" indent="0">
              <a:buNone/>
            </a:pPr>
            <a:r>
              <a:rPr lang="en-US" sz="4000"/>
              <a:t>        else:</a:t>
            </a:r>
            <a:endParaRPr lang="en-US" sz="4000"/>
          </a:p>
          <a:p>
            <a:pPr marL="0" indent="0">
              <a:buNone/>
            </a:pPr>
            <a:r>
              <a:rPr lang="en-US" sz="4000"/>
              <a:t>            yp.append(0)</a:t>
            </a:r>
            <a:endParaRPr lang="en-US" sz="4000"/>
          </a:p>
          <a:p>
            <a:pPr marL="0" indent="0">
              <a:buNone/>
            </a:pPr>
            <a:r>
              <a:rPr lang="en-US" sz="4000"/>
              <a:t>    return yp</a:t>
            </a:r>
            <a:endParaRPr lang="en-US" sz="4000"/>
          </a:p>
          <a:p>
            <a:pPr marL="0" indent="0">
              <a:buNone/>
            </a:pPr>
            <a:endParaRPr lang="en-US" sz="4000"/>
          </a:p>
          <a:p>
            <a:pPr marL="0" indent="0">
              <a:buNone/>
            </a:pPr>
            <a:endParaRPr lang="en-US" sz="4000"/>
          </a:p>
          <a:p>
            <a:pPr marL="0" indent="0">
              <a:buNone/>
            </a:pPr>
            <a:endParaRPr lang="en-US" sz="4000"/>
          </a:p>
        </p:txBody>
      </p:sp>
      <p:cxnSp>
        <p:nvCxnSpPr>
          <p:cNvPr id="4" name="Straight Connector 3"/>
          <p:cNvCxnSpPr/>
          <p:nvPr/>
        </p:nvCxnSpPr>
        <p:spPr>
          <a:xfrm>
            <a:off x="5488940" y="-31115"/>
            <a:ext cx="57785" cy="6618605"/>
          </a:xfrm>
          <a:prstGeom prst="line">
            <a:avLst/>
          </a:prstGeom>
        </p:spPr>
        <p:style>
          <a:lnRef idx="2">
            <a:schemeClr val="accent1"/>
          </a:lnRef>
          <a:fillRef idx="0">
            <a:srgbClr val="FFFFFF"/>
          </a:fillRef>
          <a:effectRef idx="0">
            <a:srgbClr val="FFFFFF"/>
          </a:effectRef>
          <a:fontRef idx="minor">
            <a:schemeClr val="tx1"/>
          </a:fontRef>
        </p:style>
      </p:cxnSp>
      <p:sp>
        <p:nvSpPr>
          <p:cNvPr id="5" name="Text Box 4"/>
          <p:cNvSpPr txBox="1"/>
          <p:nvPr/>
        </p:nvSpPr>
        <p:spPr>
          <a:xfrm>
            <a:off x="5740400" y="86995"/>
            <a:ext cx="6275070" cy="6771640"/>
          </a:xfrm>
          <a:prstGeom prst="rect">
            <a:avLst/>
          </a:prstGeom>
          <a:noFill/>
        </p:spPr>
        <p:txBody>
          <a:bodyPr wrap="square" rtlCol="0">
            <a:noAutofit/>
          </a:bodyPr>
          <a:p>
            <a:pPr marL="0" indent="0">
              <a:buNone/>
            </a:pPr>
            <a:r>
              <a:rPr lang="en-US" sz="1000">
                <a:latin typeface="Calibri" panose="020F0502020204030204" charset="0"/>
                <a:cs typeface="Calibri" panose="020F0502020204030204" charset="0"/>
                <a:sym typeface="+mn-ea"/>
              </a:rPr>
              <a:t>b = float(input("Enter b:"))</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predicted_values_perceptron = perceptron(w, x, b)</a:t>
            </a:r>
            <a:endParaRPr lang="en-US" sz="1000">
              <a:latin typeface="Calibri" panose="020F0502020204030204" charset="0"/>
              <a:cs typeface="Calibri" panose="020F0502020204030204" charset="0"/>
              <a:sym typeface="+mn-ea"/>
            </a:endParaRPr>
          </a:p>
          <a:p>
            <a:pPr marL="0" indent="0">
              <a:buNone/>
            </a:pPr>
            <a:r>
              <a:rPr lang="en-US" sz="1000">
                <a:latin typeface="Calibri" panose="020F0502020204030204" charset="0"/>
                <a:cs typeface="Calibri" panose="020F0502020204030204" charset="0"/>
                <a:sym typeface="+mn-ea"/>
              </a:rPr>
              <a:t>plt.tight_layout()</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plt.show()</a:t>
            </a:r>
            <a:endParaRPr lang="en-US" sz="1000">
              <a:latin typeface="Calibri" panose="020F0502020204030204" charset="0"/>
              <a:cs typeface="Calibri" panose="020F0502020204030204" charset="0"/>
            </a:endParaRPr>
          </a:p>
          <a:p>
            <a:pPr marL="0" indent="0">
              <a:buNone/>
            </a:pPr>
            <a:endParaRPr lang="en-US" sz="1000">
              <a:latin typeface="Calibri" panose="020F0502020204030204" charset="0"/>
              <a:cs typeface="Calibri" panose="020F0502020204030204" charset="0"/>
              <a:sym typeface="+mn-ea"/>
            </a:endParaRPr>
          </a:p>
          <a:p>
            <a:pPr marL="0" indent="0">
              <a:buNone/>
            </a:pPr>
            <a:r>
              <a:rPr lang="en-US" sz="1000">
                <a:latin typeface="Calibri" panose="020F0502020204030204" charset="0"/>
                <a:cs typeface="Calibri" panose="020F0502020204030204" charset="0"/>
                <a:sym typeface="+mn-ea"/>
              </a:rPr>
              <a:t># Split data for SVM and Logistic Regression</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X_train, X_test, y_train, y_test = train_test_split(x, y, test_size=0.2, random_state=42)</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 SVM</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model_svm = SVC(kernel='linear')</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model_svm.fit(X_train, y_train)</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y_pred_svm = model_svm.predict(X_test)</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acc_svm = accuracy_score(y_test, y_pred_svm)</a:t>
            </a:r>
            <a:endParaRPr lang="en-US" sz="1000">
              <a:latin typeface="Calibri" panose="020F0502020204030204" charset="0"/>
              <a:cs typeface="Calibri" panose="020F0502020204030204" charset="0"/>
              <a:sym typeface="+mn-ea"/>
            </a:endParaRPr>
          </a:p>
          <a:p>
            <a:pPr marL="0" indent="0">
              <a:buNone/>
            </a:pP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 Logistic Regression</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model_lr = LogisticRegression()</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model_lr.fit(X_train, y_train)</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y_pred_lr = model_lr.predict(X_test)</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acc_lr = accuracy_score(y_test, y_pred_lr)</a:t>
            </a:r>
            <a:endParaRPr lang="en-US" sz="1000">
              <a:latin typeface="Calibri" panose="020F0502020204030204" charset="0"/>
              <a:cs typeface="Calibri" panose="020F0502020204030204" charset="0"/>
              <a:sym typeface="+mn-ea"/>
            </a:endParaRPr>
          </a:p>
          <a:p>
            <a:pPr marL="0" indent="0">
              <a:buNone/>
            </a:pP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 Plot the results</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plt.figure(figsize=(10, 6))</a:t>
            </a:r>
            <a:endParaRPr lang="en-US" sz="1000">
              <a:latin typeface="Calibri" panose="020F0502020204030204" charset="0"/>
              <a:cs typeface="Calibri" panose="020F0502020204030204" charset="0"/>
              <a:sym typeface="+mn-ea"/>
            </a:endParaRPr>
          </a:p>
          <a:p>
            <a:pPr marL="0" indent="0">
              <a:buNone/>
            </a:pP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 Perceptron</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plt.subplot(131)</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plt.scatter(x[:, 0], x[:, 1], c=predicted_values_perceptron, cmap='coolwarm')</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plt.title('Perceptron Predictions')</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plt.xlabel('Feature 1')</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plt.ylabel('Feature 2')</a:t>
            </a:r>
            <a:endParaRPr lang="en-US" sz="1000">
              <a:latin typeface="Calibri" panose="020F0502020204030204" charset="0"/>
              <a:cs typeface="Calibri" panose="020F0502020204030204" charset="0"/>
              <a:sym typeface="+mn-ea"/>
            </a:endParaRPr>
          </a:p>
          <a:p>
            <a:pPr marL="0" indent="0">
              <a:buNone/>
            </a:pP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 SVM</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plt.subplot(132)</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plt.scatter(X_test[:, 0], X_test[:, 1], c=y_pred_svm, cmap='coolwarm')</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plt.title(f'SVM Predictions (Accuracy: {acc_svm:.2f})')</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plt.xlabel('Feature 1')</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plt.ylabel('Feature 2')</a:t>
            </a:r>
            <a:endParaRPr lang="en-US" sz="1000">
              <a:latin typeface="Calibri" panose="020F0502020204030204" charset="0"/>
              <a:cs typeface="Calibri" panose="020F0502020204030204" charset="0"/>
            </a:endParaRPr>
          </a:p>
          <a:p>
            <a:pPr marL="0" indent="0">
              <a:buNone/>
            </a:pP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 Logistic Regression</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plt.subplot(133)</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plt.scatter(X_test[:, 0], X_test[:, 1], c=y_pred_lr, cmap='coolwarm')</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plt.title(f'Logistic Regression Predictions (Accuracy: {acc_lr:.2f})')</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plt.xlabel('Feature 1')</a:t>
            </a:r>
            <a:endParaRPr lang="en-US" sz="1000">
              <a:latin typeface="Calibri" panose="020F0502020204030204" charset="0"/>
              <a:cs typeface="Calibri" panose="020F0502020204030204" charset="0"/>
            </a:endParaRPr>
          </a:p>
          <a:p>
            <a:pPr marL="0" indent="0">
              <a:buNone/>
            </a:pPr>
            <a:r>
              <a:rPr lang="en-US" sz="1000">
                <a:latin typeface="Calibri" panose="020F0502020204030204" charset="0"/>
                <a:cs typeface="Calibri" panose="020F0502020204030204" charset="0"/>
                <a:sym typeface="+mn-ea"/>
              </a:rPr>
              <a:t>plt.ylabel('Feature 2')</a:t>
            </a:r>
            <a:endParaRPr lang="en-US" sz="100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9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12023090" y="189230"/>
            <a:ext cx="168910" cy="76200"/>
          </a:xfrm>
        </p:spPr>
        <p:txBody>
          <a:bodyPr/>
          <a:p>
            <a:r>
              <a:rPr lang="en-US"/>
              <a:t>.</a:t>
            </a:r>
            <a:endParaRPr lang="en-US"/>
          </a:p>
        </p:txBody>
      </p:sp>
      <p:sp>
        <p:nvSpPr>
          <p:cNvPr id="3" name="Content Placeholder 2"/>
          <p:cNvSpPr>
            <a:spLocks noGrp="1"/>
          </p:cNvSpPr>
          <p:nvPr>
            <p:ph idx="1"/>
          </p:nvPr>
        </p:nvSpPr>
        <p:spPr>
          <a:xfrm>
            <a:off x="212725" y="189865"/>
            <a:ext cx="11809730" cy="6449060"/>
          </a:xfrm>
        </p:spPr>
        <p:txBody>
          <a:bodyPr/>
          <a:p>
            <a:pPr marL="0" indent="0">
              <a:buNone/>
            </a:pPr>
            <a:r>
              <a:rPr lang="en-US">
                <a:cs typeface="+mn-lt"/>
                <a:sym typeface="+mn-ea"/>
              </a:rPr>
              <a:t> </a:t>
            </a:r>
            <a:endParaRPr lang="en-US">
              <a:cs typeface="+mn-lt"/>
              <a:sym typeface="+mn-ea"/>
            </a:endParaRPr>
          </a:p>
          <a:p>
            <a:pPr marL="0" indent="0">
              <a:buNone/>
            </a:pPr>
            <a:r>
              <a:rPr lang="en-US">
                <a:cs typeface="+mn-lt"/>
                <a:sym typeface="+mn-ea"/>
              </a:rPr>
              <a:t>           </a:t>
            </a:r>
            <a:r>
              <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rPr>
              <a:t>RESULT :</a:t>
            </a:r>
            <a:endPar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endParaRPr>
          </a:p>
          <a:p>
            <a:pPr marL="0" indent="0" algn="l">
              <a:buNone/>
            </a:pPr>
            <a:r>
              <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rPr>
              <a:t>            </a:t>
            </a:r>
            <a:r>
              <a:rPr lang="en-US" altLang="zh-CN" sz="4000" spc="300" dirty="0">
                <a:solidFill>
                  <a:schemeClr val="bg1">
                    <a:lumMod val="75000"/>
                  </a:schemeClr>
                </a:solidFill>
                <a:latin typeface="思源黑体 CN Bold" panose="020B0800000000000000" pitchFamily="34" charset="-122"/>
                <a:ea typeface="思源黑体 CN Bold" panose="020B0800000000000000" pitchFamily="34" charset="-122"/>
                <a:sym typeface="+mn-ea"/>
              </a:rPr>
              <a:t> </a:t>
            </a:r>
            <a:r>
              <a:rPr lang="en-US" altLang="zh-CN" sz="2400" spc="3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ell MT" panose="02020503060305020303" charset="0"/>
                <a:ea typeface="思源黑体 CN Bold" panose="020B0800000000000000" pitchFamily="34" charset="-122"/>
                <a:cs typeface="Bell MT" panose="02020503060305020303" charset="0"/>
                <a:sym typeface="+mn-ea"/>
              </a:rPr>
              <a:t>Average Accuracy: 49.8888</a:t>
            </a:r>
            <a:endParaRPr lang="en-US" altLang="zh-CN" sz="4000" spc="300" dirty="0">
              <a:solidFill>
                <a:schemeClr val="bg1">
                  <a:lumMod val="75000"/>
                </a:schemeClr>
              </a:solidFill>
              <a:latin typeface="思源黑体 CN Bold" panose="020B0800000000000000" pitchFamily="34" charset="-122"/>
              <a:ea typeface="思源黑体 CN Bold" panose="020B0800000000000000" pitchFamily="34" charset="-122"/>
              <a:sym typeface="+mn-ea"/>
            </a:endParaRPr>
          </a:p>
          <a:p>
            <a:pPr marL="0" indent="0">
              <a:buNone/>
            </a:pPr>
            <a:endParaRPr lang="en-US" altLang="zh-CN" sz="4000" spc="300" dirty="0">
              <a:solidFill>
                <a:schemeClr val="bg1">
                  <a:lumMod val="75000"/>
                </a:schemeClr>
              </a:solidFill>
              <a:latin typeface="思源黑体 CN Bold" panose="020B0800000000000000" pitchFamily="34" charset="-122"/>
              <a:ea typeface="思源黑体 CN Bold" panose="020B0800000000000000" pitchFamily="34" charset="-122"/>
              <a:sym typeface="+mn-ea"/>
            </a:endParaRPr>
          </a:p>
        </p:txBody>
      </p:sp>
      <p:sp>
        <p:nvSpPr>
          <p:cNvPr id="4" name="文本框 5"/>
          <p:cNvSpPr txBox="1"/>
          <p:nvPr/>
        </p:nvSpPr>
        <p:spPr>
          <a:xfrm>
            <a:off x="374015" y="638810"/>
            <a:ext cx="554355" cy="641350"/>
          </a:xfrm>
          <a:prstGeom prst="rect">
            <a:avLst/>
          </a:prstGeom>
          <a:gradFill>
            <a:gsLst>
              <a:gs pos="0">
                <a:srgbClr val="E30000"/>
              </a:gs>
              <a:gs pos="100000">
                <a:srgbClr val="760303"/>
              </a:gs>
            </a:gsLst>
            <a:lin scaled="0"/>
          </a:gradFill>
        </p:spPr>
        <p:txBody>
          <a:bodyPr wrap="none" rtlCol="0">
            <a:noAutofit/>
          </a:bodyPr>
          <a:p>
            <a:r>
              <a:rPr lang="en-US" altLang="zh-CN" sz="4400" dirty="0">
                <a:solidFill>
                  <a:schemeClr val="bg1"/>
                </a:solidFill>
                <a:latin typeface="思源黑体 CN Bold" panose="020B0800000000000000" pitchFamily="34" charset="-122"/>
                <a:ea typeface="思源黑体 CN Bold" panose="020B0800000000000000" pitchFamily="34" charset="-122"/>
              </a:rPr>
              <a:t>5</a:t>
            </a:r>
            <a:endParaRPr lang="en-US" altLang="zh-CN" sz="4400" dirty="0">
              <a:solidFill>
                <a:schemeClr val="bg1"/>
              </a:solidFill>
              <a:latin typeface="思源黑体 CN Bold" panose="020B0800000000000000" pitchFamily="34" charset="-122"/>
              <a:ea typeface="思源黑体 CN Bold" panose="020B0800000000000000" pitchFamily="34" charset="-122"/>
            </a:endParaRPr>
          </a:p>
        </p:txBody>
      </p:sp>
      <p:pic>
        <p:nvPicPr>
          <p:cNvPr id="5" name="Picture 4"/>
          <p:cNvPicPr>
            <a:picLocks noChangeAspect="1"/>
          </p:cNvPicPr>
          <p:nvPr/>
        </p:nvPicPr>
        <p:blipFill>
          <a:blip r:embed="rId1"/>
          <a:stretch>
            <a:fillRect/>
          </a:stretch>
        </p:blipFill>
        <p:spPr>
          <a:xfrm>
            <a:off x="1817370" y="2378710"/>
            <a:ext cx="8545830" cy="4385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9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sz="half" idx="1"/>
          </p:nvPr>
        </p:nvSpPr>
        <p:spPr>
          <a:xfrm>
            <a:off x="102870" y="123190"/>
            <a:ext cx="11969115" cy="6668770"/>
          </a:xfrm>
        </p:spPr>
        <p:txBody>
          <a:bodyPr/>
          <a:p>
            <a:pPr marL="0" indent="0">
              <a:buNone/>
            </a:pPr>
            <a:r>
              <a:rPr lang="en-US" altLang="zh-CN" spc="3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ell MT" panose="02020503060305020303" charset="0"/>
                <a:ea typeface="思源黑体 CN Bold" panose="020B0800000000000000" pitchFamily="34" charset="-122"/>
                <a:cs typeface="Bell MT" panose="02020503060305020303" charset="0"/>
                <a:sym typeface="+mn-ea"/>
              </a:rPr>
              <a:t>-Logistic regression Accuracy : 0.94171627799</a:t>
            </a:r>
            <a:endParaRPr lang="en-US" altLang="zh-CN" spc="3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ell MT" panose="02020503060305020303" charset="0"/>
              <a:ea typeface="思源黑体 CN Bold" panose="020B0800000000000000" pitchFamily="34" charset="-122"/>
              <a:cs typeface="Bell MT" panose="02020503060305020303" charset="0"/>
              <a:sym typeface="+mn-ea"/>
            </a:endParaRPr>
          </a:p>
          <a:p>
            <a:pPr marL="0" indent="0">
              <a:buNone/>
            </a:pPr>
            <a:r>
              <a:rPr lang="en-US" altLang="zh-CN" spc="3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ell MT" panose="02020503060305020303" charset="0"/>
                <a:ea typeface="思源黑体 CN Bold" panose="020B0800000000000000" pitchFamily="34" charset="-122"/>
                <a:cs typeface="Bell MT" panose="02020503060305020303" charset="0"/>
                <a:sym typeface="+mn-ea"/>
              </a:rPr>
              <a:t>-KNN Average Accuracy         : 0.98157451273</a:t>
            </a:r>
            <a:endParaRPr lang="en-US" altLang="zh-CN" spc="3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ell MT" panose="02020503060305020303" charset="0"/>
              <a:ea typeface="思源黑体 CN Bold" panose="020B0800000000000000" pitchFamily="34" charset="-122"/>
              <a:cs typeface="Bell MT" panose="02020503060305020303" charset="0"/>
              <a:sym typeface="+mn-ea"/>
            </a:endParaRPr>
          </a:p>
        </p:txBody>
      </p:sp>
      <p:pic>
        <p:nvPicPr>
          <p:cNvPr id="4" name="Content Placeholder 3" descr="download"/>
          <p:cNvPicPr>
            <a:picLocks noChangeAspect="1"/>
          </p:cNvPicPr>
          <p:nvPr>
            <p:ph sz="half" idx="2"/>
          </p:nvPr>
        </p:nvPicPr>
        <p:blipFill>
          <a:blip r:embed="rId1"/>
          <a:stretch>
            <a:fillRect/>
          </a:stretch>
        </p:blipFill>
        <p:spPr>
          <a:xfrm>
            <a:off x="102235" y="1231900"/>
            <a:ext cx="11969750" cy="55600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0">
              <a:schemeClr val="accent1">
                <a:lumMod val="45000"/>
                <a:lumOff val="55000"/>
              </a:schemeClr>
            </a:gs>
            <a:gs pos="10000">
              <a:schemeClr val="accent1">
                <a:lumMod val="45000"/>
                <a:lumOff val="55000"/>
              </a:schemeClr>
            </a:gs>
            <a:gs pos="94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flipV="1">
            <a:off x="5066665" y="2437130"/>
            <a:ext cx="158115" cy="76200"/>
          </a:xfrm>
        </p:spPr>
        <p:txBody>
          <a:bodyPr>
            <a:normAutofit fontScale="90000"/>
          </a:bodyPr>
          <a:p>
            <a:r>
              <a:rPr lang="en-US"/>
              <a:t>.</a:t>
            </a:r>
            <a:endParaRPr lang="en-US"/>
          </a:p>
        </p:txBody>
      </p:sp>
      <p:sp>
        <p:nvSpPr>
          <p:cNvPr id="2" name="Text Box 1"/>
          <p:cNvSpPr txBox="1"/>
          <p:nvPr/>
        </p:nvSpPr>
        <p:spPr>
          <a:xfrm>
            <a:off x="367665" y="4663440"/>
            <a:ext cx="11301730" cy="1791335"/>
          </a:xfrm>
          <a:prstGeom prst="rect">
            <a:avLst/>
          </a:prstGeom>
          <a:noFill/>
        </p:spPr>
        <p:txBody>
          <a:bodyPr wrap="square" rtlCol="0" anchor="t">
            <a:noAutofit/>
          </a:bodyPr>
          <a:p>
            <a:r>
              <a:rPr lang="en-US"/>
              <a:t>     </a:t>
            </a:r>
            <a:endParaRPr lang="en-US"/>
          </a:p>
          <a:p>
            <a:r>
              <a:rPr lang="en-US"/>
              <a:t>                                  code showcases a thorough approach to data preprocessing, visualization, and implementing machine learning models. It demonstrates proficiency in both custom implementations and utilization of well-established libraries.</a:t>
            </a:r>
            <a:endParaRPr lang="en-US"/>
          </a:p>
        </p:txBody>
      </p:sp>
      <p:pic>
        <p:nvPicPr>
          <p:cNvPr id="100" name="Content Placeholder 99"/>
          <p:cNvPicPr>
            <a:picLocks noChangeAspect="1"/>
          </p:cNvPicPr>
          <p:nvPr>
            <p:ph idx="1"/>
          </p:nvPr>
        </p:nvPicPr>
        <p:blipFill>
          <a:blip r:embed="rId1"/>
          <a:stretch>
            <a:fillRect/>
          </a:stretch>
        </p:blipFill>
        <p:spPr>
          <a:xfrm>
            <a:off x="2724785" y="1417955"/>
            <a:ext cx="6019165" cy="3319145"/>
          </a:xfrm>
          <a:prstGeom prst="rect">
            <a:avLst/>
          </a:prstGeom>
          <a:noFill/>
          <a:ln w="9525">
            <a:noFill/>
          </a:ln>
        </p:spPr>
      </p:pic>
      <p:sp>
        <p:nvSpPr>
          <p:cNvPr id="6" name="文本框 5"/>
          <p:cNvSpPr txBox="1"/>
          <p:nvPr/>
        </p:nvSpPr>
        <p:spPr>
          <a:xfrm>
            <a:off x="604520" y="711200"/>
            <a:ext cx="554355" cy="641350"/>
          </a:xfrm>
          <a:prstGeom prst="rect">
            <a:avLst/>
          </a:prstGeom>
          <a:gradFill>
            <a:gsLst>
              <a:gs pos="0">
                <a:srgbClr val="E30000"/>
              </a:gs>
              <a:gs pos="100000">
                <a:srgbClr val="760303"/>
              </a:gs>
            </a:gsLst>
            <a:lin scaled="0"/>
          </a:gradFill>
        </p:spPr>
        <p:txBody>
          <a:bodyPr wrap="none" rtlCol="0">
            <a:noAutofit/>
          </a:bodyPr>
          <a:p>
            <a:r>
              <a:rPr lang="en-US" altLang="zh-CN" sz="4400" dirty="0">
                <a:solidFill>
                  <a:schemeClr val="bg1"/>
                </a:solidFill>
                <a:latin typeface="思源黑体 CN Bold" panose="020B0800000000000000" pitchFamily="34" charset="-122"/>
                <a:ea typeface="思源黑体 CN Bold" panose="020B0800000000000000" pitchFamily="34" charset="-122"/>
              </a:rPr>
              <a:t>6</a:t>
            </a:r>
            <a:endParaRPr lang="en-US" altLang="zh-CN" sz="4400" dirty="0">
              <a:solidFill>
                <a:schemeClr val="bg1"/>
              </a:solidFill>
              <a:latin typeface="思源黑体 CN Bold" panose="020B0800000000000000" pitchFamily="34" charset="-122"/>
              <a:ea typeface="思源黑体 CN Bold" panose="020B0800000000000000" pitchFamily="34" charset="-122"/>
            </a:endParaRPr>
          </a:p>
        </p:txBody>
      </p:sp>
      <p:sp>
        <p:nvSpPr>
          <p:cNvPr id="4" name="Text Box 3"/>
          <p:cNvSpPr txBox="1"/>
          <p:nvPr/>
        </p:nvSpPr>
        <p:spPr>
          <a:xfrm>
            <a:off x="1053465" y="711200"/>
            <a:ext cx="6096000" cy="706755"/>
          </a:xfrm>
          <a:prstGeom prst="rect">
            <a:avLst/>
          </a:prstGeom>
          <a:noFill/>
        </p:spPr>
        <p:txBody>
          <a:bodyPr wrap="square" rtlCol="0" anchor="t">
            <a:spAutoFit/>
          </a:bodyPr>
          <a:p>
            <a:r>
              <a:rPr lang="en-US" sz="3200">
                <a:cs typeface="+mn-lt"/>
                <a:sym typeface="+mn-ea"/>
              </a:rPr>
              <a:t> </a:t>
            </a:r>
            <a:r>
              <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rPr>
              <a:t>CONCLUSION </a:t>
            </a:r>
            <a:r>
              <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rPr>
              <a:t>:</a:t>
            </a:r>
            <a:endPar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1762760" y="1804035"/>
            <a:ext cx="76200" cy="118110"/>
          </a:xfrm>
        </p:spPr>
        <p:txBody>
          <a:bodyPr>
            <a:normAutofit fontScale="90000"/>
          </a:bodyPr>
          <a:p>
            <a:r>
              <a:rPr lang="en-US"/>
              <a:t>.</a:t>
            </a:r>
            <a:endParaRPr lang="en-US"/>
          </a:p>
        </p:txBody>
      </p:sp>
      <p:sp>
        <p:nvSpPr>
          <p:cNvPr id="3" name="Text Box 2"/>
          <p:cNvSpPr txBox="1"/>
          <p:nvPr/>
        </p:nvSpPr>
        <p:spPr>
          <a:xfrm>
            <a:off x="1762760" y="1614170"/>
            <a:ext cx="6096000" cy="706755"/>
          </a:xfrm>
          <a:prstGeom prst="rect">
            <a:avLst/>
          </a:prstGeom>
          <a:noFill/>
        </p:spPr>
        <p:txBody>
          <a:bodyPr wrap="square" rtlCol="0" anchor="t">
            <a:spAutoFit/>
          </a:bodyPr>
          <a:p>
            <a:r>
              <a:rPr lang="en-US" sz="3200">
                <a:cs typeface="+mn-lt"/>
                <a:sym typeface="+mn-ea"/>
              </a:rPr>
              <a:t> </a:t>
            </a:r>
            <a:r>
              <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rPr>
              <a:t>GIT HUB LINK:</a:t>
            </a:r>
            <a:endPar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endParaRPr>
          </a:p>
        </p:txBody>
      </p:sp>
      <p:sp>
        <p:nvSpPr>
          <p:cNvPr id="8" name="文本框 5"/>
          <p:cNvSpPr txBox="1"/>
          <p:nvPr/>
        </p:nvSpPr>
        <p:spPr>
          <a:xfrm>
            <a:off x="1158875" y="1614170"/>
            <a:ext cx="554355" cy="641350"/>
          </a:xfrm>
          <a:prstGeom prst="rect">
            <a:avLst/>
          </a:prstGeom>
          <a:gradFill>
            <a:gsLst>
              <a:gs pos="0">
                <a:srgbClr val="E30000"/>
              </a:gs>
              <a:gs pos="100000">
                <a:srgbClr val="760303"/>
              </a:gs>
            </a:gsLst>
            <a:lin scaled="0"/>
          </a:gradFill>
        </p:spPr>
        <p:txBody>
          <a:bodyPr wrap="none" rtlCol="0">
            <a:noAutofit/>
          </a:bodyPr>
          <a:p>
            <a:r>
              <a:rPr lang="en-US" altLang="zh-CN" sz="4400" dirty="0">
                <a:solidFill>
                  <a:schemeClr val="bg1"/>
                </a:solidFill>
                <a:latin typeface="思源黑体 CN Bold" panose="020B0800000000000000" pitchFamily="34" charset="-122"/>
                <a:ea typeface="思源黑体 CN Bold" panose="020B0800000000000000" pitchFamily="34" charset="-122"/>
              </a:rPr>
              <a:t>7</a:t>
            </a:r>
            <a:endParaRPr lang="en-US" altLang="zh-CN" sz="4400" dirty="0">
              <a:solidFill>
                <a:schemeClr val="bg1"/>
              </a:solidFill>
              <a:latin typeface="思源黑体 CN Bold" panose="020B0800000000000000" pitchFamily="34" charset="-122"/>
              <a:ea typeface="思源黑体 CN Bold" panose="020B0800000000000000" pitchFamily="34" charset="-122"/>
            </a:endParaRPr>
          </a:p>
        </p:txBody>
      </p:sp>
      <p:sp>
        <p:nvSpPr>
          <p:cNvPr id="12" name="Text Box 11"/>
          <p:cNvSpPr txBox="1"/>
          <p:nvPr/>
        </p:nvSpPr>
        <p:spPr>
          <a:xfrm>
            <a:off x="749300" y="2726690"/>
            <a:ext cx="8561070" cy="918210"/>
          </a:xfrm>
          <a:prstGeom prst="rect">
            <a:avLst/>
          </a:prstGeom>
          <a:noFill/>
        </p:spPr>
        <p:txBody>
          <a:bodyPr wrap="square" rtlCol="0" anchor="t">
            <a:noAutofit/>
          </a:bodyPr>
          <a:p>
            <a:r>
              <a:rPr lang="en-US" sz="4000"/>
              <a:t>Link (or) URL : </a:t>
            </a:r>
            <a:endParaRPr lang="en-US"/>
          </a:p>
          <a:p>
            <a:r>
              <a:rPr lang="en-US"/>
              <a:t>                                 </a:t>
            </a:r>
            <a:endParaRPr lang="en-US"/>
          </a:p>
        </p:txBody>
      </p:sp>
      <p:sp>
        <p:nvSpPr>
          <p:cNvPr id="14" name="Text Box 13"/>
          <p:cNvSpPr txBox="1"/>
          <p:nvPr/>
        </p:nvSpPr>
        <p:spPr>
          <a:xfrm>
            <a:off x="4047490" y="2726690"/>
            <a:ext cx="5728970" cy="519430"/>
          </a:xfrm>
          <a:prstGeom prst="rect">
            <a:avLst/>
          </a:prstGeom>
          <a:solidFill>
            <a:schemeClr val="bg1"/>
          </a:solidFill>
        </p:spPr>
        <p:style>
          <a:lnRef idx="0">
            <a:srgbClr val="FFFFFF"/>
          </a:lnRef>
          <a:fillRef idx="1">
            <a:schemeClr val="accent1"/>
          </a:fillRef>
          <a:effectRef idx="0">
            <a:srgbClr val="FFFFFF"/>
          </a:effectRef>
          <a:fontRef idx="minor">
            <a:schemeClr val="lt1"/>
          </a:fontRef>
        </p:style>
        <p:txBody>
          <a:bodyPr wrap="square" rtlCol="0">
            <a:noAutofit/>
          </a:bodyPr>
          <a:p>
            <a:endParaRPr lang="en-US"/>
          </a:p>
        </p:txBody>
      </p:sp>
      <p:sp>
        <p:nvSpPr>
          <p:cNvPr id="15" name="Text Box 14"/>
          <p:cNvSpPr txBox="1"/>
          <p:nvPr/>
        </p:nvSpPr>
        <p:spPr>
          <a:xfrm>
            <a:off x="4047490" y="2726055"/>
            <a:ext cx="5728970" cy="520065"/>
          </a:xfrm>
          <a:prstGeom prst="rect">
            <a:avLst/>
          </a:prstGeom>
        </p:spPr>
        <p:style>
          <a:lnRef idx="3">
            <a:schemeClr val="accent1"/>
          </a:lnRef>
          <a:fillRef idx="0">
            <a:srgbClr val="FFFFFF"/>
          </a:fillRef>
          <a:effectRef idx="0">
            <a:srgbClr val="FFFFFF"/>
          </a:effectRef>
          <a:fontRef idx="minor">
            <a:schemeClr val="dk1"/>
          </a:fontRef>
        </p:style>
        <p:txBody>
          <a:bodyPr wrap="square" rtlCol="0" anchor="t">
            <a:noAutofit/>
          </a:bodyPr>
          <a:p>
            <a:r>
              <a:rPr lang="en-US"/>
              <a:t>https://github.com/2203A52043/2203A52043_pro..git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1830515" y="1468100"/>
            <a:ext cx="8349360" cy="922020"/>
          </a:xfrm>
          <a:prstGeom prst="rect">
            <a:avLst/>
          </a:prstGeom>
          <a:noFill/>
        </p:spPr>
        <p:txBody>
          <a:bodyPr wrap="square" rtlCol="0">
            <a:spAutoFit/>
          </a:bodyPr>
          <a:lstStyle/>
          <a:p>
            <a:pPr algn="dist"/>
            <a:r>
              <a:rPr lang="en-US" sz="5400" dirty="0">
                <a:ln w="22225">
                  <a:solidFill>
                    <a:schemeClr val="accent2"/>
                  </a:solidFill>
                  <a:prstDash val="solid"/>
                </a:ln>
                <a:solidFill>
                  <a:schemeClr val="accent2">
                    <a:lumMod val="40000"/>
                    <a:lumOff val="60000"/>
                  </a:schemeClr>
                </a:solidFill>
                <a:effectLst/>
                <a:latin typeface="思源黑体 CN Bold" panose="020B0800000000000000" pitchFamily="34" charset="-122"/>
                <a:ea typeface="思源黑体 CN Bold" panose="020B0800000000000000" pitchFamily="34" charset="-122"/>
              </a:rPr>
              <a:t>Thanks for Watching </a:t>
            </a:r>
            <a:endParaRPr lang="en-US" sz="5400" dirty="0">
              <a:ln w="22225">
                <a:solidFill>
                  <a:schemeClr val="accent2"/>
                </a:solidFill>
                <a:prstDash val="solid"/>
              </a:ln>
              <a:solidFill>
                <a:schemeClr val="accent2">
                  <a:lumMod val="40000"/>
                  <a:lumOff val="60000"/>
                </a:schemeClr>
              </a:solidFill>
              <a:effectLst/>
              <a:latin typeface="思源黑体 CN Bold" panose="020B0800000000000000" pitchFamily="34" charset="-122"/>
              <a:ea typeface="思源黑体 CN Bold" panose="020B0800000000000000" pitchFamily="34" charset="-122"/>
            </a:endParaRPr>
          </a:p>
        </p:txBody>
      </p:sp>
      <p:cxnSp>
        <p:nvCxnSpPr>
          <p:cNvPr id="13" name="直接连接符 12"/>
          <p:cNvCxnSpPr/>
          <p:nvPr/>
        </p:nvCxnSpPr>
        <p:spPr>
          <a:xfrm>
            <a:off x="1831150" y="2190115"/>
            <a:ext cx="83493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flipV="1">
            <a:off x="12005310" y="232410"/>
            <a:ext cx="76200" cy="76200"/>
          </a:xfrm>
          <a:prstGeom prst="rect">
            <a:avLst/>
          </a:prstGeom>
          <a:noFill/>
        </p:spPr>
        <p:txBody>
          <a:bodyPr wrap="none" rtlCol="0">
            <a:noAutofit/>
          </a:bodyPr>
          <a:lstStyle/>
          <a:p>
            <a:endParaRPr lang="en-US" sz="2800" spc="600" dirty="0">
              <a:solidFill>
                <a:schemeClr val="bg1"/>
              </a:solidFill>
              <a:latin typeface="思源黑体 CN ExtraLight" panose="020B0200000000000000" pitchFamily="34" charset="-122"/>
              <a:ea typeface="思源黑体 CN ExtraLight" panose="020B0200000000000000" pitchFamily="34" charset="-122"/>
            </a:endParaRPr>
          </a:p>
        </p:txBody>
      </p:sp>
      <p:sp>
        <p:nvSpPr>
          <p:cNvPr id="14" name="文本框 13"/>
          <p:cNvSpPr txBox="1"/>
          <p:nvPr/>
        </p:nvSpPr>
        <p:spPr>
          <a:xfrm>
            <a:off x="12005310" y="6675120"/>
            <a:ext cx="76200" cy="76200"/>
          </a:xfrm>
          <a:prstGeom prst="rect">
            <a:avLst/>
          </a:prstGeom>
          <a:noFill/>
        </p:spPr>
        <p:txBody>
          <a:bodyPr wrap="none" rtlCol="0">
            <a:noAutofit/>
          </a:bodyPr>
          <a:lstStyle/>
          <a:p>
            <a:endParaRPr lang="zh-CN" altLang="en-US" sz="2800" spc="600" dirty="0">
              <a:solidFill>
                <a:schemeClr val="bg1"/>
              </a:solidFill>
              <a:latin typeface="思源黑体 CN ExtraLight" panose="020B0200000000000000" pitchFamily="34" charset="-122"/>
              <a:ea typeface="思源黑体 CN ExtraLight" panose="020B0200000000000000"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5000"/>
                <a:lumOff val="55000"/>
              </a:schemeClr>
            </a:gs>
            <a:gs pos="100000">
              <a:schemeClr val="accent1">
                <a:lumMod val="45000"/>
                <a:lumOff val="55000"/>
              </a:schemeClr>
            </a:gs>
            <a:gs pos="94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US"/>
              <a:t>      </a:t>
            </a:r>
            <a:endParaRPr lang="en-US"/>
          </a:p>
        </p:txBody>
      </p:sp>
      <p:pic>
        <p:nvPicPr>
          <p:cNvPr id="2" name="图片 1"/>
          <p:cNvPicPr>
            <a:picLocks noChangeAspect="1"/>
          </p:cNvPicPr>
          <p:nvPr/>
        </p:nvPicPr>
        <p:blipFill>
          <a:blip r:embed="rId1"/>
          <a:srcRect l="31288" t="13725" r="25506" b="5588"/>
          <a:stretch>
            <a:fillRect/>
          </a:stretch>
        </p:blipFill>
        <p:spPr>
          <a:xfrm>
            <a:off x="-9525" y="0"/>
            <a:ext cx="5471795" cy="6847205"/>
          </a:xfrm>
          <a:prstGeom prst="rect">
            <a:avLst/>
          </a:prstGeom>
        </p:spPr>
      </p:pic>
      <p:sp>
        <p:nvSpPr>
          <p:cNvPr id="8" name="矩形 7"/>
          <p:cNvSpPr/>
          <p:nvPr/>
        </p:nvSpPr>
        <p:spPr>
          <a:xfrm>
            <a:off x="-9525" y="0"/>
            <a:ext cx="5471795" cy="685800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8300" y="330200"/>
            <a:ext cx="800100" cy="8001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8300" y="330835"/>
            <a:ext cx="800735" cy="799465"/>
          </a:xfrm>
          <a:prstGeom prst="rect">
            <a:avLst/>
          </a:prstGeom>
          <a:gradFill>
            <a:gsLst>
              <a:gs pos="0">
                <a:srgbClr val="E30000"/>
              </a:gs>
              <a:gs pos="100000">
                <a:srgbClr val="760303"/>
              </a:gs>
            </a:gsLst>
            <a:lin scaled="0"/>
          </a:gradFill>
        </p:spPr>
        <p:txBody>
          <a:bodyPr wrap="none" rtlCol="0">
            <a:noAutofit/>
          </a:bodyPr>
          <a:lstStyle/>
          <a:p>
            <a:r>
              <a:rPr lang="en-US" altLang="zh-CN" sz="4400" dirty="0">
                <a:solidFill>
                  <a:schemeClr val="bg1"/>
                </a:solidFill>
                <a:latin typeface="思源黑体 CN Bold" panose="020B0800000000000000" pitchFamily="34" charset="-122"/>
                <a:ea typeface="思源黑体 CN Bold" panose="020B0800000000000000" pitchFamily="34" charset="-122"/>
              </a:rPr>
              <a:t>1</a:t>
            </a:r>
            <a:endParaRPr lang="zh-CN" altLang="en-US" sz="4400" dirty="0">
              <a:solidFill>
                <a:schemeClr val="bg1"/>
              </a:solidFill>
              <a:latin typeface="思源黑体 CN Bold" panose="020B0800000000000000" pitchFamily="34" charset="-122"/>
              <a:ea typeface="思源黑体 CN Bold" panose="020B0800000000000000" pitchFamily="34" charset="-122"/>
            </a:endParaRPr>
          </a:p>
        </p:txBody>
      </p:sp>
      <p:sp>
        <p:nvSpPr>
          <p:cNvPr id="11" name="文本框 10"/>
          <p:cNvSpPr txBox="1"/>
          <p:nvPr/>
        </p:nvSpPr>
        <p:spPr>
          <a:xfrm>
            <a:off x="1422400" y="391636"/>
            <a:ext cx="4272280" cy="706755"/>
          </a:xfrm>
          <a:prstGeom prst="rect">
            <a:avLst/>
          </a:prstGeom>
          <a:noFill/>
        </p:spPr>
        <p:txBody>
          <a:bodyPr wrap="none" rtlCol="0">
            <a:spAutoFit/>
          </a:bodyPr>
          <a:lstStyle/>
          <a:p>
            <a:r>
              <a:rPr lang="en-US" altLang="zh-CN" sz="4000" spc="300" dirty="0">
                <a:solidFill>
                  <a:srgbClr val="FF0000"/>
                </a:solidFill>
                <a:latin typeface="思源黑体 CN Bold" panose="020B0800000000000000" pitchFamily="34" charset="-122"/>
                <a:ea typeface="思源黑体 CN Bold" panose="020B0800000000000000" pitchFamily="34" charset="-122"/>
              </a:rPr>
              <a:t>INTRODUCTION </a:t>
            </a:r>
            <a:r>
              <a:rPr lang="en-US" altLang="zh-CN" sz="4000" spc="300" dirty="0">
                <a:solidFill>
                  <a:schemeClr val="bg1"/>
                </a:solidFill>
                <a:latin typeface="思源黑体 CN Bold" panose="020B0800000000000000" pitchFamily="34" charset="-122"/>
                <a:ea typeface="思源黑体 CN Bold" panose="020B0800000000000000" pitchFamily="34" charset="-122"/>
              </a:rPr>
              <a:t>:</a:t>
            </a:r>
            <a:endParaRPr lang="en-US" altLang="zh-CN" sz="4000" spc="300" dirty="0">
              <a:solidFill>
                <a:schemeClr val="bg1"/>
              </a:solidFill>
              <a:latin typeface="思源黑体 CN Bold" panose="020B0800000000000000" pitchFamily="34" charset="-122"/>
              <a:ea typeface="思源黑体 CN Bold" panose="020B0800000000000000" pitchFamily="34" charset="-122"/>
            </a:endParaRPr>
          </a:p>
        </p:txBody>
      </p:sp>
      <p:sp>
        <p:nvSpPr>
          <p:cNvPr id="4" name="Text Box 3"/>
          <p:cNvSpPr txBox="1"/>
          <p:nvPr/>
        </p:nvSpPr>
        <p:spPr>
          <a:xfrm>
            <a:off x="5849620" y="725805"/>
            <a:ext cx="5883275" cy="5913120"/>
          </a:xfrm>
          <a:prstGeom prst="rect">
            <a:avLst/>
          </a:prstGeom>
          <a:noFill/>
        </p:spPr>
        <p:txBody>
          <a:bodyPr wrap="square" rtlCol="0" anchor="t">
            <a:noAutofit/>
          </a:bodyPr>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A trip requires a lot of planning in today's fast-paced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world, from selecting places to booking lodging and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activities. The cost of the trip is a crucial element that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can have a big impact on the overall experience.</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 Accurate cost estimates can help tourists set aside</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 money for their trip and make wise selections.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challenging operations and generate precise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predictions. Machine learning algorithms can be used</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 in the context of trip planning to forecast the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expenditures associated with different parts of a</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 journey, such as flights, lodging, meals, activities,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and transportation. With the help of this novel strategy,</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 vacationers can more effectively plan their travels and </a:t>
            </a:r>
            <a:endParaRPr lang="zh-CN" altLang="en-US" sz="2000" noProof="0" dirty="0">
              <a:ln>
                <a:noFill/>
              </a:ln>
              <a:solidFill>
                <a:schemeClr val="tx1"/>
              </a:solidFill>
              <a:effectLst/>
              <a:uLnTx/>
              <a:uFillTx/>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chemeClr val="tx1"/>
                </a:solidFill>
                <a:effectLst/>
                <a:uLnTx/>
                <a:uFillTx/>
                <a:sym typeface="+mn-ea"/>
              </a:rPr>
              <a:t>modify them in response to anticipated</a:t>
            </a:r>
            <a:r>
              <a:rPr lang="en-US" altLang="zh-CN" sz="2000" noProof="0" dirty="0">
                <a:ln>
                  <a:noFill/>
                </a:ln>
                <a:solidFill>
                  <a:schemeClr val="tx1"/>
                </a:solidFill>
                <a:effectLst/>
                <a:uLnTx/>
                <a:uFillTx/>
                <a:sym typeface="+mn-ea"/>
              </a:rPr>
              <a:t> expenses.</a:t>
            </a:r>
            <a:endParaRPr lang="en-US" altLang="zh-CN" sz="2000" noProof="0" dirty="0">
              <a:ln>
                <a:noFill/>
              </a:ln>
              <a:solidFill>
                <a:schemeClr val="tx1"/>
              </a:solidFill>
              <a:effectLst/>
              <a:uLnTx/>
              <a:uFillTx/>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p>
            <a:r>
              <a:rPr lang="en-US"/>
              <a:t>.</a:t>
            </a:r>
            <a:endParaRPr lang="en-US"/>
          </a:p>
        </p:txBody>
      </p:sp>
      <p:sp>
        <p:nvSpPr>
          <p:cNvPr id="2" name="Text Box 1"/>
          <p:cNvSpPr txBox="1"/>
          <p:nvPr/>
        </p:nvSpPr>
        <p:spPr>
          <a:xfrm>
            <a:off x="153035" y="431165"/>
            <a:ext cx="11953875" cy="6426835"/>
          </a:xfrm>
          <a:prstGeom prst="rect">
            <a:avLst/>
          </a:prstGeom>
          <a:noFill/>
        </p:spPr>
        <p:txBody>
          <a:bodyPr wrap="square" rtlCol="0" anchor="t">
            <a:noAutofit/>
          </a:bodyPr>
          <a:p>
            <a:r>
              <a:rPr lang="en-US" sz="2800"/>
              <a:t>This introduction will provide an overview of how machine learning can be employed to predict trip costs, outlining the key components and steps involved in building a predictive model.</a:t>
            </a:r>
            <a:endParaRPr lang="en-US" sz="2800"/>
          </a:p>
          <a:p>
            <a:endParaRPr lang="en-US"/>
          </a:p>
          <a:p>
            <a:r>
              <a:rPr lang="en-US" sz="2800"/>
              <a:t>i.Data Collection and Preprocessing:</a:t>
            </a:r>
            <a:endParaRPr lang="en-US" sz="2800"/>
          </a:p>
          <a:p>
            <a:endParaRPr lang="en-US" sz="2400"/>
          </a:p>
          <a:p>
            <a:r>
              <a:rPr lang="en-US" sz="2400"/>
              <a:t>The foundation of any machine learning model is data.</a:t>
            </a:r>
            <a:endParaRPr lang="en-US" sz="2400"/>
          </a:p>
          <a:p>
            <a:r>
              <a:rPr lang="en-US" sz="2400"/>
              <a:t> In the case of trip cost prediction, relevant information </a:t>
            </a:r>
            <a:endParaRPr lang="en-US" sz="2400"/>
          </a:p>
          <a:p>
            <a:r>
              <a:rPr lang="en-US" sz="2400"/>
              <a:t>must be gathered, including historical travel data, </a:t>
            </a:r>
            <a:endParaRPr lang="en-US" sz="2400"/>
          </a:p>
          <a:p>
            <a:r>
              <a:rPr lang="en-US" sz="2400"/>
              <a:t>price trends, and variables influencing expenses .</a:t>
            </a:r>
            <a:endParaRPr lang="en-US" sz="2400"/>
          </a:p>
          <a:p>
            <a:endParaRPr lang="en-US" sz="2400"/>
          </a:p>
          <a:p>
            <a:r>
              <a:rPr lang="en-US" sz="2400"/>
              <a:t>In order to prepare the data for machine learning model training, </a:t>
            </a:r>
            <a:endParaRPr lang="en-US" sz="2400"/>
          </a:p>
          <a:p>
            <a:r>
              <a:rPr lang="en-US" sz="2400"/>
              <a:t>it must be cleaned, transformed, and organized. This phase is essential </a:t>
            </a:r>
            <a:endParaRPr lang="en-US" sz="2400"/>
          </a:p>
          <a:p>
            <a:r>
              <a:rPr lang="en-US" sz="2400"/>
              <a:t>for reducing noise and ensuring prediction accuracy.</a:t>
            </a:r>
            <a:endParaRPr lang="en-US" sz="2400"/>
          </a:p>
          <a:p>
            <a:endParaRPr lang="en-US" sz="2000"/>
          </a:p>
          <a:p>
            <a:endParaRPr lang="en-US" sz="2000"/>
          </a:p>
        </p:txBody>
      </p:sp>
      <p:pic>
        <p:nvPicPr>
          <p:cNvPr id="12291" name="图片 4"/>
          <p:cNvPicPr>
            <a:picLocks noChangeAspect="1"/>
          </p:cNvPicPr>
          <p:nvPr>
            <p:ph sz="half" idx="1"/>
          </p:nvPr>
        </p:nvPicPr>
        <p:blipFill>
          <a:blip r:embed="rId1"/>
          <a:stretch>
            <a:fillRect/>
          </a:stretch>
        </p:blipFill>
        <p:spPr>
          <a:xfrm>
            <a:off x="7637780" y="1418590"/>
            <a:ext cx="3994150" cy="26435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 to="" calcmode="lin" valueType="num">
                                      <p:cBhvr>
                                        <p:cTn id="7" dur="1" fill="hold"/>
                                        <p:tgtEl>
                                          <p:spTgt spid="1229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H="1">
            <a:off x="11289665" y="187325"/>
            <a:ext cx="76200" cy="128270"/>
          </a:xfrm>
        </p:spPr>
        <p:txBody>
          <a:bodyPr>
            <a:normAutofit fontScale="90000"/>
          </a:bodyPr>
          <a:p>
            <a:r>
              <a:rPr lang="en-US"/>
              <a:t>.</a:t>
            </a:r>
            <a:endParaRPr lang="en-US"/>
          </a:p>
        </p:txBody>
      </p:sp>
      <p:sp>
        <p:nvSpPr>
          <p:cNvPr id="12" name="椭圆 11"/>
          <p:cNvSpPr/>
          <p:nvPr/>
        </p:nvSpPr>
        <p:spPr>
          <a:xfrm>
            <a:off x="2673159" y="940250"/>
            <a:ext cx="1920700" cy="1891406"/>
          </a:xfrm>
          <a:prstGeom prst="ellipse">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spc="600" dirty="0">
              <a:latin typeface="思源黑体 CN Bold" panose="020B0800000000000000" pitchFamily="34" charset="-122"/>
              <a:ea typeface="思源黑体 CN Bold" panose="020B0800000000000000" pitchFamily="34" charset="-122"/>
            </a:endParaRPr>
          </a:p>
        </p:txBody>
      </p:sp>
      <p:sp>
        <p:nvSpPr>
          <p:cNvPr id="10" name="椭圆 9"/>
          <p:cNvSpPr/>
          <p:nvPr/>
        </p:nvSpPr>
        <p:spPr>
          <a:xfrm>
            <a:off x="3568700" y="940250"/>
            <a:ext cx="5054600" cy="4977500"/>
          </a:xfrm>
          <a:prstGeom prst="ellipse">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spc="600" dirty="0">
              <a:latin typeface="思源黑体 CN Bold" panose="020B0800000000000000" pitchFamily="34" charset="-122"/>
              <a:ea typeface="思源黑体 CN Bold" panose="020B0800000000000000" pitchFamily="34" charset="-122"/>
            </a:endParaRPr>
          </a:p>
        </p:txBody>
      </p:sp>
      <p:sp>
        <p:nvSpPr>
          <p:cNvPr id="11" name="椭圆 10"/>
          <p:cNvSpPr/>
          <p:nvPr/>
        </p:nvSpPr>
        <p:spPr>
          <a:xfrm>
            <a:off x="8394700" y="4501143"/>
            <a:ext cx="856518" cy="843454"/>
          </a:xfrm>
          <a:prstGeom prst="ellipse">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spc="600" dirty="0">
              <a:latin typeface="思源黑体 CN Bold" panose="020B0800000000000000" pitchFamily="34" charset="-122"/>
              <a:ea typeface="思源黑体 CN Bold" panose="020B0800000000000000" pitchFamily="34" charset="-122"/>
            </a:endParaRPr>
          </a:p>
        </p:txBody>
      </p:sp>
      <p:sp>
        <p:nvSpPr>
          <p:cNvPr id="13" name="椭圆 12"/>
          <p:cNvSpPr/>
          <p:nvPr/>
        </p:nvSpPr>
        <p:spPr>
          <a:xfrm>
            <a:off x="9518841" y="940250"/>
            <a:ext cx="856518" cy="843454"/>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spc="600" dirty="0">
              <a:latin typeface="思源黑体 CN Bold" panose="020B0800000000000000" pitchFamily="34" charset="-122"/>
              <a:ea typeface="思源黑体 CN Bold" panose="020B0800000000000000" pitchFamily="34" charset="-122"/>
            </a:endParaRPr>
          </a:p>
        </p:txBody>
      </p:sp>
      <p:sp>
        <p:nvSpPr>
          <p:cNvPr id="14" name="椭圆 13"/>
          <p:cNvSpPr/>
          <p:nvPr/>
        </p:nvSpPr>
        <p:spPr>
          <a:xfrm>
            <a:off x="2423523" y="4905514"/>
            <a:ext cx="538296" cy="530086"/>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0" spc="600" dirty="0">
              <a:latin typeface="思源黑体 CN Bold" panose="020B0800000000000000" pitchFamily="34" charset="-122"/>
              <a:ea typeface="思源黑体 CN Bold" panose="020B0800000000000000" pitchFamily="34" charset="-122"/>
            </a:endParaRPr>
          </a:p>
        </p:txBody>
      </p:sp>
      <p:pic>
        <p:nvPicPr>
          <p:cNvPr id="100" name="Content Placeholder 99"/>
          <p:cNvPicPr>
            <a:picLocks noChangeAspect="1"/>
          </p:cNvPicPr>
          <p:nvPr>
            <p:ph idx="1"/>
          </p:nvPr>
        </p:nvPicPr>
        <p:blipFill>
          <a:blip r:embed="rId1"/>
          <a:stretch>
            <a:fillRect/>
          </a:stretch>
        </p:blipFill>
        <p:spPr>
          <a:xfrm>
            <a:off x="8623300" y="410210"/>
            <a:ext cx="3399790" cy="2846705"/>
          </a:xfrm>
          <a:prstGeom prst="rect">
            <a:avLst/>
          </a:prstGeom>
          <a:noFill/>
          <a:ln w="9525">
            <a:noFill/>
          </a:ln>
        </p:spPr>
      </p:pic>
      <p:sp>
        <p:nvSpPr>
          <p:cNvPr id="3" name="Text Box 2"/>
          <p:cNvSpPr txBox="1"/>
          <p:nvPr/>
        </p:nvSpPr>
        <p:spPr>
          <a:xfrm>
            <a:off x="187960" y="52070"/>
            <a:ext cx="11740515" cy="6430645"/>
          </a:xfrm>
          <a:prstGeom prst="rect">
            <a:avLst/>
          </a:prstGeom>
          <a:noFill/>
        </p:spPr>
        <p:txBody>
          <a:bodyPr wrap="square" rtlCol="0" anchor="t">
            <a:noAutofit/>
          </a:bodyPr>
          <a:p>
            <a:endParaRPr lang="en-US"/>
          </a:p>
          <a:p>
            <a:r>
              <a:rPr lang="en-US" sz="2800"/>
              <a:t>ii.Feature Selection and Engineering:</a:t>
            </a:r>
            <a:endParaRPr lang="en-US" sz="2800"/>
          </a:p>
          <a:p>
            <a:endParaRPr lang="en-US" sz="2800"/>
          </a:p>
          <a:p>
            <a:r>
              <a:rPr lang="en-US" sz="2400"/>
              <a:t>Choosing the appropriate features (input variables) is crucial for </a:t>
            </a:r>
            <a:endParaRPr lang="en-US" sz="2400"/>
          </a:p>
          <a:p>
            <a:r>
              <a:rPr lang="en-US" sz="2400"/>
              <a:t>creating a predictive model that works. Features could include </a:t>
            </a:r>
            <a:endParaRPr lang="en-US" sz="2400"/>
          </a:p>
          <a:p>
            <a:r>
              <a:rPr lang="en-US" sz="2400"/>
              <a:t>things like the destination, the dates of travel, the kind of lodging, </a:t>
            </a:r>
            <a:endParaRPr lang="en-US" sz="2400"/>
          </a:p>
          <a:p>
            <a:r>
              <a:rPr lang="en-US" sz="2400"/>
              <a:t>the travel class, and personal preferences.</a:t>
            </a:r>
            <a:endParaRPr lang="en-US" sz="2400"/>
          </a:p>
          <a:p>
            <a:endParaRPr lang="en-US" sz="2400"/>
          </a:p>
          <a:p>
            <a:r>
              <a:rPr lang="en-US" sz="2400"/>
              <a:t>In feature engineering, new variables are created or existing ones </a:t>
            </a:r>
            <a:endParaRPr lang="en-US" sz="2400"/>
          </a:p>
          <a:p>
            <a:r>
              <a:rPr lang="en-US" sz="2400"/>
              <a:t>are modified to retrieve more pertinent data. Feature extraction from text descriptions or the numeric representation of categorical variables are two examples.</a:t>
            </a:r>
            <a:endParaRPr lang="en-US" sz="2400"/>
          </a:p>
          <a:p>
            <a:endParaRPr lang="en-US" sz="2400"/>
          </a:p>
          <a:p>
            <a:r>
              <a:rPr lang="en-US" sz="2800"/>
              <a:t>iii.Model selection :</a:t>
            </a:r>
            <a:endParaRPr lang="en-US" sz="2800"/>
          </a:p>
          <a:p>
            <a:endParaRPr lang="en-US" sz="2800"/>
          </a:p>
          <a:p>
            <a:r>
              <a:rPr lang="en-US" sz="2800"/>
              <a:t>Various machine learning algorithms can be employed for trip cost prediction, such as regression models, decision trees, or ensemble methods. The choice of model depends on the complexity of the problem and the nature of the data.</a:t>
            </a:r>
            <a:endParaRPr lang="en-US" sz="2800"/>
          </a:p>
          <a:p>
            <a:endParaRPr lang="en-US" sz="2400"/>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to="" calcmode="lin" valueType="num">
                                      <p:cBhvr>
                                        <p:cTn id="7" dur="1" fill="hold"/>
                                        <p:tgtEl>
                                          <p:spTgt spid="10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4000">
              <a:schemeClr val="accent1">
                <a:lumMod val="45000"/>
                <a:lumOff val="55000"/>
              </a:schemeClr>
            </a:gs>
            <a:gs pos="100000">
              <a:schemeClr val="accent1">
                <a:lumMod val="45000"/>
                <a:lumOff val="55000"/>
              </a:schemeClr>
            </a:gs>
            <a:gs pos="65000">
              <a:schemeClr val="accent1">
                <a:lumMod val="36000"/>
                <a:alpha val="0"/>
                <a:lumOff val="64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82655" y="1103630"/>
            <a:ext cx="107950" cy="1325880"/>
          </a:xfrm>
        </p:spPr>
        <p:txBody>
          <a:bodyPr/>
          <a:p>
            <a:r>
              <a:rPr lang="en-US"/>
              <a:t>.</a:t>
            </a:r>
            <a:endParaRPr lang="en-US"/>
          </a:p>
        </p:txBody>
      </p:sp>
      <p:pic>
        <p:nvPicPr>
          <p:cNvPr id="101" name="Content Placeholder 100"/>
          <p:cNvPicPr>
            <a:picLocks noChangeAspect="1"/>
          </p:cNvPicPr>
          <p:nvPr>
            <p:ph idx="1"/>
          </p:nvPr>
        </p:nvPicPr>
        <p:blipFill>
          <a:blip r:embed="rId1"/>
          <a:stretch>
            <a:fillRect/>
          </a:stretch>
        </p:blipFill>
        <p:spPr>
          <a:xfrm>
            <a:off x="8112760" y="662940"/>
            <a:ext cx="3692525" cy="3088640"/>
          </a:xfrm>
          <a:prstGeom prst="rect">
            <a:avLst/>
          </a:prstGeom>
          <a:noFill/>
          <a:ln w="9525">
            <a:noFill/>
          </a:ln>
        </p:spPr>
      </p:pic>
      <p:sp>
        <p:nvSpPr>
          <p:cNvPr id="3" name="Text Box 2"/>
          <p:cNvSpPr txBox="1"/>
          <p:nvPr/>
        </p:nvSpPr>
        <p:spPr>
          <a:xfrm>
            <a:off x="610870" y="376555"/>
            <a:ext cx="11033760" cy="6217920"/>
          </a:xfrm>
          <a:prstGeom prst="rect">
            <a:avLst/>
          </a:prstGeom>
          <a:noFill/>
        </p:spPr>
        <p:txBody>
          <a:bodyPr wrap="square" rtlCol="0">
            <a:noAutofit/>
          </a:bodyPr>
          <a:p>
            <a:r>
              <a:rPr lang="en-US" sz="2800"/>
              <a:t>iv . Model Training and Evaluation:</a:t>
            </a:r>
            <a:endParaRPr lang="en-US" sz="2800"/>
          </a:p>
          <a:p>
            <a:endParaRPr lang="en-US" sz="2800"/>
          </a:p>
          <a:p>
            <a:r>
              <a:rPr lang="en-US" sz="2400"/>
              <a:t>A portion of the data is used to train the chosen model, </a:t>
            </a:r>
            <a:endParaRPr lang="en-US" sz="2400"/>
          </a:p>
          <a:p>
            <a:r>
              <a:rPr lang="en-US" sz="2400"/>
              <a:t>while the remainder is used to test how well it performs. </a:t>
            </a:r>
            <a:endParaRPr lang="en-US" sz="2400"/>
          </a:p>
          <a:p>
            <a:r>
              <a:rPr lang="en-US" sz="2400"/>
              <a:t>To measure how accurately the model forecasts travel costs,</a:t>
            </a:r>
            <a:endParaRPr lang="en-US" sz="2400"/>
          </a:p>
          <a:p>
            <a:r>
              <a:rPr lang="en-US" sz="2400"/>
              <a:t> evaluation metrics such Mean Absolute Error (MAE), </a:t>
            </a:r>
            <a:endParaRPr lang="en-US" sz="2400"/>
          </a:p>
          <a:p>
            <a:r>
              <a:rPr lang="en-US" sz="2400"/>
              <a:t>Root Mean Squared Error (RMSE), or R-squared (R2) are </a:t>
            </a:r>
            <a:endParaRPr lang="en-US" sz="2400"/>
          </a:p>
          <a:p>
            <a:r>
              <a:rPr lang="en-US" sz="2400"/>
              <a:t>utilized. </a:t>
            </a:r>
            <a:endParaRPr lang="en-US" sz="2400"/>
          </a:p>
          <a:p>
            <a:endParaRPr lang="en-US" sz="2400"/>
          </a:p>
          <a:p>
            <a:r>
              <a:rPr lang="en-US" sz="2800"/>
              <a:t>v.Deployment and Integration:</a:t>
            </a:r>
            <a:endParaRPr lang="en-US" sz="2800"/>
          </a:p>
          <a:p>
            <a:endParaRPr lang="en-US" sz="2400"/>
          </a:p>
          <a:p>
            <a:r>
              <a:rPr lang="en-US" sz="2400"/>
              <a:t>Once the model performs satisfactorily, it can be integrated into a trip planning application or website. This allows users to get real-time cost estimates based on their preferences and inputs.</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to="" calcmode="lin" valueType="num">
                                      <p:cBhvr>
                                        <p:cTn id="7" dur="1" fill="hold"/>
                                        <p:tgtEl>
                                          <p:spTgt spid="10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0000"/>
          </a:blip>
          <a:tile tx="1270000" ty="127000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9720" y="1123950"/>
            <a:ext cx="10975975" cy="4953000"/>
          </a:xfrm>
          <a:prstGeom prst="rect">
            <a:avLst/>
          </a:prstGeom>
        </p:spPr>
      </p:pic>
      <p:sp>
        <p:nvSpPr>
          <p:cNvPr id="3" name="Text Box 2"/>
          <p:cNvSpPr txBox="1"/>
          <p:nvPr/>
        </p:nvSpPr>
        <p:spPr>
          <a:xfrm>
            <a:off x="641985" y="417195"/>
            <a:ext cx="6096000" cy="706755"/>
          </a:xfrm>
          <a:prstGeom prst="rect">
            <a:avLst/>
          </a:prstGeom>
          <a:noFill/>
        </p:spPr>
        <p:txBody>
          <a:bodyPr wrap="square" rtlCol="0" anchor="t">
            <a:spAutoFit/>
          </a:bodyPr>
          <a:p>
            <a:r>
              <a:rPr lang="en-US" sz="3200">
                <a:cs typeface="+mn-lt"/>
              </a:rPr>
              <a:t>   </a:t>
            </a:r>
            <a:r>
              <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rPr>
              <a:t>DATA SET :</a:t>
            </a:r>
            <a:endParaRPr lang="en-US" sz="4000">
              <a:cs typeface="+mn-lt"/>
            </a:endParaRPr>
          </a:p>
        </p:txBody>
      </p:sp>
      <p:sp>
        <p:nvSpPr>
          <p:cNvPr id="6" name="文本框 5"/>
          <p:cNvSpPr txBox="1"/>
          <p:nvPr/>
        </p:nvSpPr>
        <p:spPr>
          <a:xfrm>
            <a:off x="368300" y="469900"/>
            <a:ext cx="554355" cy="575310"/>
          </a:xfrm>
          <a:prstGeom prst="rect">
            <a:avLst/>
          </a:prstGeom>
          <a:gradFill>
            <a:gsLst>
              <a:gs pos="0">
                <a:srgbClr val="E30000"/>
              </a:gs>
              <a:gs pos="100000">
                <a:srgbClr val="760303"/>
              </a:gs>
            </a:gsLst>
            <a:lin scaled="0"/>
          </a:gradFill>
        </p:spPr>
        <p:txBody>
          <a:bodyPr wrap="none" rtlCol="0">
            <a:noAutofit/>
          </a:bodyPr>
          <a:p>
            <a:r>
              <a:rPr lang="en-US" altLang="zh-CN" sz="4400" dirty="0">
                <a:solidFill>
                  <a:schemeClr val="bg1"/>
                </a:solidFill>
                <a:latin typeface="思源黑体 CN Bold" panose="020B0800000000000000" pitchFamily="34" charset="-122"/>
                <a:ea typeface="思源黑体 CN Bold" panose="020B0800000000000000" pitchFamily="34" charset="-122"/>
              </a:rPr>
              <a:t>2</a:t>
            </a:r>
            <a:endParaRPr lang="en-US" altLang="zh-CN" sz="4400" dirty="0">
              <a:solidFill>
                <a:schemeClr val="bg1"/>
              </a:solidFill>
              <a:latin typeface="思源黑体 CN Bold" panose="020B0800000000000000" pitchFamily="34" charset="-122"/>
              <a:ea typeface="思源黑体 CN Bold" panose="020B0800000000000000"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accent1">
                <a:lumMod val="5000"/>
                <a:lumOff val="95000"/>
              </a:schemeClr>
            </a:gs>
            <a:gs pos="0">
              <a:schemeClr val="accent1">
                <a:lumMod val="45000"/>
                <a:lumOff val="55000"/>
              </a:schemeClr>
            </a:gs>
            <a:gs pos="19000">
              <a:schemeClr val="accent1">
                <a:lumMod val="45000"/>
                <a:lumOff val="55000"/>
              </a:schemeClr>
            </a:gs>
            <a:gs pos="94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 name="文本框 5"/>
          <p:cNvSpPr txBox="1"/>
          <p:nvPr/>
        </p:nvSpPr>
        <p:spPr>
          <a:xfrm>
            <a:off x="368300" y="469900"/>
            <a:ext cx="554355" cy="575310"/>
          </a:xfrm>
          <a:prstGeom prst="rect">
            <a:avLst/>
          </a:prstGeom>
          <a:gradFill>
            <a:gsLst>
              <a:gs pos="0">
                <a:srgbClr val="E30000"/>
              </a:gs>
              <a:gs pos="100000">
                <a:srgbClr val="760303"/>
              </a:gs>
            </a:gsLst>
            <a:lin scaled="0"/>
          </a:gradFill>
        </p:spPr>
        <p:txBody>
          <a:bodyPr wrap="none" rtlCol="0">
            <a:noAutofit/>
          </a:bodyPr>
          <a:p>
            <a:r>
              <a:rPr lang="en-US" altLang="zh-CN" sz="4400" dirty="0">
                <a:solidFill>
                  <a:schemeClr val="bg1"/>
                </a:solidFill>
                <a:latin typeface="思源黑体 CN Bold" panose="020B0800000000000000" pitchFamily="34" charset="-122"/>
                <a:ea typeface="思源黑体 CN Bold" panose="020B0800000000000000" pitchFamily="34" charset="-122"/>
              </a:rPr>
              <a:t>3</a:t>
            </a:r>
            <a:endParaRPr lang="en-US" altLang="zh-CN" sz="4400" dirty="0">
              <a:solidFill>
                <a:schemeClr val="bg1"/>
              </a:solidFill>
              <a:latin typeface="思源黑体 CN Bold" panose="020B0800000000000000" pitchFamily="34" charset="-122"/>
              <a:ea typeface="思源黑体 CN Bold" panose="020B0800000000000000" pitchFamily="34" charset="-122"/>
            </a:endParaRPr>
          </a:p>
        </p:txBody>
      </p:sp>
      <p:sp>
        <p:nvSpPr>
          <p:cNvPr id="2" name="Text Box 1"/>
          <p:cNvSpPr txBox="1"/>
          <p:nvPr/>
        </p:nvSpPr>
        <p:spPr>
          <a:xfrm>
            <a:off x="1002030" y="403860"/>
            <a:ext cx="6096000" cy="706755"/>
          </a:xfrm>
          <a:prstGeom prst="rect">
            <a:avLst/>
          </a:prstGeom>
          <a:noFill/>
        </p:spPr>
        <p:txBody>
          <a:bodyPr wrap="square" rtlCol="0" anchor="t">
            <a:spAutoFit/>
          </a:bodyPr>
          <a:p>
            <a:r>
              <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rPr>
              <a:t>Implemention:</a:t>
            </a:r>
            <a:endParaRPr lang="en-US" altLang="zh-CN" sz="4000" spc="300" dirty="0">
              <a:solidFill>
                <a:srgbClr val="FF0000"/>
              </a:solidFill>
              <a:latin typeface="思源黑体 CN Bold" panose="020B0800000000000000" pitchFamily="34" charset="-122"/>
              <a:ea typeface="思源黑体 CN Bold" panose="020B0800000000000000" pitchFamily="34" charset="-122"/>
              <a:sym typeface="+mn-ea"/>
            </a:endParaRPr>
          </a:p>
        </p:txBody>
      </p:sp>
      <p:sp>
        <p:nvSpPr>
          <p:cNvPr id="3" name="Text Box 2"/>
          <p:cNvSpPr txBox="1"/>
          <p:nvPr/>
        </p:nvSpPr>
        <p:spPr>
          <a:xfrm>
            <a:off x="368935" y="1496060"/>
            <a:ext cx="11454130" cy="5078095"/>
          </a:xfrm>
          <a:prstGeom prst="rect">
            <a:avLst/>
          </a:prstGeom>
          <a:noFill/>
        </p:spPr>
        <p:txBody>
          <a:bodyPr wrap="square" rtlCol="0" anchor="t">
            <a:noAutofit/>
          </a:bodyPr>
          <a:p>
            <a:r>
              <a:rPr lang="en-US" sz="2000"/>
              <a:t>My code  performs various machine learning tasks using the pandas library for data manipulation, matplotlib for data visualization, and scikit-learn for machine learning models.</a:t>
            </a:r>
            <a:endParaRPr lang="en-US" sz="2000"/>
          </a:p>
          <a:p>
            <a:endParaRPr lang="en-US" sz="2000"/>
          </a:p>
          <a:p>
            <a:r>
              <a:rPr lang="en-US" sz="2000"/>
              <a:t>1. Data Loading : </a:t>
            </a:r>
            <a:endParaRPr lang="en-US" sz="2000"/>
          </a:p>
          <a:p>
            <a:r>
              <a:rPr lang="en-US" sz="2000"/>
              <a:t>                          Firstly importing pandas for data handling and manipulation .  Loading csv file (data set ) </a:t>
            </a:r>
            <a:endParaRPr lang="en-US" sz="2000"/>
          </a:p>
          <a:p>
            <a:r>
              <a:rPr lang="en-US" sz="2000"/>
              <a:t>    using pd.read_csv() and assigning a value to it. Then print entire data set using assigned variable. Then </a:t>
            </a:r>
            <a:endParaRPr lang="en-US" sz="2000"/>
          </a:p>
          <a:p>
            <a:r>
              <a:rPr lang="en-US" sz="2000"/>
              <a:t>    clearing a null value using the same variable(print (a.isnull())). Creating new variable for new dataframe by       </a:t>
            </a:r>
            <a:endParaRPr lang="en-US" sz="2000"/>
          </a:p>
          <a:p>
            <a:r>
              <a:rPr lang="en-US" sz="2000"/>
              <a:t>    filling missing values with zeros (a.fillna(0)) . Later selecting selecting subset of rows and columns using .iloc</a:t>
            </a:r>
            <a:endParaRPr lang="en-US" sz="2000"/>
          </a:p>
          <a:p>
            <a:r>
              <a:rPr lang="en-US" sz="2000"/>
              <a:t>    and print it. create a new DataFrame x by dropping the column 'surge_applied' using</a:t>
            </a:r>
            <a:endParaRPr lang="en-US" sz="2000"/>
          </a:p>
          <a:p>
            <a:r>
              <a:rPr lang="en-US" sz="2000"/>
              <a:t>     a.drop(columns='surge_applied')  . print the feature data x and target data y .</a:t>
            </a:r>
            <a:endParaRPr lang="en-US" sz="2000"/>
          </a:p>
          <a:p>
            <a:endParaRPr lang="en-US" sz="2000"/>
          </a:p>
          <a:p>
            <a:r>
              <a:rPr lang="en-US" sz="2000"/>
              <a:t>2. Data Visualization:</a:t>
            </a:r>
            <a:endParaRPr lang="en-US" sz="2000"/>
          </a:p>
          <a:p>
            <a:r>
              <a:rPr lang="en-US" sz="2000"/>
              <a:t>                              using matplotlib for data visualization to create various types of plots:</a:t>
            </a:r>
            <a:endParaRPr lang="en-US" sz="2000"/>
          </a:p>
          <a:p>
            <a:r>
              <a:rPr lang="en-US" sz="2000"/>
              <a:t>     Line plot (‘plot’),   Scatter plot (‘scatter’),  Histogram (‘plot(kind='hist')’), </a:t>
            </a:r>
            <a:endParaRPr lang="en-US" sz="2000"/>
          </a:p>
          <a:p>
            <a:r>
              <a:rPr lang="en-US" sz="2000"/>
              <a:t>     Barplot(‘value_counts().plot(kind='bar')’), </a:t>
            </a:r>
            <a:endParaRPr lang="en-US" sz="2000"/>
          </a:p>
          <a:p>
            <a:r>
              <a:rPr lang="en-US" sz="2000"/>
              <a:t>     Pie chart (‘value_counts().plot(kind='pie')’)</a:t>
            </a:r>
            <a:endParaRPr 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0">
              <a:schemeClr val="accent1">
                <a:lumMod val="45000"/>
                <a:lumOff val="55000"/>
              </a:schemeClr>
            </a:gs>
            <a:gs pos="10000">
              <a:schemeClr val="accent1">
                <a:lumMod val="45000"/>
                <a:lumOff val="55000"/>
              </a:schemeClr>
            </a:gs>
            <a:gs pos="94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 Box 1"/>
          <p:cNvSpPr txBox="1"/>
          <p:nvPr/>
        </p:nvSpPr>
        <p:spPr>
          <a:xfrm>
            <a:off x="386715" y="563880"/>
            <a:ext cx="11362690" cy="6061710"/>
          </a:xfrm>
          <a:prstGeom prst="rect">
            <a:avLst/>
          </a:prstGeom>
          <a:noFill/>
        </p:spPr>
        <p:txBody>
          <a:bodyPr wrap="square" rtlCol="0" anchor="t">
            <a:noAutofit/>
          </a:bodyPr>
          <a:p>
            <a:r>
              <a:rPr lang="en-US"/>
              <a:t>3. Data Type Information :</a:t>
            </a:r>
            <a:endParaRPr lang="en-US"/>
          </a:p>
          <a:p>
            <a:r>
              <a:rPr lang="en-US"/>
              <a:t>                                  converting specific columns to numpy arrays (arr1, arr2, ...) and print their data types and  check for </a:t>
            </a:r>
            <a:endParaRPr lang="en-US"/>
          </a:p>
          <a:p>
            <a:r>
              <a:rPr lang="en-US"/>
              <a:t>    missing values again and replace them with zeros using a.fillna(0,inplace=True).  Print the shape of each numpy array, </a:t>
            </a:r>
            <a:endParaRPr lang="en-US"/>
          </a:p>
          <a:p>
            <a:r>
              <a:rPr lang="en-US"/>
              <a:t>     print the summary statistics of the DataFrame using a.describe().</a:t>
            </a:r>
            <a:endParaRPr lang="en-US"/>
          </a:p>
          <a:p>
            <a:endParaRPr lang="en-US"/>
          </a:p>
          <a:p>
            <a:r>
              <a:rPr lang="en-US"/>
              <a:t>4. Machine Learning using Perceptron :</a:t>
            </a:r>
            <a:endParaRPr lang="en-US"/>
          </a:p>
          <a:p>
            <a:r>
              <a:rPr lang="en-US"/>
              <a:t>                                                      Perceptron that implements a simple perceptron algorithm. It takes weights (w), input</a:t>
            </a:r>
            <a:endParaRPr lang="en-US"/>
          </a:p>
          <a:p>
            <a:r>
              <a:rPr lang="en-US"/>
              <a:t>     data (x1), and bias (b) as input then normalizes the 'tip' column. </a:t>
            </a:r>
            <a:r>
              <a:rPr lang="en-US">
                <a:sym typeface="+mn-ea"/>
              </a:rPr>
              <a:t>Perceptron function calculate the accuracy of the        </a:t>
            </a:r>
            <a:endParaRPr lang="en-US">
              <a:sym typeface="+mn-ea"/>
            </a:endParaRPr>
          </a:p>
          <a:p>
            <a:r>
              <a:rPr lang="en-US">
                <a:sym typeface="+mn-ea"/>
              </a:rPr>
              <a:t>     predictions.</a:t>
            </a:r>
            <a:endParaRPr lang="en-US">
              <a:sym typeface="+mn-ea"/>
            </a:endParaRPr>
          </a:p>
          <a:p>
            <a:endParaRPr lang="en-US">
              <a:sym typeface="+mn-ea"/>
            </a:endParaRPr>
          </a:p>
          <a:p>
            <a:r>
              <a:rPr lang="en-US">
                <a:sym typeface="+mn-ea"/>
              </a:rPr>
              <a:t>5. Machine Learning using Scikit-Learn's Perceptron :</a:t>
            </a:r>
            <a:endParaRPr lang="en-US">
              <a:sym typeface="+mn-ea"/>
            </a:endParaRPr>
          </a:p>
          <a:p>
            <a:r>
              <a:rPr lang="en-US">
                <a:sym typeface="+mn-ea"/>
              </a:rPr>
              <a:t>                                                            Using sklearn to train a perceptron model on data.</a:t>
            </a:r>
            <a:endParaRPr lang="en-US">
              <a:sym typeface="+mn-ea"/>
            </a:endParaRPr>
          </a:p>
          <a:p>
            <a:endParaRPr lang="en-US">
              <a:sym typeface="+mn-ea"/>
            </a:endParaRPr>
          </a:p>
          <a:p>
            <a:r>
              <a:rPr lang="en-US">
                <a:sym typeface="+mn-ea"/>
              </a:rPr>
              <a:t>6. Logistic Regression from Scratch :</a:t>
            </a:r>
            <a:endParaRPr lang="en-US">
              <a:sym typeface="+mn-ea"/>
            </a:endParaRPr>
          </a:p>
          <a:p>
            <a:r>
              <a:rPr lang="en-US">
                <a:sym typeface="+mn-ea"/>
              </a:rPr>
              <a:t>                                                            Implementing  a logistic regression model from scratch, defining methods for sigmoid function, cost function, fitting, and predicting. Train the model and print the cost after each iteration.</a:t>
            </a:r>
            <a:endParaRPr lang="en-US">
              <a:sym typeface="+mn-ea"/>
            </a:endParaRPr>
          </a:p>
          <a:p>
            <a:endParaRPr lang="en-US">
              <a:sym typeface="+mn-ea"/>
            </a:endParaRPr>
          </a:p>
          <a:p>
            <a:r>
              <a:rPr lang="en-US">
                <a:sym typeface="+mn-ea"/>
              </a:rPr>
              <a:t>7. Scikit-Learn :</a:t>
            </a:r>
            <a:endParaRPr lang="en-US">
              <a:sym typeface="+mn-ea"/>
            </a:endParaRPr>
          </a:p>
          <a:p>
            <a:r>
              <a:rPr lang="en-US">
                <a:sym typeface="+mn-ea"/>
              </a:rPr>
              <a:t>                        sklearn used  to train a logistic regression model on data, that prints the accuracy of the model.</a:t>
            </a:r>
            <a:endParaRPr lang="en-US">
              <a:sym typeface="+mn-ea"/>
            </a:endParaRPr>
          </a:p>
          <a:p>
            <a:endParaRPr lang="en-US">
              <a:sym typeface="+mn-ea"/>
            </a:endParaRPr>
          </a:p>
          <a:p>
            <a:r>
              <a:rPr lang="en-US">
                <a:sym typeface="+mn-ea"/>
              </a:rPr>
              <a:t>                                 </a:t>
            </a:r>
            <a:endParaRPr lang="en-US">
              <a:sym typeface="+mn-ea"/>
            </a:endParaRPr>
          </a:p>
          <a:p>
            <a:endParaRPr lang="en-US">
              <a:sym typeface="+mn-ea"/>
            </a:endParaRPr>
          </a:p>
          <a:p>
            <a:r>
              <a:rPr lang="en-US"/>
              <a:t>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8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11711940" y="200660"/>
            <a:ext cx="103505" cy="248920"/>
          </a:xfrm>
        </p:spPr>
        <p:txBody>
          <a:bodyPr>
            <a:normAutofit fontScale="90000"/>
          </a:bodyPr>
          <a:p>
            <a:r>
              <a:rPr lang="en-US"/>
              <a:t>.</a:t>
            </a:r>
            <a:endParaRPr lang="en-US"/>
          </a:p>
        </p:txBody>
      </p:sp>
      <p:sp>
        <p:nvSpPr>
          <p:cNvPr id="3" name="Content Placeholder 2"/>
          <p:cNvSpPr>
            <a:spLocks noGrp="1"/>
          </p:cNvSpPr>
          <p:nvPr>
            <p:ph idx="1"/>
          </p:nvPr>
        </p:nvSpPr>
        <p:spPr>
          <a:xfrm>
            <a:off x="92710" y="122555"/>
            <a:ext cx="11618595" cy="6823075"/>
          </a:xfrm>
        </p:spPr>
        <p:txBody>
          <a:bodyPr>
            <a:noAutofit/>
          </a:bodyPr>
          <a:p>
            <a:pPr marL="0" indent="0">
              <a:buNone/>
            </a:pPr>
            <a:endParaRPr lang="en-US" sz="1300">
              <a:sym typeface="+mn-ea"/>
            </a:endParaRPr>
          </a:p>
          <a:p>
            <a:pPr marL="0" indent="0">
              <a:buNone/>
            </a:pPr>
            <a:endParaRPr lang="en-US" sz="1700">
              <a:sym typeface="+mn-ea"/>
            </a:endParaRPr>
          </a:p>
          <a:p>
            <a:pPr marL="0" indent="0">
              <a:buNone/>
            </a:pPr>
            <a:r>
              <a:rPr lang="en-US" sz="1700">
                <a:sym typeface="+mn-ea"/>
              </a:rPr>
              <a:t>8. Perceptron Implementation :</a:t>
            </a:r>
            <a:endParaRPr lang="en-US" sz="1700">
              <a:sym typeface="+mn-ea"/>
            </a:endParaRPr>
          </a:p>
          <a:p>
            <a:pPr marL="0" indent="0">
              <a:buNone/>
            </a:pPr>
            <a:r>
              <a:rPr lang="en-US" sz="1700">
                <a:sym typeface="+mn-ea"/>
              </a:rPr>
              <a:t>                                                         </a:t>
            </a:r>
            <a:r>
              <a:rPr lang="en-US" sz="1700"/>
              <a:t> Weights (a list of weights) and bias are the inputs used by the perceptron function. It applies the sigmoid activation function, adds the bias, and performs a weighted sum of the input features (x) multiplied by their corresponding weights. After that, the data point is categorized using the result (s). </a:t>
            </a:r>
            <a:endParaRPr lang="en-US" sz="1700"/>
          </a:p>
          <a:p>
            <a:pPr marL="0" indent="0">
              <a:buNone/>
            </a:pPr>
            <a:r>
              <a:rPr lang="en-US" sz="1700"/>
              <a:t>The weighted sum of the input features is essentially computed in this perceptron implementation, and a threshold is applied to classify the data point.</a:t>
            </a:r>
            <a:endParaRPr lang="en-US" sz="1700"/>
          </a:p>
          <a:p>
            <a:pPr marL="0" indent="0">
              <a:buNone/>
            </a:pPr>
            <a:endParaRPr lang="en-US" sz="1700"/>
          </a:p>
          <a:p>
            <a:pPr marL="0" indent="0">
              <a:buNone/>
            </a:pPr>
            <a:r>
              <a:rPr lang="en-US" sz="1700"/>
              <a:t>9. SVM </a:t>
            </a:r>
            <a:r>
              <a:rPr lang="en-US" sz="1700">
                <a:sym typeface="+mn-ea"/>
              </a:rPr>
              <a:t> Implementation </a:t>
            </a:r>
            <a:r>
              <a:rPr lang="en-US" sz="1700"/>
              <a:t>:</a:t>
            </a:r>
            <a:endParaRPr lang="en-US" sz="1700"/>
          </a:p>
          <a:p>
            <a:pPr marL="0" indent="0">
              <a:buNone/>
            </a:pPr>
            <a:r>
              <a:rPr lang="en-US" sz="1700"/>
              <a:t>                                               Using a linear kernel, the code imports the Support Vector Machine (SVM) classifier from sklearn.svm. In order to assess the accuracy of the model, a train-test split is also carried out.</a:t>
            </a:r>
            <a:endParaRPr lang="en-US" sz="1700"/>
          </a:p>
          <a:p>
            <a:pPr marL="0" indent="0">
              <a:buNone/>
            </a:pPr>
            <a:r>
              <a:rPr lang="en-US" sz="1700"/>
              <a:t>Using a linear kernel, an SVM classifier is produced using SVC(kernel='linear').</a:t>
            </a:r>
            <a:endParaRPr lang="en-US" sz="1700"/>
          </a:p>
          <a:p>
            <a:pPr marL="0" indent="0">
              <a:buNone/>
            </a:pPr>
            <a:r>
              <a:rPr lang="en-US" sz="1700"/>
              <a:t>example.fit(X_train, y_train): This uses the training set of data to fit the SVM model.</a:t>
            </a:r>
            <a:endParaRPr lang="en-US" sz="1700"/>
          </a:p>
          <a:p>
            <a:pPr marL="0" indent="0">
              <a:buNone/>
            </a:pPr>
            <a:r>
              <a:rPr lang="en-US" sz="1700"/>
              <a:t>Model = y_pred.predict(X_test): This function forecasts the test set's labels.</a:t>
            </a:r>
            <a:endParaRPr lang="en-US" sz="1700"/>
          </a:p>
          <a:p>
            <a:pPr marL="0" indent="0">
              <a:buNone/>
            </a:pPr>
            <a:r>
              <a:rPr lang="en-US" sz="1700"/>
              <a:t>The model's accuracy is determined using the formula accuracy = accuracy_score(y_test, y_pred).</a:t>
            </a:r>
            <a:endParaRPr lang="en-US" sz="1700"/>
          </a:p>
          <a:p>
            <a:pPr marL="0" indent="0">
              <a:buNone/>
            </a:pPr>
            <a:r>
              <a:rPr lang="en-US" sz="1700"/>
              <a:t>The SVM classifier aims to find the hyperplane that best separates the classes in the feature space.</a:t>
            </a:r>
            <a:endParaRPr lang="en-US" sz="1700"/>
          </a:p>
          <a:p>
            <a:pPr marL="0" indent="0">
              <a:buNone/>
            </a:pPr>
            <a:endParaRPr lang="en-US" sz="1700"/>
          </a:p>
          <a:p>
            <a:pPr marL="0" indent="0">
              <a:buNone/>
            </a:pPr>
            <a:endParaRPr lang="en-US" sz="170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11428</Words>
  <Application>WPS Presentation</Application>
  <PresentationFormat>宽屏</PresentationFormat>
  <Paragraphs>315</Paragraphs>
  <Slides>17</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Algerian</vt:lpstr>
      <vt:lpstr>思源黑体 CN Bold</vt:lpstr>
      <vt:lpstr>Calibri</vt:lpstr>
      <vt:lpstr>Bell MT</vt:lpstr>
      <vt:lpstr>思源黑体 CN ExtraLight</vt:lpstr>
      <vt:lpstr>Calibri Light</vt:lpstr>
      <vt:lpstr>Microsoft YaHei</vt:lpstr>
      <vt:lpstr>Arial Unicode MS</vt:lpstr>
      <vt:lpstr>等线 Light</vt:lpstr>
      <vt:lpstr>等线</vt:lpstr>
      <vt:lpstr>Office 主题​​</vt:lpstr>
      <vt:lpstr>TOPIC :  Prediction of cost to plan a trip</vt:lpstr>
      <vt:lpstr>      </vt:lpstr>
      <vt:lpstr>.</vt:lpstr>
      <vt:lpstr>.</vt:lpstr>
      <vt:lpstr>.</vt:lpstr>
      <vt:lpstr>PowerPoint 演示文稿</vt:lpstr>
      <vt:lpstr>PowerPoint 演示文稿</vt:lpstr>
      <vt:lpstr>PowerPoint 演示文稿</vt:lpstr>
      <vt:lpstr>.</vt:lpstr>
      <vt:lpstr>.</vt:lpstr>
      <vt:lpstr>.</vt:lpstr>
      <vt:lpstr>. </vt:lpstr>
      <vt:lpstr>.</vt:lpstr>
      <vt:lpstr>.</vt:lpstr>
      <vt:lpstr>.</vt:lpstr>
      <vt:lpst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 安冉</dc:creator>
  <cp:lastModifiedBy>user</cp:lastModifiedBy>
  <cp:revision>120</cp:revision>
  <dcterms:created xsi:type="dcterms:W3CDTF">2018-07-16T09:12:00Z</dcterms:created>
  <dcterms:modified xsi:type="dcterms:W3CDTF">2023-11-07T18:00:58Z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1033-12.2.0.13279</vt:lpwstr>
  </property>
  <property fmtid="{D5CDD505-2E9C-101B-9397-08002B2CF9AE}" pid="3" name="ICV">
    <vt:lpwstr>9F25B323009141A389610E99F5354692_13</vt:lpwstr>
  </property>
</Properties>
</file>