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8"/>
  </p:notesMasterIdLst>
  <p:handoutMasterIdLst>
    <p:handoutMasterId r:id="rId29"/>
  </p:handoutMasterIdLst>
  <p:sldIdLst>
    <p:sldId id="256" r:id="rId5"/>
    <p:sldId id="1419" r:id="rId6"/>
    <p:sldId id="1420" r:id="rId7"/>
    <p:sldId id="1421" r:id="rId8"/>
    <p:sldId id="1422" r:id="rId9"/>
    <p:sldId id="1424" r:id="rId10"/>
    <p:sldId id="1425" r:id="rId11"/>
    <p:sldId id="1423" r:id="rId12"/>
    <p:sldId id="1426" r:id="rId13"/>
    <p:sldId id="1427" r:id="rId14"/>
    <p:sldId id="1407" r:id="rId15"/>
    <p:sldId id="1408" r:id="rId16"/>
    <p:sldId id="1409" r:id="rId17"/>
    <p:sldId id="1410" r:id="rId18"/>
    <p:sldId id="1416" r:id="rId19"/>
    <p:sldId id="1414" r:id="rId20"/>
    <p:sldId id="1418" r:id="rId21"/>
    <p:sldId id="1411" r:id="rId22"/>
    <p:sldId id="1428" r:id="rId23"/>
    <p:sldId id="1429" r:id="rId24"/>
    <p:sldId id="1432" r:id="rId25"/>
    <p:sldId id="1431"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48" autoAdjust="0"/>
  </p:normalViewPr>
  <p:slideViewPr>
    <p:cSldViewPr snapToGrid="0">
      <p:cViewPr varScale="1">
        <p:scale>
          <a:sx n="72" d="100"/>
          <a:sy n="72" d="100"/>
        </p:scale>
        <p:origin x="618"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4AAB09-27F4-457E-B1C8-F7A832F522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763211-ED33-4526-8381-210472F1F41B}">
      <dgm:prSet/>
      <dgm:spPr/>
      <dgm:t>
        <a:bodyPr/>
        <a:lstStyle/>
        <a:p>
          <a:r>
            <a:rPr lang="en-US"/>
            <a:t>There are two basic techniques for encrypting information:</a:t>
          </a:r>
        </a:p>
      </dgm:t>
    </dgm:pt>
    <dgm:pt modelId="{51EAF100-B7F5-4351-9D24-6D1FEA28A63D}" type="parTrans" cxnId="{B6E83A60-3745-4FA8-9973-D64ED7182529}">
      <dgm:prSet/>
      <dgm:spPr/>
      <dgm:t>
        <a:bodyPr/>
        <a:lstStyle/>
        <a:p>
          <a:endParaRPr lang="en-US"/>
        </a:p>
      </dgm:t>
    </dgm:pt>
    <dgm:pt modelId="{776DD8D8-A36E-45D2-9DEA-5C583A250E65}" type="sibTrans" cxnId="{B6E83A60-3745-4FA8-9973-D64ED7182529}">
      <dgm:prSet/>
      <dgm:spPr/>
      <dgm:t>
        <a:bodyPr/>
        <a:lstStyle/>
        <a:p>
          <a:endParaRPr lang="en-US"/>
        </a:p>
      </dgm:t>
    </dgm:pt>
    <dgm:pt modelId="{E6CA9C1E-5CF9-4CF3-9E8B-8CA3597191C2}">
      <dgm:prSet/>
      <dgm:spPr/>
      <dgm:t>
        <a:bodyPr/>
        <a:lstStyle/>
        <a:p>
          <a:r>
            <a:rPr lang="en-US"/>
            <a:t>Asymmetric encryption ( also called public and private key encryption) – RSA Algorithm</a:t>
          </a:r>
        </a:p>
      </dgm:t>
    </dgm:pt>
    <dgm:pt modelId="{05E9091C-E73A-47E1-AF59-C3DDCE145C3E}" type="parTrans" cxnId="{D8C5B62F-D46A-4BB9-9C85-7DDAF99794C9}">
      <dgm:prSet/>
      <dgm:spPr/>
      <dgm:t>
        <a:bodyPr/>
        <a:lstStyle/>
        <a:p>
          <a:endParaRPr lang="en-US"/>
        </a:p>
      </dgm:t>
    </dgm:pt>
    <dgm:pt modelId="{C03459E7-F278-4EEC-8B04-739FCB2ECA8B}" type="sibTrans" cxnId="{D8C5B62F-D46A-4BB9-9C85-7DDAF99794C9}">
      <dgm:prSet/>
      <dgm:spPr/>
      <dgm:t>
        <a:bodyPr/>
        <a:lstStyle/>
        <a:p>
          <a:endParaRPr lang="en-US"/>
        </a:p>
      </dgm:t>
    </dgm:pt>
    <dgm:pt modelId="{EB2ECC2C-4EA3-49C1-8EC5-591318C05580}">
      <dgm:prSet/>
      <dgm:spPr/>
      <dgm:t>
        <a:bodyPr/>
        <a:lstStyle/>
        <a:p>
          <a:r>
            <a:rPr lang="en-US"/>
            <a:t>Symmetric encryption (also called the secret key encryption)  - AES Algorithm</a:t>
          </a:r>
        </a:p>
      </dgm:t>
    </dgm:pt>
    <dgm:pt modelId="{A1E8EBA2-A2DD-4D54-A7AE-25F01289BEAD}" type="parTrans" cxnId="{71FF869B-DDD1-4C40-A142-82DAB0F4588B}">
      <dgm:prSet/>
      <dgm:spPr/>
      <dgm:t>
        <a:bodyPr/>
        <a:lstStyle/>
        <a:p>
          <a:endParaRPr lang="en-US"/>
        </a:p>
      </dgm:t>
    </dgm:pt>
    <dgm:pt modelId="{A87CEAD3-3FDA-4AAC-BB71-913FCE4C03C3}" type="sibTrans" cxnId="{71FF869B-DDD1-4C40-A142-82DAB0F4588B}">
      <dgm:prSet/>
      <dgm:spPr/>
      <dgm:t>
        <a:bodyPr/>
        <a:lstStyle/>
        <a:p>
          <a:endParaRPr lang="en-US"/>
        </a:p>
      </dgm:t>
    </dgm:pt>
    <dgm:pt modelId="{5DCC31AE-8A27-44C2-926C-97F5D16156E0}">
      <dgm:prSet/>
      <dgm:spPr/>
      <dgm:t>
        <a:bodyPr/>
        <a:lstStyle/>
        <a:p>
          <a:r>
            <a:rPr lang="en-US" dirty="0"/>
            <a:t>Using the Secret Key generated by Diffie Hellman Key Exchange</a:t>
          </a:r>
        </a:p>
      </dgm:t>
    </dgm:pt>
    <dgm:pt modelId="{C10CB6EC-6BDF-43B3-9E4D-F74D3DD98AD3}" type="parTrans" cxnId="{E228FCD9-7315-4465-81B8-A5D2EC45B957}">
      <dgm:prSet/>
      <dgm:spPr/>
      <dgm:t>
        <a:bodyPr/>
        <a:lstStyle/>
        <a:p>
          <a:endParaRPr lang="en-US"/>
        </a:p>
      </dgm:t>
    </dgm:pt>
    <dgm:pt modelId="{3357F680-6FA1-4AAC-97D0-7D44C56EBE8B}" type="sibTrans" cxnId="{E228FCD9-7315-4465-81B8-A5D2EC45B957}">
      <dgm:prSet/>
      <dgm:spPr/>
      <dgm:t>
        <a:bodyPr/>
        <a:lstStyle/>
        <a:p>
          <a:endParaRPr lang="en-US"/>
        </a:p>
      </dgm:t>
    </dgm:pt>
    <dgm:pt modelId="{A0EAFFFC-1F68-4A53-8F96-9275FCBCDB31}" type="pres">
      <dgm:prSet presAssocID="{E84AAB09-27F4-457E-B1C8-F7A832F5227E}" presName="root" presStyleCnt="0">
        <dgm:presLayoutVars>
          <dgm:dir/>
          <dgm:resizeHandles val="exact"/>
        </dgm:presLayoutVars>
      </dgm:prSet>
      <dgm:spPr/>
    </dgm:pt>
    <dgm:pt modelId="{7A7F70FA-1389-4BCE-AEDF-C09D17C60786}" type="pres">
      <dgm:prSet presAssocID="{05763211-ED33-4526-8381-210472F1F41B}" presName="compNode" presStyleCnt="0"/>
      <dgm:spPr/>
    </dgm:pt>
    <dgm:pt modelId="{AE0A689E-2059-4CF0-8BBF-91026CEFFF5D}" type="pres">
      <dgm:prSet presAssocID="{05763211-ED33-4526-8381-210472F1F41B}" presName="bgRect" presStyleLbl="bgShp" presStyleIdx="0" presStyleCnt="3"/>
      <dgm:spPr/>
    </dgm:pt>
    <dgm:pt modelId="{D79CA753-7A82-45D5-8CF3-DFD6AC5A4ABC}" type="pres">
      <dgm:prSet presAssocID="{05763211-ED33-4526-8381-210472F1F4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A916A45-C651-4F40-8044-1437A291EBB2}" type="pres">
      <dgm:prSet presAssocID="{05763211-ED33-4526-8381-210472F1F41B}" presName="spaceRect" presStyleCnt="0"/>
      <dgm:spPr/>
    </dgm:pt>
    <dgm:pt modelId="{5922E13E-4A54-44F3-A0FF-C3F9E2F8C12C}" type="pres">
      <dgm:prSet presAssocID="{05763211-ED33-4526-8381-210472F1F41B}" presName="parTx" presStyleLbl="revTx" presStyleIdx="0" presStyleCnt="4">
        <dgm:presLayoutVars>
          <dgm:chMax val="0"/>
          <dgm:chPref val="0"/>
        </dgm:presLayoutVars>
      </dgm:prSet>
      <dgm:spPr/>
    </dgm:pt>
    <dgm:pt modelId="{4FD8214E-91A9-495D-AF50-26BBBB3FCCC2}" type="pres">
      <dgm:prSet presAssocID="{776DD8D8-A36E-45D2-9DEA-5C583A250E65}" presName="sibTrans" presStyleCnt="0"/>
      <dgm:spPr/>
    </dgm:pt>
    <dgm:pt modelId="{5BD6A3A6-BD49-4913-8FEA-8378AED82602}" type="pres">
      <dgm:prSet presAssocID="{E6CA9C1E-5CF9-4CF3-9E8B-8CA3597191C2}" presName="compNode" presStyleCnt="0"/>
      <dgm:spPr/>
    </dgm:pt>
    <dgm:pt modelId="{75D5B141-B1D0-4A4C-8604-935E832FE729}" type="pres">
      <dgm:prSet presAssocID="{E6CA9C1E-5CF9-4CF3-9E8B-8CA3597191C2}" presName="bgRect" presStyleLbl="bgShp" presStyleIdx="1" presStyleCnt="3"/>
      <dgm:spPr/>
    </dgm:pt>
    <dgm:pt modelId="{CA63CADB-03AD-4BE5-A8AF-26FA4FB6564D}" type="pres">
      <dgm:prSet presAssocID="{E6CA9C1E-5CF9-4CF3-9E8B-8CA3597191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3AE036BE-57AD-4AE3-A82F-5F40C5401DDA}" type="pres">
      <dgm:prSet presAssocID="{E6CA9C1E-5CF9-4CF3-9E8B-8CA3597191C2}" presName="spaceRect" presStyleCnt="0"/>
      <dgm:spPr/>
    </dgm:pt>
    <dgm:pt modelId="{A81AB499-CEEC-470C-ACF9-1F163CCE4927}" type="pres">
      <dgm:prSet presAssocID="{E6CA9C1E-5CF9-4CF3-9E8B-8CA3597191C2}" presName="parTx" presStyleLbl="revTx" presStyleIdx="1" presStyleCnt="4">
        <dgm:presLayoutVars>
          <dgm:chMax val="0"/>
          <dgm:chPref val="0"/>
        </dgm:presLayoutVars>
      </dgm:prSet>
      <dgm:spPr/>
    </dgm:pt>
    <dgm:pt modelId="{F6E31092-0450-4640-828A-9A23B6391492}" type="pres">
      <dgm:prSet presAssocID="{C03459E7-F278-4EEC-8B04-739FCB2ECA8B}" presName="sibTrans" presStyleCnt="0"/>
      <dgm:spPr/>
    </dgm:pt>
    <dgm:pt modelId="{B1F50D96-C31D-4550-B7B1-83B9EF3256D7}" type="pres">
      <dgm:prSet presAssocID="{EB2ECC2C-4EA3-49C1-8EC5-591318C05580}" presName="compNode" presStyleCnt="0"/>
      <dgm:spPr/>
    </dgm:pt>
    <dgm:pt modelId="{93868B98-2976-48F4-9B2D-1FF2A0FC3301}" type="pres">
      <dgm:prSet presAssocID="{EB2ECC2C-4EA3-49C1-8EC5-591318C05580}" presName="bgRect" presStyleLbl="bgShp" presStyleIdx="2" presStyleCnt="3"/>
      <dgm:spPr/>
    </dgm:pt>
    <dgm:pt modelId="{2EC5550D-E979-401E-9F5D-5DF0A0EC6952}" type="pres">
      <dgm:prSet presAssocID="{EB2ECC2C-4EA3-49C1-8EC5-591318C055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8BEEB91E-E330-4A5F-A435-D71BFFA77D36}" type="pres">
      <dgm:prSet presAssocID="{EB2ECC2C-4EA3-49C1-8EC5-591318C05580}" presName="spaceRect" presStyleCnt="0"/>
      <dgm:spPr/>
    </dgm:pt>
    <dgm:pt modelId="{97A0F59C-69AD-429A-B6E1-40F14CA9E069}" type="pres">
      <dgm:prSet presAssocID="{EB2ECC2C-4EA3-49C1-8EC5-591318C05580}" presName="parTx" presStyleLbl="revTx" presStyleIdx="2" presStyleCnt="4">
        <dgm:presLayoutVars>
          <dgm:chMax val="0"/>
          <dgm:chPref val="0"/>
        </dgm:presLayoutVars>
      </dgm:prSet>
      <dgm:spPr/>
    </dgm:pt>
    <dgm:pt modelId="{DB5FEA90-CF3A-4A68-8BF6-3A0CCE086DC0}" type="pres">
      <dgm:prSet presAssocID="{EB2ECC2C-4EA3-49C1-8EC5-591318C05580}" presName="desTx" presStyleLbl="revTx" presStyleIdx="3" presStyleCnt="4">
        <dgm:presLayoutVars/>
      </dgm:prSet>
      <dgm:spPr/>
    </dgm:pt>
  </dgm:ptLst>
  <dgm:cxnLst>
    <dgm:cxn modelId="{D8457211-396C-4A86-A59E-D4D360AA8BDD}" type="presOf" srcId="{05763211-ED33-4526-8381-210472F1F41B}" destId="{5922E13E-4A54-44F3-A0FF-C3F9E2F8C12C}" srcOrd="0" destOrd="0" presId="urn:microsoft.com/office/officeart/2018/2/layout/IconVerticalSolidList"/>
    <dgm:cxn modelId="{DDD05A1C-9DFC-403C-BCDD-970BD012BCC1}" type="presOf" srcId="{E6CA9C1E-5CF9-4CF3-9E8B-8CA3597191C2}" destId="{A81AB499-CEEC-470C-ACF9-1F163CCE4927}" srcOrd="0" destOrd="0" presId="urn:microsoft.com/office/officeart/2018/2/layout/IconVerticalSolidList"/>
    <dgm:cxn modelId="{D8C5B62F-D46A-4BB9-9C85-7DDAF99794C9}" srcId="{E84AAB09-27F4-457E-B1C8-F7A832F5227E}" destId="{E6CA9C1E-5CF9-4CF3-9E8B-8CA3597191C2}" srcOrd="1" destOrd="0" parTransId="{05E9091C-E73A-47E1-AF59-C3DDCE145C3E}" sibTransId="{C03459E7-F278-4EEC-8B04-739FCB2ECA8B}"/>
    <dgm:cxn modelId="{B6E83A60-3745-4FA8-9973-D64ED7182529}" srcId="{E84AAB09-27F4-457E-B1C8-F7A832F5227E}" destId="{05763211-ED33-4526-8381-210472F1F41B}" srcOrd="0" destOrd="0" parTransId="{51EAF100-B7F5-4351-9D24-6D1FEA28A63D}" sibTransId="{776DD8D8-A36E-45D2-9DEA-5C583A250E65}"/>
    <dgm:cxn modelId="{C946068C-FE6B-48B7-811C-A15BA350B77C}" type="presOf" srcId="{5DCC31AE-8A27-44C2-926C-97F5D16156E0}" destId="{DB5FEA90-CF3A-4A68-8BF6-3A0CCE086DC0}" srcOrd="0" destOrd="0" presId="urn:microsoft.com/office/officeart/2018/2/layout/IconVerticalSolidList"/>
    <dgm:cxn modelId="{71FF869B-DDD1-4C40-A142-82DAB0F4588B}" srcId="{E84AAB09-27F4-457E-B1C8-F7A832F5227E}" destId="{EB2ECC2C-4EA3-49C1-8EC5-591318C05580}" srcOrd="2" destOrd="0" parTransId="{A1E8EBA2-A2DD-4D54-A7AE-25F01289BEAD}" sibTransId="{A87CEAD3-3FDA-4AAC-BB71-913FCE4C03C3}"/>
    <dgm:cxn modelId="{E228FCD9-7315-4465-81B8-A5D2EC45B957}" srcId="{EB2ECC2C-4EA3-49C1-8EC5-591318C05580}" destId="{5DCC31AE-8A27-44C2-926C-97F5D16156E0}" srcOrd="0" destOrd="0" parTransId="{C10CB6EC-6BDF-43B3-9E4D-F74D3DD98AD3}" sibTransId="{3357F680-6FA1-4AAC-97D0-7D44C56EBE8B}"/>
    <dgm:cxn modelId="{D66F87DC-F9FE-4F82-9562-3E64D987847E}" type="presOf" srcId="{E84AAB09-27F4-457E-B1C8-F7A832F5227E}" destId="{A0EAFFFC-1F68-4A53-8F96-9275FCBCDB31}" srcOrd="0" destOrd="0" presId="urn:microsoft.com/office/officeart/2018/2/layout/IconVerticalSolidList"/>
    <dgm:cxn modelId="{6DFCB6ED-9B41-4734-9313-0046A12237A2}" type="presOf" srcId="{EB2ECC2C-4EA3-49C1-8EC5-591318C05580}" destId="{97A0F59C-69AD-429A-B6E1-40F14CA9E069}" srcOrd="0" destOrd="0" presId="urn:microsoft.com/office/officeart/2018/2/layout/IconVerticalSolidList"/>
    <dgm:cxn modelId="{84A938FD-6F7D-46B7-86B6-8FB98E80B917}" type="presParOf" srcId="{A0EAFFFC-1F68-4A53-8F96-9275FCBCDB31}" destId="{7A7F70FA-1389-4BCE-AEDF-C09D17C60786}" srcOrd="0" destOrd="0" presId="urn:microsoft.com/office/officeart/2018/2/layout/IconVerticalSolidList"/>
    <dgm:cxn modelId="{01E43766-A6B5-4FFB-BB7D-3D952BEE4095}" type="presParOf" srcId="{7A7F70FA-1389-4BCE-AEDF-C09D17C60786}" destId="{AE0A689E-2059-4CF0-8BBF-91026CEFFF5D}" srcOrd="0" destOrd="0" presId="urn:microsoft.com/office/officeart/2018/2/layout/IconVerticalSolidList"/>
    <dgm:cxn modelId="{92402274-E55D-4F49-BFE4-FEBA09737A85}" type="presParOf" srcId="{7A7F70FA-1389-4BCE-AEDF-C09D17C60786}" destId="{D79CA753-7A82-45D5-8CF3-DFD6AC5A4ABC}" srcOrd="1" destOrd="0" presId="urn:microsoft.com/office/officeart/2018/2/layout/IconVerticalSolidList"/>
    <dgm:cxn modelId="{4D0631E6-4DCE-4944-B678-C47B12C83866}" type="presParOf" srcId="{7A7F70FA-1389-4BCE-AEDF-C09D17C60786}" destId="{CA916A45-C651-4F40-8044-1437A291EBB2}" srcOrd="2" destOrd="0" presId="urn:microsoft.com/office/officeart/2018/2/layout/IconVerticalSolidList"/>
    <dgm:cxn modelId="{9E3CC8C1-9BC4-49E5-B466-1644316E94E6}" type="presParOf" srcId="{7A7F70FA-1389-4BCE-AEDF-C09D17C60786}" destId="{5922E13E-4A54-44F3-A0FF-C3F9E2F8C12C}" srcOrd="3" destOrd="0" presId="urn:microsoft.com/office/officeart/2018/2/layout/IconVerticalSolidList"/>
    <dgm:cxn modelId="{182E6829-A32A-430B-B04F-28AD7A581510}" type="presParOf" srcId="{A0EAFFFC-1F68-4A53-8F96-9275FCBCDB31}" destId="{4FD8214E-91A9-495D-AF50-26BBBB3FCCC2}" srcOrd="1" destOrd="0" presId="urn:microsoft.com/office/officeart/2018/2/layout/IconVerticalSolidList"/>
    <dgm:cxn modelId="{79720E68-290B-4BAF-9C63-B3DCB442E79E}" type="presParOf" srcId="{A0EAFFFC-1F68-4A53-8F96-9275FCBCDB31}" destId="{5BD6A3A6-BD49-4913-8FEA-8378AED82602}" srcOrd="2" destOrd="0" presId="urn:microsoft.com/office/officeart/2018/2/layout/IconVerticalSolidList"/>
    <dgm:cxn modelId="{5BB21FAF-EE4C-4A21-9211-228405CDA041}" type="presParOf" srcId="{5BD6A3A6-BD49-4913-8FEA-8378AED82602}" destId="{75D5B141-B1D0-4A4C-8604-935E832FE729}" srcOrd="0" destOrd="0" presId="urn:microsoft.com/office/officeart/2018/2/layout/IconVerticalSolidList"/>
    <dgm:cxn modelId="{5F875C1E-95F1-46A6-9C0F-E4CC1380494F}" type="presParOf" srcId="{5BD6A3A6-BD49-4913-8FEA-8378AED82602}" destId="{CA63CADB-03AD-4BE5-A8AF-26FA4FB6564D}" srcOrd="1" destOrd="0" presId="urn:microsoft.com/office/officeart/2018/2/layout/IconVerticalSolidList"/>
    <dgm:cxn modelId="{5570D0EB-9733-483C-8110-03C3291E6112}" type="presParOf" srcId="{5BD6A3A6-BD49-4913-8FEA-8378AED82602}" destId="{3AE036BE-57AD-4AE3-A82F-5F40C5401DDA}" srcOrd="2" destOrd="0" presId="urn:microsoft.com/office/officeart/2018/2/layout/IconVerticalSolidList"/>
    <dgm:cxn modelId="{DE5E4864-4DDB-42D2-A5D8-33FE7E240E47}" type="presParOf" srcId="{5BD6A3A6-BD49-4913-8FEA-8378AED82602}" destId="{A81AB499-CEEC-470C-ACF9-1F163CCE4927}" srcOrd="3" destOrd="0" presId="urn:microsoft.com/office/officeart/2018/2/layout/IconVerticalSolidList"/>
    <dgm:cxn modelId="{564BF304-1498-42C5-8647-21CB027898BE}" type="presParOf" srcId="{A0EAFFFC-1F68-4A53-8F96-9275FCBCDB31}" destId="{F6E31092-0450-4640-828A-9A23B6391492}" srcOrd="3" destOrd="0" presId="urn:microsoft.com/office/officeart/2018/2/layout/IconVerticalSolidList"/>
    <dgm:cxn modelId="{4EA4DBB6-B4B1-44CD-909A-680673A1010C}" type="presParOf" srcId="{A0EAFFFC-1F68-4A53-8F96-9275FCBCDB31}" destId="{B1F50D96-C31D-4550-B7B1-83B9EF3256D7}" srcOrd="4" destOrd="0" presId="urn:microsoft.com/office/officeart/2018/2/layout/IconVerticalSolidList"/>
    <dgm:cxn modelId="{B517F14E-0126-4AEB-BE50-2F799417C3C9}" type="presParOf" srcId="{B1F50D96-C31D-4550-B7B1-83B9EF3256D7}" destId="{93868B98-2976-48F4-9B2D-1FF2A0FC3301}" srcOrd="0" destOrd="0" presId="urn:microsoft.com/office/officeart/2018/2/layout/IconVerticalSolidList"/>
    <dgm:cxn modelId="{05EDF2F4-F87E-49FC-8310-0E3B30FE16D0}" type="presParOf" srcId="{B1F50D96-C31D-4550-B7B1-83B9EF3256D7}" destId="{2EC5550D-E979-401E-9F5D-5DF0A0EC6952}" srcOrd="1" destOrd="0" presId="urn:microsoft.com/office/officeart/2018/2/layout/IconVerticalSolidList"/>
    <dgm:cxn modelId="{F48D1737-30D4-4046-950D-668438DF7610}" type="presParOf" srcId="{B1F50D96-C31D-4550-B7B1-83B9EF3256D7}" destId="{8BEEB91E-E330-4A5F-A435-D71BFFA77D36}" srcOrd="2" destOrd="0" presId="urn:microsoft.com/office/officeart/2018/2/layout/IconVerticalSolidList"/>
    <dgm:cxn modelId="{734669EA-0815-48B4-B3A1-41A7369E3BCE}" type="presParOf" srcId="{B1F50D96-C31D-4550-B7B1-83B9EF3256D7}" destId="{97A0F59C-69AD-429A-B6E1-40F14CA9E069}" srcOrd="3" destOrd="0" presId="urn:microsoft.com/office/officeart/2018/2/layout/IconVerticalSolidList"/>
    <dgm:cxn modelId="{D102C742-E565-41B3-9ACB-08AA95F58729}" type="presParOf" srcId="{B1F50D96-C31D-4550-B7B1-83B9EF3256D7}" destId="{DB5FEA90-CF3A-4A68-8BF6-3A0CCE086DC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C40B6-28C1-46A4-BFA7-C5029173B71C}"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D9773BA5-286F-47A1-987D-041E7048AFDF}">
      <dgm:prSet/>
      <dgm:spPr/>
      <dgm:t>
        <a:bodyPr/>
        <a:lstStyle/>
        <a:p>
          <a:r>
            <a:rPr lang="en-US" dirty="0"/>
            <a:t>The Diffie-Hellman algorithm was developed by Whitfield Diffie and Martin Hellman in 1976.</a:t>
          </a:r>
        </a:p>
      </dgm:t>
    </dgm:pt>
    <dgm:pt modelId="{B6A76A74-781A-439F-98BD-AC6AA62DA277}" type="parTrans" cxnId="{7F0C7FA1-8D38-45BE-818E-1C0ADF74721C}">
      <dgm:prSet/>
      <dgm:spPr/>
      <dgm:t>
        <a:bodyPr/>
        <a:lstStyle/>
        <a:p>
          <a:endParaRPr lang="en-US"/>
        </a:p>
      </dgm:t>
    </dgm:pt>
    <dgm:pt modelId="{B2880B24-6526-4C27-B8C2-46856FF56931}" type="sibTrans" cxnId="{7F0C7FA1-8D38-45BE-818E-1C0ADF74721C}">
      <dgm:prSet/>
      <dgm:spPr/>
      <dgm:t>
        <a:bodyPr/>
        <a:lstStyle/>
        <a:p>
          <a:endParaRPr lang="en-US"/>
        </a:p>
      </dgm:t>
    </dgm:pt>
    <dgm:pt modelId="{103EA70E-053E-49FB-96D0-D17BF5B58175}">
      <dgm:prSet/>
      <dgm:spPr/>
      <dgm:t>
        <a:bodyPr/>
        <a:lstStyle/>
        <a:p>
          <a:r>
            <a:rPr lang="en-US" dirty="0"/>
            <a:t>This algorithm was devised not to encrypt the data but to generate same private cryptographic key at the both ends so that there is no need to transfer this key from one communication end to another.</a:t>
          </a:r>
        </a:p>
      </dgm:t>
    </dgm:pt>
    <dgm:pt modelId="{329D0C34-0962-4565-BB6E-E028DA450FE6}" type="parTrans" cxnId="{80454459-8DEA-4E87-B836-0F9AF3B85834}">
      <dgm:prSet/>
      <dgm:spPr/>
      <dgm:t>
        <a:bodyPr/>
        <a:lstStyle/>
        <a:p>
          <a:endParaRPr lang="en-US"/>
        </a:p>
      </dgm:t>
    </dgm:pt>
    <dgm:pt modelId="{7F5A2490-D9E2-40B4-B5CC-A24C9F78417C}" type="sibTrans" cxnId="{80454459-8DEA-4E87-B836-0F9AF3B85834}">
      <dgm:prSet/>
      <dgm:spPr/>
      <dgm:t>
        <a:bodyPr/>
        <a:lstStyle/>
        <a:p>
          <a:endParaRPr lang="en-US"/>
        </a:p>
      </dgm:t>
    </dgm:pt>
    <dgm:pt modelId="{168B4DB0-A981-4EF8-8788-42356AAD24E6}">
      <dgm:prSet/>
      <dgm:spPr/>
      <dgm:t>
        <a:bodyPr/>
        <a:lstStyle/>
        <a:p>
          <a:r>
            <a:rPr lang="en-US"/>
            <a:t>Asymmetric Encryption of data requires transfer of cryptographic private key. The most challenging part of the encryption key from sender to receiver without anyone intercepting this key in between.</a:t>
          </a:r>
        </a:p>
      </dgm:t>
    </dgm:pt>
    <dgm:pt modelId="{D3D1DBA6-7FAA-4E3E-97CE-CE9AC37DC6C8}" type="parTrans" cxnId="{4564DEC7-40BE-4485-AB7C-D4A519FC7290}">
      <dgm:prSet/>
      <dgm:spPr/>
      <dgm:t>
        <a:bodyPr/>
        <a:lstStyle/>
        <a:p>
          <a:endParaRPr lang="en-US"/>
        </a:p>
      </dgm:t>
    </dgm:pt>
    <dgm:pt modelId="{770DA2D1-2E24-4810-B5FF-EE041CD87412}" type="sibTrans" cxnId="{4564DEC7-40BE-4485-AB7C-D4A519FC7290}">
      <dgm:prSet/>
      <dgm:spPr/>
      <dgm:t>
        <a:bodyPr/>
        <a:lstStyle/>
        <a:p>
          <a:endParaRPr lang="en-US"/>
        </a:p>
      </dgm:t>
    </dgm:pt>
    <dgm:pt modelId="{B1ED8A1E-054A-4D99-A0FB-5795B32DE3A7}">
      <dgm:prSet/>
      <dgm:spPr/>
      <dgm:t>
        <a:bodyPr/>
        <a:lstStyle/>
        <a:p>
          <a:r>
            <a:rPr lang="en-US"/>
            <a:t>This transfer or rather generation on same cryptographic keys at both sides secretively was made possible by Diffie-Hellman Algorithm.</a:t>
          </a:r>
        </a:p>
      </dgm:t>
    </dgm:pt>
    <dgm:pt modelId="{5CB7E376-5BF3-464A-9DCA-81725B0247E8}" type="parTrans" cxnId="{CE83B726-3EE5-445A-852F-B695868EB1A6}">
      <dgm:prSet/>
      <dgm:spPr/>
      <dgm:t>
        <a:bodyPr/>
        <a:lstStyle/>
        <a:p>
          <a:endParaRPr lang="en-US"/>
        </a:p>
      </dgm:t>
    </dgm:pt>
    <dgm:pt modelId="{54B38364-4D4A-458D-AD07-0796F973FCF1}" type="sibTrans" cxnId="{CE83B726-3EE5-445A-852F-B695868EB1A6}">
      <dgm:prSet/>
      <dgm:spPr/>
      <dgm:t>
        <a:bodyPr/>
        <a:lstStyle/>
        <a:p>
          <a:endParaRPr lang="en-US"/>
        </a:p>
      </dgm:t>
    </dgm:pt>
    <dgm:pt modelId="{201FDA06-B861-4A8D-9077-CC855C5A98B0}">
      <dgm:prSet/>
      <dgm:spPr/>
      <dgm:t>
        <a:bodyPr/>
        <a:lstStyle/>
        <a:p>
          <a:r>
            <a:rPr lang="en-US"/>
            <a:t>Diffie - HellMan algorithm is an algorithm that allows two parties to shared secret key using the communication channel, which is not protected from the interception but is protected from modification.</a:t>
          </a:r>
        </a:p>
      </dgm:t>
    </dgm:pt>
    <dgm:pt modelId="{FBD95B56-0DF6-4DDC-82A5-64FA4E34C1E3}" type="parTrans" cxnId="{F876D572-D5AA-4BC9-9176-760730DAEA5B}">
      <dgm:prSet/>
      <dgm:spPr/>
      <dgm:t>
        <a:bodyPr/>
        <a:lstStyle/>
        <a:p>
          <a:endParaRPr lang="en-US"/>
        </a:p>
      </dgm:t>
    </dgm:pt>
    <dgm:pt modelId="{A548DEF2-53B5-4545-801B-5510D9358FAC}" type="sibTrans" cxnId="{F876D572-D5AA-4BC9-9176-760730DAEA5B}">
      <dgm:prSet/>
      <dgm:spPr/>
      <dgm:t>
        <a:bodyPr/>
        <a:lstStyle/>
        <a:p>
          <a:endParaRPr lang="en-US"/>
        </a:p>
      </dgm:t>
    </dgm:pt>
    <dgm:pt modelId="{08EA65F0-7CB5-4075-ABFD-F962E99A411C}" type="pres">
      <dgm:prSet presAssocID="{541C40B6-28C1-46A4-BFA7-C5029173B71C}" presName="linear" presStyleCnt="0">
        <dgm:presLayoutVars>
          <dgm:animLvl val="lvl"/>
          <dgm:resizeHandles val="exact"/>
        </dgm:presLayoutVars>
      </dgm:prSet>
      <dgm:spPr/>
    </dgm:pt>
    <dgm:pt modelId="{0F8E16BF-ADDD-455F-89F2-236B22F9F0CD}" type="pres">
      <dgm:prSet presAssocID="{D9773BA5-286F-47A1-987D-041E7048AFDF}" presName="parentText" presStyleLbl="node1" presStyleIdx="0" presStyleCnt="5">
        <dgm:presLayoutVars>
          <dgm:chMax val="0"/>
          <dgm:bulletEnabled val="1"/>
        </dgm:presLayoutVars>
      </dgm:prSet>
      <dgm:spPr/>
    </dgm:pt>
    <dgm:pt modelId="{2939CD77-4174-4A4A-89CF-9793E246B4ED}" type="pres">
      <dgm:prSet presAssocID="{B2880B24-6526-4C27-B8C2-46856FF56931}" presName="spacer" presStyleCnt="0"/>
      <dgm:spPr/>
    </dgm:pt>
    <dgm:pt modelId="{CFA0BA62-68E0-45AE-9DCE-0781F5D5C7F7}" type="pres">
      <dgm:prSet presAssocID="{103EA70E-053E-49FB-96D0-D17BF5B58175}" presName="parentText" presStyleLbl="node1" presStyleIdx="1" presStyleCnt="5">
        <dgm:presLayoutVars>
          <dgm:chMax val="0"/>
          <dgm:bulletEnabled val="1"/>
        </dgm:presLayoutVars>
      </dgm:prSet>
      <dgm:spPr/>
    </dgm:pt>
    <dgm:pt modelId="{23CFFA66-8FE9-4B55-B32A-94A42B2018A1}" type="pres">
      <dgm:prSet presAssocID="{7F5A2490-D9E2-40B4-B5CC-A24C9F78417C}" presName="spacer" presStyleCnt="0"/>
      <dgm:spPr/>
    </dgm:pt>
    <dgm:pt modelId="{8D725169-52BB-4C84-A1BC-8C39894CE90F}" type="pres">
      <dgm:prSet presAssocID="{168B4DB0-A981-4EF8-8788-42356AAD24E6}" presName="parentText" presStyleLbl="node1" presStyleIdx="2" presStyleCnt="5">
        <dgm:presLayoutVars>
          <dgm:chMax val="0"/>
          <dgm:bulletEnabled val="1"/>
        </dgm:presLayoutVars>
      </dgm:prSet>
      <dgm:spPr/>
    </dgm:pt>
    <dgm:pt modelId="{985D0860-C07B-4405-8EA5-AB3A8017FB0E}" type="pres">
      <dgm:prSet presAssocID="{770DA2D1-2E24-4810-B5FF-EE041CD87412}" presName="spacer" presStyleCnt="0"/>
      <dgm:spPr/>
    </dgm:pt>
    <dgm:pt modelId="{1EC97939-DBA0-46BF-82E5-5B89964B1601}" type="pres">
      <dgm:prSet presAssocID="{B1ED8A1E-054A-4D99-A0FB-5795B32DE3A7}" presName="parentText" presStyleLbl="node1" presStyleIdx="3" presStyleCnt="5">
        <dgm:presLayoutVars>
          <dgm:chMax val="0"/>
          <dgm:bulletEnabled val="1"/>
        </dgm:presLayoutVars>
      </dgm:prSet>
      <dgm:spPr/>
    </dgm:pt>
    <dgm:pt modelId="{C3EC7F5D-60E5-49D8-A51E-B69F05E7D578}" type="pres">
      <dgm:prSet presAssocID="{54B38364-4D4A-458D-AD07-0796F973FCF1}" presName="spacer" presStyleCnt="0"/>
      <dgm:spPr/>
    </dgm:pt>
    <dgm:pt modelId="{4D0961E6-D40F-4AC6-828C-95EB02820059}" type="pres">
      <dgm:prSet presAssocID="{201FDA06-B861-4A8D-9077-CC855C5A98B0}" presName="parentText" presStyleLbl="node1" presStyleIdx="4" presStyleCnt="5">
        <dgm:presLayoutVars>
          <dgm:chMax val="0"/>
          <dgm:bulletEnabled val="1"/>
        </dgm:presLayoutVars>
      </dgm:prSet>
      <dgm:spPr/>
    </dgm:pt>
  </dgm:ptLst>
  <dgm:cxnLst>
    <dgm:cxn modelId="{A6E9500F-DCD9-40F5-9212-61BF57DDA96A}" type="presOf" srcId="{103EA70E-053E-49FB-96D0-D17BF5B58175}" destId="{CFA0BA62-68E0-45AE-9DCE-0781F5D5C7F7}" srcOrd="0" destOrd="0" presId="urn:microsoft.com/office/officeart/2005/8/layout/vList2"/>
    <dgm:cxn modelId="{CCB8F812-04B7-4F4D-B496-436CB26E1C4A}" type="presOf" srcId="{201FDA06-B861-4A8D-9077-CC855C5A98B0}" destId="{4D0961E6-D40F-4AC6-828C-95EB02820059}" srcOrd="0" destOrd="0" presId="urn:microsoft.com/office/officeart/2005/8/layout/vList2"/>
    <dgm:cxn modelId="{CE83B726-3EE5-445A-852F-B695868EB1A6}" srcId="{541C40B6-28C1-46A4-BFA7-C5029173B71C}" destId="{B1ED8A1E-054A-4D99-A0FB-5795B32DE3A7}" srcOrd="3" destOrd="0" parTransId="{5CB7E376-5BF3-464A-9DCA-81725B0247E8}" sibTransId="{54B38364-4D4A-458D-AD07-0796F973FCF1}"/>
    <dgm:cxn modelId="{00B2842E-BA40-4C79-A2D3-E18ED2B23B4B}" type="presOf" srcId="{D9773BA5-286F-47A1-987D-041E7048AFDF}" destId="{0F8E16BF-ADDD-455F-89F2-236B22F9F0CD}" srcOrd="0" destOrd="0" presId="urn:microsoft.com/office/officeart/2005/8/layout/vList2"/>
    <dgm:cxn modelId="{CA4E323C-973E-4A94-B9F5-33206380FE96}" type="presOf" srcId="{B1ED8A1E-054A-4D99-A0FB-5795B32DE3A7}" destId="{1EC97939-DBA0-46BF-82E5-5B89964B1601}" srcOrd="0" destOrd="0" presId="urn:microsoft.com/office/officeart/2005/8/layout/vList2"/>
    <dgm:cxn modelId="{B2FE8940-BF80-4CDF-A563-11D1A2BEE750}" type="presOf" srcId="{168B4DB0-A981-4EF8-8788-42356AAD24E6}" destId="{8D725169-52BB-4C84-A1BC-8C39894CE90F}" srcOrd="0" destOrd="0" presId="urn:microsoft.com/office/officeart/2005/8/layout/vList2"/>
    <dgm:cxn modelId="{F876D572-D5AA-4BC9-9176-760730DAEA5B}" srcId="{541C40B6-28C1-46A4-BFA7-C5029173B71C}" destId="{201FDA06-B861-4A8D-9077-CC855C5A98B0}" srcOrd="4" destOrd="0" parTransId="{FBD95B56-0DF6-4DDC-82A5-64FA4E34C1E3}" sibTransId="{A548DEF2-53B5-4545-801B-5510D9358FAC}"/>
    <dgm:cxn modelId="{80454459-8DEA-4E87-B836-0F9AF3B85834}" srcId="{541C40B6-28C1-46A4-BFA7-C5029173B71C}" destId="{103EA70E-053E-49FB-96D0-D17BF5B58175}" srcOrd="1" destOrd="0" parTransId="{329D0C34-0962-4565-BB6E-E028DA450FE6}" sibTransId="{7F5A2490-D9E2-40B4-B5CC-A24C9F78417C}"/>
    <dgm:cxn modelId="{7F0C7FA1-8D38-45BE-818E-1C0ADF74721C}" srcId="{541C40B6-28C1-46A4-BFA7-C5029173B71C}" destId="{D9773BA5-286F-47A1-987D-041E7048AFDF}" srcOrd="0" destOrd="0" parTransId="{B6A76A74-781A-439F-98BD-AC6AA62DA277}" sibTransId="{B2880B24-6526-4C27-B8C2-46856FF56931}"/>
    <dgm:cxn modelId="{4564DEC7-40BE-4485-AB7C-D4A519FC7290}" srcId="{541C40B6-28C1-46A4-BFA7-C5029173B71C}" destId="{168B4DB0-A981-4EF8-8788-42356AAD24E6}" srcOrd="2" destOrd="0" parTransId="{D3D1DBA6-7FAA-4E3E-97CE-CE9AC37DC6C8}" sibTransId="{770DA2D1-2E24-4810-B5FF-EE041CD87412}"/>
    <dgm:cxn modelId="{2B4F12EB-679E-4A5F-AFE2-19CF3A5BCB4E}" type="presOf" srcId="{541C40B6-28C1-46A4-BFA7-C5029173B71C}" destId="{08EA65F0-7CB5-4075-ABFD-F962E99A411C}" srcOrd="0" destOrd="0" presId="urn:microsoft.com/office/officeart/2005/8/layout/vList2"/>
    <dgm:cxn modelId="{570BD761-958F-47FA-9472-5A5521783D8B}" type="presParOf" srcId="{08EA65F0-7CB5-4075-ABFD-F962E99A411C}" destId="{0F8E16BF-ADDD-455F-89F2-236B22F9F0CD}" srcOrd="0" destOrd="0" presId="urn:microsoft.com/office/officeart/2005/8/layout/vList2"/>
    <dgm:cxn modelId="{BAE8DD3B-FB88-4020-A1FB-7164CCBC7811}" type="presParOf" srcId="{08EA65F0-7CB5-4075-ABFD-F962E99A411C}" destId="{2939CD77-4174-4A4A-89CF-9793E246B4ED}" srcOrd="1" destOrd="0" presId="urn:microsoft.com/office/officeart/2005/8/layout/vList2"/>
    <dgm:cxn modelId="{52F0A759-9B95-44B7-A0F3-EA74C3F268F9}" type="presParOf" srcId="{08EA65F0-7CB5-4075-ABFD-F962E99A411C}" destId="{CFA0BA62-68E0-45AE-9DCE-0781F5D5C7F7}" srcOrd="2" destOrd="0" presId="urn:microsoft.com/office/officeart/2005/8/layout/vList2"/>
    <dgm:cxn modelId="{E2B5341A-741F-41CC-A0BF-6FD73DE75A20}" type="presParOf" srcId="{08EA65F0-7CB5-4075-ABFD-F962E99A411C}" destId="{23CFFA66-8FE9-4B55-B32A-94A42B2018A1}" srcOrd="3" destOrd="0" presId="urn:microsoft.com/office/officeart/2005/8/layout/vList2"/>
    <dgm:cxn modelId="{B440F994-4063-4C30-8A83-584C2EF736C0}" type="presParOf" srcId="{08EA65F0-7CB5-4075-ABFD-F962E99A411C}" destId="{8D725169-52BB-4C84-A1BC-8C39894CE90F}" srcOrd="4" destOrd="0" presId="urn:microsoft.com/office/officeart/2005/8/layout/vList2"/>
    <dgm:cxn modelId="{3E7688D7-316F-4EE4-9CF9-F67D581C0D72}" type="presParOf" srcId="{08EA65F0-7CB5-4075-ABFD-F962E99A411C}" destId="{985D0860-C07B-4405-8EA5-AB3A8017FB0E}" srcOrd="5" destOrd="0" presId="urn:microsoft.com/office/officeart/2005/8/layout/vList2"/>
    <dgm:cxn modelId="{065DE52F-B0C7-4838-8157-C67B06AE9A1C}" type="presParOf" srcId="{08EA65F0-7CB5-4075-ABFD-F962E99A411C}" destId="{1EC97939-DBA0-46BF-82E5-5B89964B1601}" srcOrd="6" destOrd="0" presId="urn:microsoft.com/office/officeart/2005/8/layout/vList2"/>
    <dgm:cxn modelId="{9A4A21CF-990D-4322-9DF7-4927CDE4495F}" type="presParOf" srcId="{08EA65F0-7CB5-4075-ABFD-F962E99A411C}" destId="{C3EC7F5D-60E5-49D8-A51E-B69F05E7D578}" srcOrd="7" destOrd="0" presId="urn:microsoft.com/office/officeart/2005/8/layout/vList2"/>
    <dgm:cxn modelId="{277F1B88-E94C-40C7-B3CD-72E637A06449}" type="presParOf" srcId="{08EA65F0-7CB5-4075-ABFD-F962E99A411C}" destId="{4D0961E6-D40F-4AC6-828C-95EB0282005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5DE062-0A26-4768-8158-61A3779C008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4379E3F-C5BC-49CC-AAB0-36C24EF7548D}">
      <dgm:prSet/>
      <dgm:spPr/>
      <dgm:t>
        <a:bodyPr/>
        <a:lstStyle/>
        <a:p>
          <a:r>
            <a:rPr lang="en-US" b="1"/>
            <a:t>RSA (Rivest–Shamir–Adleman)</a:t>
          </a:r>
          <a:r>
            <a:rPr lang="en-US"/>
            <a:t> is an algorithm used by modern computers to encrypt and decrypt messages. It is an asymmetric cryptographic algorithm.</a:t>
          </a:r>
        </a:p>
      </dgm:t>
    </dgm:pt>
    <dgm:pt modelId="{EFFE22E2-0780-4F6F-9239-5860C18F5397}" type="parTrans" cxnId="{EBD7A6FD-3BF2-4254-8899-44CF2AC015BF}">
      <dgm:prSet/>
      <dgm:spPr/>
      <dgm:t>
        <a:bodyPr/>
        <a:lstStyle/>
        <a:p>
          <a:endParaRPr lang="en-US"/>
        </a:p>
      </dgm:t>
    </dgm:pt>
    <dgm:pt modelId="{687802C7-A03E-48CC-A000-1B5B9F6FAF0B}" type="sibTrans" cxnId="{EBD7A6FD-3BF2-4254-8899-44CF2AC015BF}">
      <dgm:prSet/>
      <dgm:spPr/>
      <dgm:t>
        <a:bodyPr/>
        <a:lstStyle/>
        <a:p>
          <a:endParaRPr lang="en-US"/>
        </a:p>
      </dgm:t>
    </dgm:pt>
    <dgm:pt modelId="{0F40EB86-5AF6-4EF4-A016-BAF0E27D3FC9}">
      <dgm:prSet/>
      <dgm:spPr/>
      <dgm:t>
        <a:bodyPr/>
        <a:lstStyle/>
        <a:p>
          <a:r>
            <a:rPr lang="en-US" dirty="0"/>
            <a:t>RSA involves a public key and private key. The public key can be known to everyone- it is used to encrypt messages. Messages encrypted using the public key can only be decrypted with the private key.</a:t>
          </a:r>
        </a:p>
      </dgm:t>
    </dgm:pt>
    <dgm:pt modelId="{30E2A2CA-7B5C-4675-9486-8FA59533B50C}" type="parTrans" cxnId="{87F66EB4-9BCE-4863-900B-96CF5BAC028B}">
      <dgm:prSet/>
      <dgm:spPr/>
      <dgm:t>
        <a:bodyPr/>
        <a:lstStyle/>
        <a:p>
          <a:endParaRPr lang="en-US"/>
        </a:p>
      </dgm:t>
    </dgm:pt>
    <dgm:pt modelId="{9B57C649-E273-40E9-A8EA-C589EDD5398B}" type="sibTrans" cxnId="{87F66EB4-9BCE-4863-900B-96CF5BAC028B}">
      <dgm:prSet/>
      <dgm:spPr/>
      <dgm:t>
        <a:bodyPr/>
        <a:lstStyle/>
        <a:p>
          <a:endParaRPr lang="en-US"/>
        </a:p>
      </dgm:t>
    </dgm:pt>
    <dgm:pt modelId="{04E5FBF9-7CA6-48D1-81EB-6DC67696122F}">
      <dgm:prSet/>
      <dgm:spPr/>
      <dgm:t>
        <a:bodyPr/>
        <a:lstStyle/>
        <a:p>
          <a:r>
            <a:rPr lang="en-US"/>
            <a:t>It uses Prime Factorization on Big numbers which is very hard to decipher.</a:t>
          </a:r>
        </a:p>
      </dgm:t>
    </dgm:pt>
    <dgm:pt modelId="{A79B2F32-6314-4181-9754-650C7224931E}" type="parTrans" cxnId="{9F3D3F1F-2616-4B92-9689-1F96E20ED7DD}">
      <dgm:prSet/>
      <dgm:spPr/>
      <dgm:t>
        <a:bodyPr/>
        <a:lstStyle/>
        <a:p>
          <a:endParaRPr lang="en-US"/>
        </a:p>
      </dgm:t>
    </dgm:pt>
    <dgm:pt modelId="{F0F201BE-D4F7-4606-AC82-E31851A17C0B}" type="sibTrans" cxnId="{9F3D3F1F-2616-4B92-9689-1F96E20ED7DD}">
      <dgm:prSet/>
      <dgm:spPr/>
      <dgm:t>
        <a:bodyPr/>
        <a:lstStyle/>
        <a:p>
          <a:endParaRPr lang="en-US"/>
        </a:p>
      </dgm:t>
    </dgm:pt>
    <dgm:pt modelId="{8DD0787F-C54F-44C3-B6DD-D094C1C0AFB7}" type="pres">
      <dgm:prSet presAssocID="{A45DE062-0A26-4768-8158-61A3779C0080}" presName="linear" presStyleCnt="0">
        <dgm:presLayoutVars>
          <dgm:animLvl val="lvl"/>
          <dgm:resizeHandles val="exact"/>
        </dgm:presLayoutVars>
      </dgm:prSet>
      <dgm:spPr/>
    </dgm:pt>
    <dgm:pt modelId="{D77D598C-8390-4C70-8668-D47A13DA6436}" type="pres">
      <dgm:prSet presAssocID="{74379E3F-C5BC-49CC-AAB0-36C24EF7548D}" presName="parentText" presStyleLbl="node1" presStyleIdx="0" presStyleCnt="3">
        <dgm:presLayoutVars>
          <dgm:chMax val="0"/>
          <dgm:bulletEnabled val="1"/>
        </dgm:presLayoutVars>
      </dgm:prSet>
      <dgm:spPr/>
    </dgm:pt>
    <dgm:pt modelId="{DCA0C2D0-BDD9-461F-B7D1-416DAB23638F}" type="pres">
      <dgm:prSet presAssocID="{687802C7-A03E-48CC-A000-1B5B9F6FAF0B}" presName="spacer" presStyleCnt="0"/>
      <dgm:spPr/>
    </dgm:pt>
    <dgm:pt modelId="{AB92F8C2-F9A8-42A3-B4BF-7EE5DE150BE8}" type="pres">
      <dgm:prSet presAssocID="{0F40EB86-5AF6-4EF4-A016-BAF0E27D3FC9}" presName="parentText" presStyleLbl="node1" presStyleIdx="1" presStyleCnt="3">
        <dgm:presLayoutVars>
          <dgm:chMax val="0"/>
          <dgm:bulletEnabled val="1"/>
        </dgm:presLayoutVars>
      </dgm:prSet>
      <dgm:spPr/>
    </dgm:pt>
    <dgm:pt modelId="{1EE6677E-58D0-4848-957F-CCCC2AE6ABC8}" type="pres">
      <dgm:prSet presAssocID="{9B57C649-E273-40E9-A8EA-C589EDD5398B}" presName="spacer" presStyleCnt="0"/>
      <dgm:spPr/>
    </dgm:pt>
    <dgm:pt modelId="{92915413-C7EF-4F0C-9EEE-D0D3C7621358}" type="pres">
      <dgm:prSet presAssocID="{04E5FBF9-7CA6-48D1-81EB-6DC67696122F}" presName="parentText" presStyleLbl="node1" presStyleIdx="2" presStyleCnt="3">
        <dgm:presLayoutVars>
          <dgm:chMax val="0"/>
          <dgm:bulletEnabled val="1"/>
        </dgm:presLayoutVars>
      </dgm:prSet>
      <dgm:spPr/>
    </dgm:pt>
  </dgm:ptLst>
  <dgm:cxnLst>
    <dgm:cxn modelId="{9F3D3F1F-2616-4B92-9689-1F96E20ED7DD}" srcId="{A45DE062-0A26-4768-8158-61A3779C0080}" destId="{04E5FBF9-7CA6-48D1-81EB-6DC67696122F}" srcOrd="2" destOrd="0" parTransId="{A79B2F32-6314-4181-9754-650C7224931E}" sibTransId="{F0F201BE-D4F7-4606-AC82-E31851A17C0B}"/>
    <dgm:cxn modelId="{07A21026-DFAB-4628-88B7-9C99C98C60BD}" type="presOf" srcId="{74379E3F-C5BC-49CC-AAB0-36C24EF7548D}" destId="{D77D598C-8390-4C70-8668-D47A13DA6436}" srcOrd="0" destOrd="0" presId="urn:microsoft.com/office/officeart/2005/8/layout/vList2"/>
    <dgm:cxn modelId="{1B50F034-6035-475E-B58B-D2EEF6E2C4CE}" type="presOf" srcId="{0F40EB86-5AF6-4EF4-A016-BAF0E27D3FC9}" destId="{AB92F8C2-F9A8-42A3-B4BF-7EE5DE150BE8}" srcOrd="0" destOrd="0" presId="urn:microsoft.com/office/officeart/2005/8/layout/vList2"/>
    <dgm:cxn modelId="{E6428E7E-FDEB-4361-800B-0E4036390486}" type="presOf" srcId="{04E5FBF9-7CA6-48D1-81EB-6DC67696122F}" destId="{92915413-C7EF-4F0C-9EEE-D0D3C7621358}" srcOrd="0" destOrd="0" presId="urn:microsoft.com/office/officeart/2005/8/layout/vList2"/>
    <dgm:cxn modelId="{87F66EB4-9BCE-4863-900B-96CF5BAC028B}" srcId="{A45DE062-0A26-4768-8158-61A3779C0080}" destId="{0F40EB86-5AF6-4EF4-A016-BAF0E27D3FC9}" srcOrd="1" destOrd="0" parTransId="{30E2A2CA-7B5C-4675-9486-8FA59533B50C}" sibTransId="{9B57C649-E273-40E9-A8EA-C589EDD5398B}"/>
    <dgm:cxn modelId="{7633FDF6-B127-49E4-89DA-40359428DBB1}" type="presOf" srcId="{A45DE062-0A26-4768-8158-61A3779C0080}" destId="{8DD0787F-C54F-44C3-B6DD-D094C1C0AFB7}" srcOrd="0" destOrd="0" presId="urn:microsoft.com/office/officeart/2005/8/layout/vList2"/>
    <dgm:cxn modelId="{EBD7A6FD-3BF2-4254-8899-44CF2AC015BF}" srcId="{A45DE062-0A26-4768-8158-61A3779C0080}" destId="{74379E3F-C5BC-49CC-AAB0-36C24EF7548D}" srcOrd="0" destOrd="0" parTransId="{EFFE22E2-0780-4F6F-9239-5860C18F5397}" sibTransId="{687802C7-A03E-48CC-A000-1B5B9F6FAF0B}"/>
    <dgm:cxn modelId="{A9F1DBFA-F8AA-472D-9598-703AD816A757}" type="presParOf" srcId="{8DD0787F-C54F-44C3-B6DD-D094C1C0AFB7}" destId="{D77D598C-8390-4C70-8668-D47A13DA6436}" srcOrd="0" destOrd="0" presId="urn:microsoft.com/office/officeart/2005/8/layout/vList2"/>
    <dgm:cxn modelId="{9D233CA5-92C5-40BC-B599-985531266D91}" type="presParOf" srcId="{8DD0787F-C54F-44C3-B6DD-D094C1C0AFB7}" destId="{DCA0C2D0-BDD9-461F-B7D1-416DAB23638F}" srcOrd="1" destOrd="0" presId="urn:microsoft.com/office/officeart/2005/8/layout/vList2"/>
    <dgm:cxn modelId="{D770E8A9-2DD9-4D39-9707-3E273B9FFD2F}" type="presParOf" srcId="{8DD0787F-C54F-44C3-B6DD-D094C1C0AFB7}" destId="{AB92F8C2-F9A8-42A3-B4BF-7EE5DE150BE8}" srcOrd="2" destOrd="0" presId="urn:microsoft.com/office/officeart/2005/8/layout/vList2"/>
    <dgm:cxn modelId="{3962C29E-4B3C-4D41-8590-B17643BC3852}" type="presParOf" srcId="{8DD0787F-C54F-44C3-B6DD-D094C1C0AFB7}" destId="{1EE6677E-58D0-4848-957F-CCCC2AE6ABC8}" srcOrd="3" destOrd="0" presId="urn:microsoft.com/office/officeart/2005/8/layout/vList2"/>
    <dgm:cxn modelId="{4D65C1DF-C874-4647-8011-55F78BDE9C8E}" type="presParOf" srcId="{8DD0787F-C54F-44C3-B6DD-D094C1C0AFB7}" destId="{92915413-C7EF-4F0C-9EEE-D0D3C76213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96EDF1-E214-4231-813D-87665526975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83438DA-40C5-4BE0-8435-475C91F82C50}">
      <dgm:prSet/>
      <dgm:spPr/>
      <dgm:t>
        <a:bodyPr/>
        <a:lstStyle/>
        <a:p>
          <a:r>
            <a:rPr lang="en-US" dirty="0"/>
            <a:t>Big integer Division/Mod:</a:t>
          </a:r>
        </a:p>
        <a:p>
          <a:r>
            <a:rPr lang="en-US" dirty="0"/>
            <a:t>Power calculation using floating points was an issue, also power of a big integer to another was a problem but </a:t>
          </a:r>
          <a:r>
            <a:rPr lang="en-US" dirty="0" err="1"/>
            <a:t>Powermod</a:t>
          </a:r>
          <a:r>
            <a:rPr lang="en-US" dirty="0"/>
            <a:t> helped fixing it</a:t>
          </a:r>
        </a:p>
      </dgm:t>
    </dgm:pt>
    <dgm:pt modelId="{9CFB49A2-8D95-4B4F-82FA-823B3DFB3F3F}" type="parTrans" cxnId="{81B2B629-F651-4E54-8193-7D6108C29F4F}">
      <dgm:prSet/>
      <dgm:spPr/>
      <dgm:t>
        <a:bodyPr/>
        <a:lstStyle/>
        <a:p>
          <a:endParaRPr lang="en-US"/>
        </a:p>
      </dgm:t>
    </dgm:pt>
    <dgm:pt modelId="{134B566C-94B6-4266-BEB0-394822287796}" type="sibTrans" cxnId="{81B2B629-F651-4E54-8193-7D6108C29F4F}">
      <dgm:prSet/>
      <dgm:spPr/>
      <dgm:t>
        <a:bodyPr/>
        <a:lstStyle/>
        <a:p>
          <a:endParaRPr lang="en-US"/>
        </a:p>
      </dgm:t>
    </dgm:pt>
    <dgm:pt modelId="{896FB807-B0B2-49C3-93F7-103B092CB33F}">
      <dgm:prSet/>
      <dgm:spPr/>
      <dgm:t>
        <a:bodyPr/>
        <a:lstStyle/>
        <a:p>
          <a:r>
            <a:rPr lang="en-US" dirty="0"/>
            <a:t>Storing the number in big integer:</a:t>
          </a:r>
        </a:p>
        <a:p>
          <a:r>
            <a:rPr lang="en-US" dirty="0"/>
            <a:t>Big initial challenge making all these function work with GMP but it was later fixed by Karan and Vincent</a:t>
          </a:r>
        </a:p>
      </dgm:t>
    </dgm:pt>
    <dgm:pt modelId="{7497DD14-78AF-4A77-B8E1-2B950E9601F1}" type="parTrans" cxnId="{FAFEE800-B7A2-413C-B156-0F2C887996C7}">
      <dgm:prSet/>
      <dgm:spPr/>
      <dgm:t>
        <a:bodyPr/>
        <a:lstStyle/>
        <a:p>
          <a:endParaRPr lang="en-US"/>
        </a:p>
      </dgm:t>
    </dgm:pt>
    <dgm:pt modelId="{4B568394-DC26-4A8A-A691-549EA90A1DF8}" type="sibTrans" cxnId="{FAFEE800-B7A2-413C-B156-0F2C887996C7}">
      <dgm:prSet/>
      <dgm:spPr/>
      <dgm:t>
        <a:bodyPr/>
        <a:lstStyle/>
        <a:p>
          <a:endParaRPr lang="en-US"/>
        </a:p>
      </dgm:t>
    </dgm:pt>
    <dgm:pt modelId="{3FD01270-63F1-4EEB-B125-282EF65C9D92}">
      <dgm:prSet/>
      <dgm:spPr/>
      <dgm:t>
        <a:bodyPr/>
        <a:lstStyle/>
        <a:p>
          <a:r>
            <a:rPr lang="en-US" dirty="0"/>
            <a:t>Diffie Hellman handshake using AES: </a:t>
          </a:r>
        </a:p>
        <a:p>
          <a:r>
            <a:rPr lang="en-US" dirty="0"/>
            <a:t>We were not able to integrate AES and Diffie-Hellman, then we used </a:t>
          </a:r>
          <a:r>
            <a:rPr lang="en-US" dirty="0" err="1"/>
            <a:t>VSCode’s</a:t>
          </a:r>
          <a:r>
            <a:rPr lang="en-US" dirty="0"/>
            <a:t> inbuilt AES plugins to link the two.</a:t>
          </a:r>
        </a:p>
      </dgm:t>
    </dgm:pt>
    <dgm:pt modelId="{9A5D47A0-87B6-42CD-97CA-5AF596BE90E6}" type="parTrans" cxnId="{D48FCBFE-CAFE-45EF-AECF-46B997A0FCC1}">
      <dgm:prSet/>
      <dgm:spPr/>
      <dgm:t>
        <a:bodyPr/>
        <a:lstStyle/>
        <a:p>
          <a:endParaRPr lang="en-US"/>
        </a:p>
      </dgm:t>
    </dgm:pt>
    <dgm:pt modelId="{841FF960-EEAC-4FBD-BDA8-978015124633}" type="sibTrans" cxnId="{D48FCBFE-CAFE-45EF-AECF-46B997A0FCC1}">
      <dgm:prSet/>
      <dgm:spPr/>
      <dgm:t>
        <a:bodyPr/>
        <a:lstStyle/>
        <a:p>
          <a:endParaRPr lang="en-US"/>
        </a:p>
      </dgm:t>
    </dgm:pt>
    <dgm:pt modelId="{5B1C5FD4-D28B-4FE4-B1C8-03F560988DD1}" type="pres">
      <dgm:prSet presAssocID="{4496EDF1-E214-4231-813D-876655269752}" presName="root" presStyleCnt="0">
        <dgm:presLayoutVars>
          <dgm:dir/>
          <dgm:resizeHandles val="exact"/>
        </dgm:presLayoutVars>
      </dgm:prSet>
      <dgm:spPr/>
    </dgm:pt>
    <dgm:pt modelId="{D404F571-6A94-42AB-A202-ED31984DCF3C}" type="pres">
      <dgm:prSet presAssocID="{183438DA-40C5-4BE0-8435-475C91F82C50}" presName="compNode" presStyleCnt="0"/>
      <dgm:spPr/>
    </dgm:pt>
    <dgm:pt modelId="{BBE5B1A1-4A94-419B-89AB-DE973906702B}" type="pres">
      <dgm:prSet presAssocID="{183438DA-40C5-4BE0-8435-475C91F82C50}" presName="bgRect" presStyleLbl="bgShp" presStyleIdx="0" presStyleCnt="3"/>
      <dgm:spPr/>
    </dgm:pt>
    <dgm:pt modelId="{EF1EB8AF-6D3A-4685-8ABB-B4D3F69F59FF}" type="pres">
      <dgm:prSet presAssocID="{183438DA-40C5-4BE0-8435-475C91F82C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thematics"/>
        </a:ext>
      </dgm:extLst>
    </dgm:pt>
    <dgm:pt modelId="{AFBD7E5D-2EC3-4DCD-ACA2-F0D4ECDF836F}" type="pres">
      <dgm:prSet presAssocID="{183438DA-40C5-4BE0-8435-475C91F82C50}" presName="spaceRect" presStyleCnt="0"/>
      <dgm:spPr/>
    </dgm:pt>
    <dgm:pt modelId="{7A1A2ED6-7093-4C78-B72C-887C3D4AF633}" type="pres">
      <dgm:prSet presAssocID="{183438DA-40C5-4BE0-8435-475C91F82C50}" presName="parTx" presStyleLbl="revTx" presStyleIdx="0" presStyleCnt="3">
        <dgm:presLayoutVars>
          <dgm:chMax val="0"/>
          <dgm:chPref val="0"/>
        </dgm:presLayoutVars>
      </dgm:prSet>
      <dgm:spPr/>
    </dgm:pt>
    <dgm:pt modelId="{535D9F72-6345-442C-A580-6EA0397C16FD}" type="pres">
      <dgm:prSet presAssocID="{134B566C-94B6-4266-BEB0-394822287796}" presName="sibTrans" presStyleCnt="0"/>
      <dgm:spPr/>
    </dgm:pt>
    <dgm:pt modelId="{586EA11C-76AE-4D21-B4A6-BDCF753C43D9}" type="pres">
      <dgm:prSet presAssocID="{896FB807-B0B2-49C3-93F7-103B092CB33F}" presName="compNode" presStyleCnt="0"/>
      <dgm:spPr/>
    </dgm:pt>
    <dgm:pt modelId="{70786732-60D4-4C66-B3F2-36455A4D63EA}" type="pres">
      <dgm:prSet presAssocID="{896FB807-B0B2-49C3-93F7-103B092CB33F}" presName="bgRect" presStyleLbl="bgShp" presStyleIdx="1" presStyleCnt="3"/>
      <dgm:spPr/>
    </dgm:pt>
    <dgm:pt modelId="{5AA7D5E9-1346-4AA8-8D13-2CD0315BB529}" type="pres">
      <dgm:prSet presAssocID="{896FB807-B0B2-49C3-93F7-103B092CB3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914F8C3-7182-4303-A117-5206A4EFFCAF}" type="pres">
      <dgm:prSet presAssocID="{896FB807-B0B2-49C3-93F7-103B092CB33F}" presName="spaceRect" presStyleCnt="0"/>
      <dgm:spPr/>
    </dgm:pt>
    <dgm:pt modelId="{4772487C-EEAD-4175-96B0-C963DC470DA7}" type="pres">
      <dgm:prSet presAssocID="{896FB807-B0B2-49C3-93F7-103B092CB33F}" presName="parTx" presStyleLbl="revTx" presStyleIdx="1" presStyleCnt="3">
        <dgm:presLayoutVars>
          <dgm:chMax val="0"/>
          <dgm:chPref val="0"/>
        </dgm:presLayoutVars>
      </dgm:prSet>
      <dgm:spPr/>
    </dgm:pt>
    <dgm:pt modelId="{5065CF90-801F-4E03-94E5-EE417F13E9B7}" type="pres">
      <dgm:prSet presAssocID="{4B568394-DC26-4A8A-A691-549EA90A1DF8}" presName="sibTrans" presStyleCnt="0"/>
      <dgm:spPr/>
    </dgm:pt>
    <dgm:pt modelId="{6D93A916-0303-4906-82E1-2AF9A57A5D25}" type="pres">
      <dgm:prSet presAssocID="{3FD01270-63F1-4EEB-B125-282EF65C9D92}" presName="compNode" presStyleCnt="0"/>
      <dgm:spPr/>
    </dgm:pt>
    <dgm:pt modelId="{BAF094B6-CA52-42FE-9DB9-A03A5BA0912E}" type="pres">
      <dgm:prSet presAssocID="{3FD01270-63F1-4EEB-B125-282EF65C9D92}" presName="bgRect" presStyleLbl="bgShp" presStyleIdx="2" presStyleCnt="3"/>
      <dgm:spPr/>
    </dgm:pt>
    <dgm:pt modelId="{2EFC4C53-765D-41FE-BE93-A445FF78A0B6}" type="pres">
      <dgm:prSet presAssocID="{3FD01270-63F1-4EEB-B125-282EF65C9D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4232B4EA-FE44-4D11-AAD5-8A8386379554}" type="pres">
      <dgm:prSet presAssocID="{3FD01270-63F1-4EEB-B125-282EF65C9D92}" presName="spaceRect" presStyleCnt="0"/>
      <dgm:spPr/>
    </dgm:pt>
    <dgm:pt modelId="{4B9E8581-4A84-408F-AAE4-6560A71C93F0}" type="pres">
      <dgm:prSet presAssocID="{3FD01270-63F1-4EEB-B125-282EF65C9D92}" presName="parTx" presStyleLbl="revTx" presStyleIdx="2" presStyleCnt="3">
        <dgm:presLayoutVars>
          <dgm:chMax val="0"/>
          <dgm:chPref val="0"/>
        </dgm:presLayoutVars>
      </dgm:prSet>
      <dgm:spPr/>
    </dgm:pt>
  </dgm:ptLst>
  <dgm:cxnLst>
    <dgm:cxn modelId="{FAFEE800-B7A2-413C-B156-0F2C887996C7}" srcId="{4496EDF1-E214-4231-813D-876655269752}" destId="{896FB807-B0B2-49C3-93F7-103B092CB33F}" srcOrd="1" destOrd="0" parTransId="{7497DD14-78AF-4A77-B8E1-2B950E9601F1}" sibTransId="{4B568394-DC26-4A8A-A691-549EA90A1DF8}"/>
    <dgm:cxn modelId="{D83DF505-0641-4E60-9F77-055490ED68D6}" type="presOf" srcId="{4496EDF1-E214-4231-813D-876655269752}" destId="{5B1C5FD4-D28B-4FE4-B1C8-03F560988DD1}" srcOrd="0" destOrd="0" presId="urn:microsoft.com/office/officeart/2018/2/layout/IconVerticalSolidList"/>
    <dgm:cxn modelId="{81B2B629-F651-4E54-8193-7D6108C29F4F}" srcId="{4496EDF1-E214-4231-813D-876655269752}" destId="{183438DA-40C5-4BE0-8435-475C91F82C50}" srcOrd="0" destOrd="0" parTransId="{9CFB49A2-8D95-4B4F-82FA-823B3DFB3F3F}" sibTransId="{134B566C-94B6-4266-BEB0-394822287796}"/>
    <dgm:cxn modelId="{A3AF4C6F-7F6E-4D44-A674-2490C5B7BBB5}" type="presOf" srcId="{896FB807-B0B2-49C3-93F7-103B092CB33F}" destId="{4772487C-EEAD-4175-96B0-C963DC470DA7}" srcOrd="0" destOrd="0" presId="urn:microsoft.com/office/officeart/2018/2/layout/IconVerticalSolidList"/>
    <dgm:cxn modelId="{9149F2D6-2F39-4A71-B47B-142366903C48}" type="presOf" srcId="{183438DA-40C5-4BE0-8435-475C91F82C50}" destId="{7A1A2ED6-7093-4C78-B72C-887C3D4AF633}" srcOrd="0" destOrd="0" presId="urn:microsoft.com/office/officeart/2018/2/layout/IconVerticalSolidList"/>
    <dgm:cxn modelId="{31CC74F2-ABCD-4B72-9B0A-2B6CBCCD2D6E}" type="presOf" srcId="{3FD01270-63F1-4EEB-B125-282EF65C9D92}" destId="{4B9E8581-4A84-408F-AAE4-6560A71C93F0}" srcOrd="0" destOrd="0" presId="urn:microsoft.com/office/officeart/2018/2/layout/IconVerticalSolidList"/>
    <dgm:cxn modelId="{D48FCBFE-CAFE-45EF-AECF-46B997A0FCC1}" srcId="{4496EDF1-E214-4231-813D-876655269752}" destId="{3FD01270-63F1-4EEB-B125-282EF65C9D92}" srcOrd="2" destOrd="0" parTransId="{9A5D47A0-87B6-42CD-97CA-5AF596BE90E6}" sibTransId="{841FF960-EEAC-4FBD-BDA8-978015124633}"/>
    <dgm:cxn modelId="{8A7ECA9A-90BD-4C6A-9EF2-D9FD1EA2DEFE}" type="presParOf" srcId="{5B1C5FD4-D28B-4FE4-B1C8-03F560988DD1}" destId="{D404F571-6A94-42AB-A202-ED31984DCF3C}" srcOrd="0" destOrd="0" presId="urn:microsoft.com/office/officeart/2018/2/layout/IconVerticalSolidList"/>
    <dgm:cxn modelId="{06AE1889-EE96-4213-AD48-95ECDD069B84}" type="presParOf" srcId="{D404F571-6A94-42AB-A202-ED31984DCF3C}" destId="{BBE5B1A1-4A94-419B-89AB-DE973906702B}" srcOrd="0" destOrd="0" presId="urn:microsoft.com/office/officeart/2018/2/layout/IconVerticalSolidList"/>
    <dgm:cxn modelId="{4AEFC135-AAFB-41FD-9DF7-EF47B701FAA2}" type="presParOf" srcId="{D404F571-6A94-42AB-A202-ED31984DCF3C}" destId="{EF1EB8AF-6D3A-4685-8ABB-B4D3F69F59FF}" srcOrd="1" destOrd="0" presId="urn:microsoft.com/office/officeart/2018/2/layout/IconVerticalSolidList"/>
    <dgm:cxn modelId="{D2D058C4-292D-4B70-AECE-E6AE852D93F6}" type="presParOf" srcId="{D404F571-6A94-42AB-A202-ED31984DCF3C}" destId="{AFBD7E5D-2EC3-4DCD-ACA2-F0D4ECDF836F}" srcOrd="2" destOrd="0" presId="urn:microsoft.com/office/officeart/2018/2/layout/IconVerticalSolidList"/>
    <dgm:cxn modelId="{6DABACD8-9B26-46B2-9C1C-861D8E6CD89A}" type="presParOf" srcId="{D404F571-6A94-42AB-A202-ED31984DCF3C}" destId="{7A1A2ED6-7093-4C78-B72C-887C3D4AF633}" srcOrd="3" destOrd="0" presId="urn:microsoft.com/office/officeart/2018/2/layout/IconVerticalSolidList"/>
    <dgm:cxn modelId="{6B1B58AA-B61B-4AD7-8256-5E505A30B657}" type="presParOf" srcId="{5B1C5FD4-D28B-4FE4-B1C8-03F560988DD1}" destId="{535D9F72-6345-442C-A580-6EA0397C16FD}" srcOrd="1" destOrd="0" presId="urn:microsoft.com/office/officeart/2018/2/layout/IconVerticalSolidList"/>
    <dgm:cxn modelId="{816BE2A3-95FC-42F4-952C-178B400BFBB5}" type="presParOf" srcId="{5B1C5FD4-D28B-4FE4-B1C8-03F560988DD1}" destId="{586EA11C-76AE-4D21-B4A6-BDCF753C43D9}" srcOrd="2" destOrd="0" presId="urn:microsoft.com/office/officeart/2018/2/layout/IconVerticalSolidList"/>
    <dgm:cxn modelId="{4647AFDA-215D-4354-B582-B40161CF6AD9}" type="presParOf" srcId="{586EA11C-76AE-4D21-B4A6-BDCF753C43D9}" destId="{70786732-60D4-4C66-B3F2-36455A4D63EA}" srcOrd="0" destOrd="0" presId="urn:microsoft.com/office/officeart/2018/2/layout/IconVerticalSolidList"/>
    <dgm:cxn modelId="{73A14097-F37D-47A4-BCBF-5421BA9AAB3D}" type="presParOf" srcId="{586EA11C-76AE-4D21-B4A6-BDCF753C43D9}" destId="{5AA7D5E9-1346-4AA8-8D13-2CD0315BB529}" srcOrd="1" destOrd="0" presId="urn:microsoft.com/office/officeart/2018/2/layout/IconVerticalSolidList"/>
    <dgm:cxn modelId="{33353D1B-D8E2-4A51-82CB-12CCE724057F}" type="presParOf" srcId="{586EA11C-76AE-4D21-B4A6-BDCF753C43D9}" destId="{E914F8C3-7182-4303-A117-5206A4EFFCAF}" srcOrd="2" destOrd="0" presId="urn:microsoft.com/office/officeart/2018/2/layout/IconVerticalSolidList"/>
    <dgm:cxn modelId="{24E66E9A-C3E1-4409-AEE1-B4DA48D19EFF}" type="presParOf" srcId="{586EA11C-76AE-4D21-B4A6-BDCF753C43D9}" destId="{4772487C-EEAD-4175-96B0-C963DC470DA7}" srcOrd="3" destOrd="0" presId="urn:microsoft.com/office/officeart/2018/2/layout/IconVerticalSolidList"/>
    <dgm:cxn modelId="{4B60D790-6395-41DF-9E61-E45247240446}" type="presParOf" srcId="{5B1C5FD4-D28B-4FE4-B1C8-03F560988DD1}" destId="{5065CF90-801F-4E03-94E5-EE417F13E9B7}" srcOrd="3" destOrd="0" presId="urn:microsoft.com/office/officeart/2018/2/layout/IconVerticalSolidList"/>
    <dgm:cxn modelId="{1574DEF2-1A17-469D-ACCA-CFEB5AF7E2B4}" type="presParOf" srcId="{5B1C5FD4-D28B-4FE4-B1C8-03F560988DD1}" destId="{6D93A916-0303-4906-82E1-2AF9A57A5D25}" srcOrd="4" destOrd="0" presId="urn:microsoft.com/office/officeart/2018/2/layout/IconVerticalSolidList"/>
    <dgm:cxn modelId="{6F99A1CC-702A-40BD-9C20-75C3D6580C87}" type="presParOf" srcId="{6D93A916-0303-4906-82E1-2AF9A57A5D25}" destId="{BAF094B6-CA52-42FE-9DB9-A03A5BA0912E}" srcOrd="0" destOrd="0" presId="urn:microsoft.com/office/officeart/2018/2/layout/IconVerticalSolidList"/>
    <dgm:cxn modelId="{D8F92417-6648-451D-8F6A-56E6D86D14A7}" type="presParOf" srcId="{6D93A916-0303-4906-82E1-2AF9A57A5D25}" destId="{2EFC4C53-765D-41FE-BE93-A445FF78A0B6}" srcOrd="1" destOrd="0" presId="urn:microsoft.com/office/officeart/2018/2/layout/IconVerticalSolidList"/>
    <dgm:cxn modelId="{DCE108EE-353A-4418-9EC4-59F8D9AB491F}" type="presParOf" srcId="{6D93A916-0303-4906-82E1-2AF9A57A5D25}" destId="{4232B4EA-FE44-4D11-AAD5-8A8386379554}" srcOrd="2" destOrd="0" presId="urn:microsoft.com/office/officeart/2018/2/layout/IconVerticalSolidList"/>
    <dgm:cxn modelId="{94DE3BD8-62D3-47DE-A858-BE2FBD7DA11B}" type="presParOf" srcId="{6D93A916-0303-4906-82E1-2AF9A57A5D25}" destId="{4B9E8581-4A84-408F-AAE4-6560A71C93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506989-A44F-41B4-8D72-2906B49C2DB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5B530D8-D690-4BB7-AD98-C7521F558D84}">
      <dgm:prSet custT="1"/>
      <dgm:spPr/>
      <dgm:t>
        <a:bodyPr/>
        <a:lstStyle/>
        <a:p>
          <a:pPr>
            <a:lnSpc>
              <a:spcPct val="100000"/>
            </a:lnSpc>
          </a:pPr>
          <a:r>
            <a:rPr lang="en-US" sz="1600" dirty="0"/>
            <a:t>Each of cryptographic algorithms has weakness points and strength points. We select the cryptographic algorithm based on the demands of the application that will be used. </a:t>
          </a:r>
        </a:p>
      </dgm:t>
    </dgm:pt>
    <dgm:pt modelId="{4AA9E01C-E94C-4517-BF6B-DE363340A987}" type="parTrans" cxnId="{5BDCA0A8-5EB2-4095-9246-E05C0BEC4E3E}">
      <dgm:prSet/>
      <dgm:spPr/>
      <dgm:t>
        <a:bodyPr/>
        <a:lstStyle/>
        <a:p>
          <a:endParaRPr lang="en-US"/>
        </a:p>
      </dgm:t>
    </dgm:pt>
    <dgm:pt modelId="{FDA1EB2B-E36B-43B4-BC21-0EB8138EE36A}" type="sibTrans" cxnId="{5BDCA0A8-5EB2-4095-9246-E05C0BEC4E3E}">
      <dgm:prSet/>
      <dgm:spPr/>
      <dgm:t>
        <a:bodyPr/>
        <a:lstStyle/>
        <a:p>
          <a:endParaRPr lang="en-US"/>
        </a:p>
      </dgm:t>
    </dgm:pt>
    <dgm:pt modelId="{2273DCC7-2A6F-4697-8BBB-D376308DE992}">
      <dgm:prSet custT="1"/>
      <dgm:spPr/>
      <dgm:t>
        <a:bodyPr/>
        <a:lstStyle/>
        <a:p>
          <a:pPr>
            <a:lnSpc>
              <a:spcPct val="100000"/>
            </a:lnSpc>
          </a:pPr>
          <a:r>
            <a:rPr lang="en-US" sz="1600" dirty="0"/>
            <a:t>The program uses RSA for Cipher Text and uses AES for transversal of Data from Point A to B by using Shared Secret Key generated by Diffie Hellman.</a:t>
          </a:r>
        </a:p>
      </dgm:t>
    </dgm:pt>
    <dgm:pt modelId="{374665BE-CEE6-4728-81DB-531BE851B2F0}" type="parTrans" cxnId="{ACDB39D3-1A9C-41C3-90CD-FA950C713296}">
      <dgm:prSet/>
      <dgm:spPr/>
      <dgm:t>
        <a:bodyPr/>
        <a:lstStyle/>
        <a:p>
          <a:endParaRPr lang="en-US"/>
        </a:p>
      </dgm:t>
    </dgm:pt>
    <dgm:pt modelId="{2C9C3303-C918-4C47-8F44-BD1BAC4E685C}" type="sibTrans" cxnId="{ACDB39D3-1A9C-41C3-90CD-FA950C713296}">
      <dgm:prSet/>
      <dgm:spPr/>
      <dgm:t>
        <a:bodyPr/>
        <a:lstStyle/>
        <a:p>
          <a:endParaRPr lang="en-US"/>
        </a:p>
      </dgm:t>
    </dgm:pt>
    <dgm:pt modelId="{F2BDBB41-354E-4BB6-9771-32FDDB106248}">
      <dgm:prSet custT="1"/>
      <dgm:spPr/>
      <dgm:t>
        <a:bodyPr/>
        <a:lstStyle/>
        <a:p>
          <a:pPr>
            <a:lnSpc>
              <a:spcPct val="100000"/>
            </a:lnSpc>
          </a:pPr>
          <a:r>
            <a:rPr lang="en-US" sz="1600" dirty="0"/>
            <a:t>Since a lot of Random Prime number combinations are used, it is very hard to decode and would take years to decipher which is our motive and security strength.</a:t>
          </a:r>
        </a:p>
      </dgm:t>
    </dgm:pt>
    <dgm:pt modelId="{35C71360-DE33-4FEB-A930-9C7C53DD3428}" type="parTrans" cxnId="{937399D7-449F-4BB4-A021-23AEB7A22D02}">
      <dgm:prSet/>
      <dgm:spPr/>
      <dgm:t>
        <a:bodyPr/>
        <a:lstStyle/>
        <a:p>
          <a:endParaRPr lang="en-US"/>
        </a:p>
      </dgm:t>
    </dgm:pt>
    <dgm:pt modelId="{868874AD-D09B-4886-8DC7-1ADC090B0D93}" type="sibTrans" cxnId="{937399D7-449F-4BB4-A021-23AEB7A22D02}">
      <dgm:prSet/>
      <dgm:spPr/>
      <dgm:t>
        <a:bodyPr/>
        <a:lstStyle/>
        <a:p>
          <a:endParaRPr lang="en-US"/>
        </a:p>
      </dgm:t>
    </dgm:pt>
    <dgm:pt modelId="{049033C0-66F8-4A65-8AD0-655331A2D5EE}" type="pres">
      <dgm:prSet presAssocID="{65506989-A44F-41B4-8D72-2906B49C2DB4}" presName="root" presStyleCnt="0">
        <dgm:presLayoutVars>
          <dgm:dir/>
          <dgm:resizeHandles val="exact"/>
        </dgm:presLayoutVars>
      </dgm:prSet>
      <dgm:spPr/>
    </dgm:pt>
    <dgm:pt modelId="{310C5CBC-9D28-422E-9629-10CB93E4B8B9}" type="pres">
      <dgm:prSet presAssocID="{95B530D8-D690-4BB7-AD98-C7521F558D84}" presName="compNode" presStyleCnt="0"/>
      <dgm:spPr/>
    </dgm:pt>
    <dgm:pt modelId="{9C4C4B10-8647-4CDC-BAE0-F9FD54DA7098}" type="pres">
      <dgm:prSet presAssocID="{95B530D8-D690-4BB7-AD98-C7521F558D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AB2E98D-04C1-46A5-B9A9-9B65231D3C1D}" type="pres">
      <dgm:prSet presAssocID="{95B530D8-D690-4BB7-AD98-C7521F558D84}" presName="spaceRect" presStyleCnt="0"/>
      <dgm:spPr/>
    </dgm:pt>
    <dgm:pt modelId="{7C402EC1-FEB8-459B-9242-D8D839222EB6}" type="pres">
      <dgm:prSet presAssocID="{95B530D8-D690-4BB7-AD98-C7521F558D84}" presName="textRect" presStyleLbl="revTx" presStyleIdx="0" presStyleCnt="3">
        <dgm:presLayoutVars>
          <dgm:chMax val="1"/>
          <dgm:chPref val="1"/>
        </dgm:presLayoutVars>
      </dgm:prSet>
      <dgm:spPr/>
    </dgm:pt>
    <dgm:pt modelId="{3B6BC5BA-95BE-4A26-91BA-C60D08969BE6}" type="pres">
      <dgm:prSet presAssocID="{FDA1EB2B-E36B-43B4-BC21-0EB8138EE36A}" presName="sibTrans" presStyleCnt="0"/>
      <dgm:spPr/>
    </dgm:pt>
    <dgm:pt modelId="{06EC4779-E7BD-4392-8A9F-287EA4FD1FA4}" type="pres">
      <dgm:prSet presAssocID="{2273DCC7-2A6F-4697-8BBB-D376308DE992}" presName="compNode" presStyleCnt="0"/>
      <dgm:spPr/>
    </dgm:pt>
    <dgm:pt modelId="{0FC5D538-E608-48CC-B425-E72CACAEFB03}" type="pres">
      <dgm:prSet presAssocID="{2273DCC7-2A6F-4697-8BBB-D376308DE9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1BAA51BB-02EA-4E1E-B190-EBF323DE2D0C}" type="pres">
      <dgm:prSet presAssocID="{2273DCC7-2A6F-4697-8BBB-D376308DE992}" presName="spaceRect" presStyleCnt="0"/>
      <dgm:spPr/>
    </dgm:pt>
    <dgm:pt modelId="{78DA1195-237C-4AE4-9319-B3E3CCD1E3A5}" type="pres">
      <dgm:prSet presAssocID="{2273DCC7-2A6F-4697-8BBB-D376308DE992}" presName="textRect" presStyleLbl="revTx" presStyleIdx="1" presStyleCnt="3">
        <dgm:presLayoutVars>
          <dgm:chMax val="1"/>
          <dgm:chPref val="1"/>
        </dgm:presLayoutVars>
      </dgm:prSet>
      <dgm:spPr/>
    </dgm:pt>
    <dgm:pt modelId="{239E9D82-CCEC-44FC-8CE7-9F67D07B0590}" type="pres">
      <dgm:prSet presAssocID="{2C9C3303-C918-4C47-8F44-BD1BAC4E685C}" presName="sibTrans" presStyleCnt="0"/>
      <dgm:spPr/>
    </dgm:pt>
    <dgm:pt modelId="{3E71419B-9D09-475D-808D-4EE4560185D1}" type="pres">
      <dgm:prSet presAssocID="{F2BDBB41-354E-4BB6-9771-32FDDB106248}" presName="compNode" presStyleCnt="0"/>
      <dgm:spPr/>
    </dgm:pt>
    <dgm:pt modelId="{89561187-6AAC-4A00-9E0D-B8C27308EBAB}" type="pres">
      <dgm:prSet presAssocID="{F2BDBB41-354E-4BB6-9771-32FDDB1062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dge3"/>
        </a:ext>
      </dgm:extLst>
    </dgm:pt>
    <dgm:pt modelId="{ED508D49-462A-4CE5-A7DD-EAF309839631}" type="pres">
      <dgm:prSet presAssocID="{F2BDBB41-354E-4BB6-9771-32FDDB106248}" presName="spaceRect" presStyleCnt="0"/>
      <dgm:spPr/>
    </dgm:pt>
    <dgm:pt modelId="{E9B091B0-760B-403B-88C1-E8459736D5AA}" type="pres">
      <dgm:prSet presAssocID="{F2BDBB41-354E-4BB6-9771-32FDDB106248}" presName="textRect" presStyleLbl="revTx" presStyleIdx="2" presStyleCnt="3">
        <dgm:presLayoutVars>
          <dgm:chMax val="1"/>
          <dgm:chPref val="1"/>
        </dgm:presLayoutVars>
      </dgm:prSet>
      <dgm:spPr/>
    </dgm:pt>
  </dgm:ptLst>
  <dgm:cxnLst>
    <dgm:cxn modelId="{7A069262-D051-4491-A496-CD1E1210FFAA}" type="presOf" srcId="{95B530D8-D690-4BB7-AD98-C7521F558D84}" destId="{7C402EC1-FEB8-459B-9242-D8D839222EB6}" srcOrd="0" destOrd="0" presId="urn:microsoft.com/office/officeart/2018/2/layout/IconLabelList"/>
    <dgm:cxn modelId="{5AB4696D-01A5-4410-9097-15EE690C312C}" type="presOf" srcId="{F2BDBB41-354E-4BB6-9771-32FDDB106248}" destId="{E9B091B0-760B-403B-88C1-E8459736D5AA}" srcOrd="0" destOrd="0" presId="urn:microsoft.com/office/officeart/2018/2/layout/IconLabelList"/>
    <dgm:cxn modelId="{6BEF8A72-7E65-45D9-9C2E-7F1515B001B1}" type="presOf" srcId="{65506989-A44F-41B4-8D72-2906B49C2DB4}" destId="{049033C0-66F8-4A65-8AD0-655331A2D5EE}" srcOrd="0" destOrd="0" presId="urn:microsoft.com/office/officeart/2018/2/layout/IconLabelList"/>
    <dgm:cxn modelId="{5BDCA0A8-5EB2-4095-9246-E05C0BEC4E3E}" srcId="{65506989-A44F-41B4-8D72-2906B49C2DB4}" destId="{95B530D8-D690-4BB7-AD98-C7521F558D84}" srcOrd="0" destOrd="0" parTransId="{4AA9E01C-E94C-4517-BF6B-DE363340A987}" sibTransId="{FDA1EB2B-E36B-43B4-BC21-0EB8138EE36A}"/>
    <dgm:cxn modelId="{ACDB39D3-1A9C-41C3-90CD-FA950C713296}" srcId="{65506989-A44F-41B4-8D72-2906B49C2DB4}" destId="{2273DCC7-2A6F-4697-8BBB-D376308DE992}" srcOrd="1" destOrd="0" parTransId="{374665BE-CEE6-4728-81DB-531BE851B2F0}" sibTransId="{2C9C3303-C918-4C47-8F44-BD1BAC4E685C}"/>
    <dgm:cxn modelId="{937399D7-449F-4BB4-A021-23AEB7A22D02}" srcId="{65506989-A44F-41B4-8D72-2906B49C2DB4}" destId="{F2BDBB41-354E-4BB6-9771-32FDDB106248}" srcOrd="2" destOrd="0" parTransId="{35C71360-DE33-4FEB-A930-9C7C53DD3428}" sibTransId="{868874AD-D09B-4886-8DC7-1ADC090B0D93}"/>
    <dgm:cxn modelId="{E878B6F0-99A9-48A8-8E7E-4182E1605159}" type="presOf" srcId="{2273DCC7-2A6F-4697-8BBB-D376308DE992}" destId="{78DA1195-237C-4AE4-9319-B3E3CCD1E3A5}" srcOrd="0" destOrd="0" presId="urn:microsoft.com/office/officeart/2018/2/layout/IconLabelList"/>
    <dgm:cxn modelId="{F70B4FA1-B96E-4F77-9846-7CABFA3C37DB}" type="presParOf" srcId="{049033C0-66F8-4A65-8AD0-655331A2D5EE}" destId="{310C5CBC-9D28-422E-9629-10CB93E4B8B9}" srcOrd="0" destOrd="0" presId="urn:microsoft.com/office/officeart/2018/2/layout/IconLabelList"/>
    <dgm:cxn modelId="{0961CA45-A1A3-4794-BCF9-4516A9E99F85}" type="presParOf" srcId="{310C5CBC-9D28-422E-9629-10CB93E4B8B9}" destId="{9C4C4B10-8647-4CDC-BAE0-F9FD54DA7098}" srcOrd="0" destOrd="0" presId="urn:microsoft.com/office/officeart/2018/2/layout/IconLabelList"/>
    <dgm:cxn modelId="{13C3CB27-EC52-46F3-8991-61A1690FE80F}" type="presParOf" srcId="{310C5CBC-9D28-422E-9629-10CB93E4B8B9}" destId="{2AB2E98D-04C1-46A5-B9A9-9B65231D3C1D}" srcOrd="1" destOrd="0" presId="urn:microsoft.com/office/officeart/2018/2/layout/IconLabelList"/>
    <dgm:cxn modelId="{CFE4D22F-CCC8-409C-8746-5945F669E966}" type="presParOf" srcId="{310C5CBC-9D28-422E-9629-10CB93E4B8B9}" destId="{7C402EC1-FEB8-459B-9242-D8D839222EB6}" srcOrd="2" destOrd="0" presId="urn:microsoft.com/office/officeart/2018/2/layout/IconLabelList"/>
    <dgm:cxn modelId="{6B52F564-D649-4836-8C28-E1A13CA6F31A}" type="presParOf" srcId="{049033C0-66F8-4A65-8AD0-655331A2D5EE}" destId="{3B6BC5BA-95BE-4A26-91BA-C60D08969BE6}" srcOrd="1" destOrd="0" presId="urn:microsoft.com/office/officeart/2018/2/layout/IconLabelList"/>
    <dgm:cxn modelId="{0B9F6596-40DF-4CF4-8453-1BF901E6DFB7}" type="presParOf" srcId="{049033C0-66F8-4A65-8AD0-655331A2D5EE}" destId="{06EC4779-E7BD-4392-8A9F-287EA4FD1FA4}" srcOrd="2" destOrd="0" presId="urn:microsoft.com/office/officeart/2018/2/layout/IconLabelList"/>
    <dgm:cxn modelId="{9A883546-2DA2-4F30-927A-DA4A9840BC78}" type="presParOf" srcId="{06EC4779-E7BD-4392-8A9F-287EA4FD1FA4}" destId="{0FC5D538-E608-48CC-B425-E72CACAEFB03}" srcOrd="0" destOrd="0" presId="urn:microsoft.com/office/officeart/2018/2/layout/IconLabelList"/>
    <dgm:cxn modelId="{44528EED-3D75-4BB7-AE89-209F7D453902}" type="presParOf" srcId="{06EC4779-E7BD-4392-8A9F-287EA4FD1FA4}" destId="{1BAA51BB-02EA-4E1E-B190-EBF323DE2D0C}" srcOrd="1" destOrd="0" presId="urn:microsoft.com/office/officeart/2018/2/layout/IconLabelList"/>
    <dgm:cxn modelId="{27B622B6-D48D-45F8-80BC-8C837CF33CF3}" type="presParOf" srcId="{06EC4779-E7BD-4392-8A9F-287EA4FD1FA4}" destId="{78DA1195-237C-4AE4-9319-B3E3CCD1E3A5}" srcOrd="2" destOrd="0" presId="urn:microsoft.com/office/officeart/2018/2/layout/IconLabelList"/>
    <dgm:cxn modelId="{1CEE1BD4-0A5E-41D5-A8DF-255633A7115E}" type="presParOf" srcId="{049033C0-66F8-4A65-8AD0-655331A2D5EE}" destId="{239E9D82-CCEC-44FC-8CE7-9F67D07B0590}" srcOrd="3" destOrd="0" presId="urn:microsoft.com/office/officeart/2018/2/layout/IconLabelList"/>
    <dgm:cxn modelId="{0ACBC11B-58C4-451D-8165-C30C4C2035B8}" type="presParOf" srcId="{049033C0-66F8-4A65-8AD0-655331A2D5EE}" destId="{3E71419B-9D09-475D-808D-4EE4560185D1}" srcOrd="4" destOrd="0" presId="urn:microsoft.com/office/officeart/2018/2/layout/IconLabelList"/>
    <dgm:cxn modelId="{429DB83C-1E45-4032-A03C-E82D41368E1E}" type="presParOf" srcId="{3E71419B-9D09-475D-808D-4EE4560185D1}" destId="{89561187-6AAC-4A00-9E0D-B8C27308EBAB}" srcOrd="0" destOrd="0" presId="urn:microsoft.com/office/officeart/2018/2/layout/IconLabelList"/>
    <dgm:cxn modelId="{725F3EDE-85F5-4596-B924-1C44EB3F9CC8}" type="presParOf" srcId="{3E71419B-9D09-475D-808D-4EE4560185D1}" destId="{ED508D49-462A-4CE5-A7DD-EAF309839631}" srcOrd="1" destOrd="0" presId="urn:microsoft.com/office/officeart/2018/2/layout/IconLabelList"/>
    <dgm:cxn modelId="{3D450792-0F50-4A4D-AC2F-BAB2BA7DCC86}" type="presParOf" srcId="{3E71419B-9D09-475D-808D-4EE4560185D1}" destId="{E9B091B0-760B-403B-88C1-E8459736D5AA}"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A689E-2059-4CF0-8BBF-91026CEFFF5D}">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CA753-7A82-45D5-8CF3-DFD6AC5A4ABC}">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22E13E-4A54-44F3-A0FF-C3F9E2F8C12C}">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There are two basic techniques for encrypting information:</a:t>
          </a:r>
        </a:p>
      </dsp:txBody>
      <dsp:txXfrm>
        <a:off x="1553633" y="574"/>
        <a:ext cx="5458736" cy="1345137"/>
      </dsp:txXfrm>
    </dsp:sp>
    <dsp:sp modelId="{75D5B141-B1D0-4A4C-8604-935E832FE72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3CADB-03AD-4BE5-A8AF-26FA4FB6564D}">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AB499-CEEC-470C-ACF9-1F163CCE4927}">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Asymmetric encryption ( also called public and private key encryption) – RSA Algorithm</a:t>
          </a:r>
        </a:p>
      </dsp:txBody>
      <dsp:txXfrm>
        <a:off x="1553633" y="1681996"/>
        <a:ext cx="5458736" cy="1345137"/>
      </dsp:txXfrm>
    </dsp:sp>
    <dsp:sp modelId="{93868B98-2976-48F4-9B2D-1FF2A0FC3301}">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5550D-E979-401E-9F5D-5DF0A0EC6952}">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A0F59C-69AD-429A-B6E1-40F14CA9E069}">
      <dsp:nvSpPr>
        <dsp:cNvPr id="0" name=""/>
        <dsp:cNvSpPr/>
      </dsp:nvSpPr>
      <dsp:spPr>
        <a:xfrm>
          <a:off x="1553633" y="3363418"/>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Symmetric encryption (also called the secret key encryption)  - AES Algorithm</a:t>
          </a:r>
        </a:p>
      </dsp:txBody>
      <dsp:txXfrm>
        <a:off x="1553633" y="3363418"/>
        <a:ext cx="3155566" cy="1345137"/>
      </dsp:txXfrm>
    </dsp:sp>
    <dsp:sp modelId="{DB5FEA90-CF3A-4A68-8BF6-3A0CCE086DC0}">
      <dsp:nvSpPr>
        <dsp:cNvPr id="0" name=""/>
        <dsp:cNvSpPr/>
      </dsp:nvSpPr>
      <dsp:spPr>
        <a:xfrm>
          <a:off x="4709200" y="3363418"/>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US" sz="1400" kern="1200" dirty="0"/>
            <a:t>Using the Secret Key generated by Diffie Hellman Key Exchange</a:t>
          </a:r>
        </a:p>
      </dsp:txBody>
      <dsp:txXfrm>
        <a:off x="4709200" y="3363418"/>
        <a:ext cx="2303169"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E16BF-ADDD-455F-89F2-236B22F9F0CD}">
      <dsp:nvSpPr>
        <dsp:cNvPr id="0" name=""/>
        <dsp:cNvSpPr/>
      </dsp:nvSpPr>
      <dsp:spPr>
        <a:xfrm>
          <a:off x="0" y="373"/>
          <a:ext cx="7012370" cy="902508"/>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Diffie-Hellman algorithm was developed by Whitfield Diffie and Martin Hellman in 1976.</a:t>
          </a:r>
        </a:p>
      </dsp:txBody>
      <dsp:txXfrm>
        <a:off x="44057" y="44430"/>
        <a:ext cx="6924256" cy="814394"/>
      </dsp:txXfrm>
    </dsp:sp>
    <dsp:sp modelId="{CFA0BA62-68E0-45AE-9DCE-0781F5D5C7F7}">
      <dsp:nvSpPr>
        <dsp:cNvPr id="0" name=""/>
        <dsp:cNvSpPr/>
      </dsp:nvSpPr>
      <dsp:spPr>
        <a:xfrm>
          <a:off x="0" y="951842"/>
          <a:ext cx="7012370" cy="902508"/>
        </a:xfrm>
        <a:prstGeom prst="roundRect">
          <a:avLst/>
        </a:prstGeom>
        <a:solidFill>
          <a:schemeClr val="accent5">
            <a:hueOff val="798252"/>
            <a:satOff val="-766"/>
            <a:lumOff val="-504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algorithm was devised not to encrypt the data but to generate same private cryptographic key at the both ends so that there is no need to transfer this key from one communication end to another.</a:t>
          </a:r>
        </a:p>
      </dsp:txBody>
      <dsp:txXfrm>
        <a:off x="44057" y="995899"/>
        <a:ext cx="6924256" cy="814394"/>
      </dsp:txXfrm>
    </dsp:sp>
    <dsp:sp modelId="{8D725169-52BB-4C84-A1BC-8C39894CE90F}">
      <dsp:nvSpPr>
        <dsp:cNvPr id="0" name=""/>
        <dsp:cNvSpPr/>
      </dsp:nvSpPr>
      <dsp:spPr>
        <a:xfrm>
          <a:off x="0" y="1903311"/>
          <a:ext cx="7012370" cy="902508"/>
        </a:xfrm>
        <a:prstGeom prst="roundRect">
          <a:avLst/>
        </a:prstGeom>
        <a:solidFill>
          <a:schemeClr val="accent5">
            <a:hueOff val="1596505"/>
            <a:satOff val="-1531"/>
            <a:lumOff val="-1009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Asymmetric Encryption of data requires transfer of cryptographic private key. The most challenging part of the encryption key from sender to receiver without anyone intercepting this key in between.</a:t>
          </a:r>
        </a:p>
      </dsp:txBody>
      <dsp:txXfrm>
        <a:off x="44057" y="1947368"/>
        <a:ext cx="6924256" cy="814394"/>
      </dsp:txXfrm>
    </dsp:sp>
    <dsp:sp modelId="{1EC97939-DBA0-46BF-82E5-5B89964B1601}">
      <dsp:nvSpPr>
        <dsp:cNvPr id="0" name=""/>
        <dsp:cNvSpPr/>
      </dsp:nvSpPr>
      <dsp:spPr>
        <a:xfrm>
          <a:off x="0" y="2854779"/>
          <a:ext cx="7012370" cy="902508"/>
        </a:xfrm>
        <a:prstGeom prst="roundRect">
          <a:avLst/>
        </a:prstGeom>
        <a:solidFill>
          <a:schemeClr val="accent5">
            <a:hueOff val="2394757"/>
            <a:satOff val="-2297"/>
            <a:lumOff val="-1514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transfer or rather generation on same cryptographic keys at both sides secretively was made possible by Diffie-Hellman Algorithm.</a:t>
          </a:r>
        </a:p>
      </dsp:txBody>
      <dsp:txXfrm>
        <a:off x="44057" y="2898836"/>
        <a:ext cx="6924256" cy="814394"/>
      </dsp:txXfrm>
    </dsp:sp>
    <dsp:sp modelId="{4D0961E6-D40F-4AC6-828C-95EB02820059}">
      <dsp:nvSpPr>
        <dsp:cNvPr id="0" name=""/>
        <dsp:cNvSpPr/>
      </dsp:nvSpPr>
      <dsp:spPr>
        <a:xfrm>
          <a:off x="0" y="3806248"/>
          <a:ext cx="7012370" cy="902508"/>
        </a:xfrm>
        <a:prstGeom prst="roundRect">
          <a:avLst/>
        </a:prstGeom>
        <a:solidFill>
          <a:schemeClr val="accent5">
            <a:hueOff val="3193009"/>
            <a:satOff val="-3062"/>
            <a:lumOff val="-2019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Diffie - HellMan algorithm is an algorithm that allows two parties to shared secret key using the communication channel, which is not protected from the interception but is protected from modification.</a:t>
          </a:r>
        </a:p>
      </dsp:txBody>
      <dsp:txXfrm>
        <a:off x="44057" y="3850305"/>
        <a:ext cx="6924256" cy="814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D598C-8390-4C70-8668-D47A13DA6436}">
      <dsp:nvSpPr>
        <dsp:cNvPr id="0" name=""/>
        <dsp:cNvSpPr/>
      </dsp:nvSpPr>
      <dsp:spPr>
        <a:xfrm>
          <a:off x="0" y="65097"/>
          <a:ext cx="7012370" cy="1484071"/>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RSA (Rivest–Shamir–Adleman)</a:t>
          </a:r>
          <a:r>
            <a:rPr lang="en-US" sz="2200" kern="1200"/>
            <a:t> is an algorithm used by modern computers to encrypt and decrypt messages. It is an asymmetric cryptographic algorithm.</a:t>
          </a:r>
        </a:p>
      </dsp:txBody>
      <dsp:txXfrm>
        <a:off x="72446" y="137543"/>
        <a:ext cx="6867478" cy="1339179"/>
      </dsp:txXfrm>
    </dsp:sp>
    <dsp:sp modelId="{AB92F8C2-F9A8-42A3-B4BF-7EE5DE150BE8}">
      <dsp:nvSpPr>
        <dsp:cNvPr id="0" name=""/>
        <dsp:cNvSpPr/>
      </dsp:nvSpPr>
      <dsp:spPr>
        <a:xfrm>
          <a:off x="0" y="1612529"/>
          <a:ext cx="7012370" cy="1484071"/>
        </a:xfrm>
        <a:prstGeom prst="roundRect">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RSA involves a public key and private key. The public key can be known to everyone- it is used to encrypt messages. Messages encrypted using the public key can only be decrypted with the private key.</a:t>
          </a:r>
        </a:p>
      </dsp:txBody>
      <dsp:txXfrm>
        <a:off x="72446" y="1684975"/>
        <a:ext cx="6867478" cy="1339179"/>
      </dsp:txXfrm>
    </dsp:sp>
    <dsp:sp modelId="{92915413-C7EF-4F0C-9EEE-D0D3C7621358}">
      <dsp:nvSpPr>
        <dsp:cNvPr id="0" name=""/>
        <dsp:cNvSpPr/>
      </dsp:nvSpPr>
      <dsp:spPr>
        <a:xfrm>
          <a:off x="0" y="3159961"/>
          <a:ext cx="7012370" cy="1484071"/>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uses Prime Factorization on Big numbers which is very hard to decipher.</a:t>
          </a:r>
        </a:p>
      </dsp:txBody>
      <dsp:txXfrm>
        <a:off x="72446" y="3232407"/>
        <a:ext cx="6867478" cy="1339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5B1A1-4A94-419B-89AB-DE973906702B}">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EB8AF-6D3A-4685-8ABB-B4D3F69F59FF}">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1A2ED6-7093-4C78-B72C-887C3D4AF633}">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00100">
            <a:lnSpc>
              <a:spcPct val="90000"/>
            </a:lnSpc>
            <a:spcBef>
              <a:spcPct val="0"/>
            </a:spcBef>
            <a:spcAft>
              <a:spcPct val="35000"/>
            </a:spcAft>
            <a:buNone/>
          </a:pPr>
          <a:r>
            <a:rPr lang="en-US" sz="1800" kern="1200" dirty="0"/>
            <a:t>Big integer Division/Mod:</a:t>
          </a:r>
        </a:p>
        <a:p>
          <a:pPr marL="0" lvl="0" indent="0" algn="l" defTabSz="800100">
            <a:lnSpc>
              <a:spcPct val="90000"/>
            </a:lnSpc>
            <a:spcBef>
              <a:spcPct val="0"/>
            </a:spcBef>
            <a:spcAft>
              <a:spcPct val="35000"/>
            </a:spcAft>
            <a:buNone/>
          </a:pPr>
          <a:r>
            <a:rPr lang="en-US" sz="1800" kern="1200" dirty="0"/>
            <a:t>Power calculation using floating points was an issue, also power of a big integer to another was a problem but </a:t>
          </a:r>
          <a:r>
            <a:rPr lang="en-US" sz="1800" kern="1200" dirty="0" err="1"/>
            <a:t>Powermod</a:t>
          </a:r>
          <a:r>
            <a:rPr lang="en-US" sz="1800" kern="1200" dirty="0"/>
            <a:t> helped fixing it</a:t>
          </a:r>
        </a:p>
      </dsp:txBody>
      <dsp:txXfrm>
        <a:off x="1553633" y="574"/>
        <a:ext cx="5458736" cy="1345137"/>
      </dsp:txXfrm>
    </dsp:sp>
    <dsp:sp modelId="{70786732-60D4-4C66-B3F2-36455A4D63EA}">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A7D5E9-1346-4AA8-8D13-2CD0315BB529}">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72487C-EEAD-4175-96B0-C963DC470DA7}">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00100">
            <a:lnSpc>
              <a:spcPct val="90000"/>
            </a:lnSpc>
            <a:spcBef>
              <a:spcPct val="0"/>
            </a:spcBef>
            <a:spcAft>
              <a:spcPct val="35000"/>
            </a:spcAft>
            <a:buNone/>
          </a:pPr>
          <a:r>
            <a:rPr lang="en-US" sz="1800" kern="1200" dirty="0"/>
            <a:t>Storing the number in big integer:</a:t>
          </a:r>
        </a:p>
        <a:p>
          <a:pPr marL="0" lvl="0" indent="0" algn="l" defTabSz="800100">
            <a:lnSpc>
              <a:spcPct val="90000"/>
            </a:lnSpc>
            <a:spcBef>
              <a:spcPct val="0"/>
            </a:spcBef>
            <a:spcAft>
              <a:spcPct val="35000"/>
            </a:spcAft>
            <a:buNone/>
          </a:pPr>
          <a:r>
            <a:rPr lang="en-US" sz="1800" kern="1200" dirty="0"/>
            <a:t>Big initial challenge making all these function work with GMP but it was later fixed by Karan and Vincent</a:t>
          </a:r>
        </a:p>
      </dsp:txBody>
      <dsp:txXfrm>
        <a:off x="1553633" y="1681996"/>
        <a:ext cx="5458736" cy="1345137"/>
      </dsp:txXfrm>
    </dsp:sp>
    <dsp:sp modelId="{BAF094B6-CA52-42FE-9DB9-A03A5BA0912E}">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C4C53-765D-41FE-BE93-A445FF78A0B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9E8581-4A84-408F-AAE4-6560A71C93F0}">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00100">
            <a:lnSpc>
              <a:spcPct val="90000"/>
            </a:lnSpc>
            <a:spcBef>
              <a:spcPct val="0"/>
            </a:spcBef>
            <a:spcAft>
              <a:spcPct val="35000"/>
            </a:spcAft>
            <a:buNone/>
          </a:pPr>
          <a:r>
            <a:rPr lang="en-US" sz="1800" kern="1200" dirty="0"/>
            <a:t>Diffie Hellman handshake using AES: </a:t>
          </a:r>
        </a:p>
        <a:p>
          <a:pPr marL="0" lvl="0" indent="0" algn="l" defTabSz="800100">
            <a:lnSpc>
              <a:spcPct val="90000"/>
            </a:lnSpc>
            <a:spcBef>
              <a:spcPct val="0"/>
            </a:spcBef>
            <a:spcAft>
              <a:spcPct val="35000"/>
            </a:spcAft>
            <a:buNone/>
          </a:pPr>
          <a:r>
            <a:rPr lang="en-US" sz="1800" kern="1200" dirty="0"/>
            <a:t>We were not able to integrate AES and Diffie-Hellman, then we used </a:t>
          </a:r>
          <a:r>
            <a:rPr lang="en-US" sz="1800" kern="1200" dirty="0" err="1"/>
            <a:t>VSCode’s</a:t>
          </a:r>
          <a:r>
            <a:rPr lang="en-US" sz="1800" kern="1200" dirty="0"/>
            <a:t> inbuilt AES plugins to link the two.</a:t>
          </a:r>
        </a:p>
      </dsp:txBody>
      <dsp:txXfrm>
        <a:off x="1553633" y="3363418"/>
        <a:ext cx="5458736" cy="13451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C4B10-8647-4CDC-BAE0-F9FD54DA7098}">
      <dsp:nvSpPr>
        <dsp:cNvPr id="0" name=""/>
        <dsp:cNvSpPr/>
      </dsp:nvSpPr>
      <dsp:spPr>
        <a:xfrm>
          <a:off x="434961" y="380160"/>
          <a:ext cx="707958" cy="707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402EC1-FEB8-459B-9242-D8D839222EB6}">
      <dsp:nvSpPr>
        <dsp:cNvPr id="0" name=""/>
        <dsp:cNvSpPr/>
      </dsp:nvSpPr>
      <dsp:spPr>
        <a:xfrm>
          <a:off x="2319" y="1580976"/>
          <a:ext cx="1573242" cy="2084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Each of cryptographic algorithms has weakness points and strength points. We select the cryptographic algorithm based on the demands of the application that will be used. </a:t>
          </a:r>
        </a:p>
      </dsp:txBody>
      <dsp:txXfrm>
        <a:off x="2319" y="1580976"/>
        <a:ext cx="1573242" cy="2084545"/>
      </dsp:txXfrm>
    </dsp:sp>
    <dsp:sp modelId="{0FC5D538-E608-48CC-B425-E72CACAEFB03}">
      <dsp:nvSpPr>
        <dsp:cNvPr id="0" name=""/>
        <dsp:cNvSpPr/>
      </dsp:nvSpPr>
      <dsp:spPr>
        <a:xfrm>
          <a:off x="2283521" y="380160"/>
          <a:ext cx="707958" cy="707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DA1195-237C-4AE4-9319-B3E3CCD1E3A5}">
      <dsp:nvSpPr>
        <dsp:cNvPr id="0" name=""/>
        <dsp:cNvSpPr/>
      </dsp:nvSpPr>
      <dsp:spPr>
        <a:xfrm>
          <a:off x="1850879" y="1580976"/>
          <a:ext cx="1573242" cy="2084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The program uses RSA for Cipher Text and uses AES for transversal of Data from Point A to B by using Shared Secret Key generated by Diffie Hellman.</a:t>
          </a:r>
        </a:p>
      </dsp:txBody>
      <dsp:txXfrm>
        <a:off x="1850879" y="1580976"/>
        <a:ext cx="1573242" cy="2084545"/>
      </dsp:txXfrm>
    </dsp:sp>
    <dsp:sp modelId="{89561187-6AAC-4A00-9E0D-B8C27308EBAB}">
      <dsp:nvSpPr>
        <dsp:cNvPr id="0" name=""/>
        <dsp:cNvSpPr/>
      </dsp:nvSpPr>
      <dsp:spPr>
        <a:xfrm>
          <a:off x="4132080" y="380160"/>
          <a:ext cx="707958" cy="707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091B0-760B-403B-88C1-E8459736D5AA}">
      <dsp:nvSpPr>
        <dsp:cNvPr id="0" name=""/>
        <dsp:cNvSpPr/>
      </dsp:nvSpPr>
      <dsp:spPr>
        <a:xfrm>
          <a:off x="3699438" y="1580976"/>
          <a:ext cx="1573242" cy="2084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Since a lot of Random Prime number combinations are used, it is very hard to decode and would take years to decipher which is our motive and security strength.</a:t>
          </a:r>
        </a:p>
      </dsp:txBody>
      <dsp:txXfrm>
        <a:off x="3699438" y="1580976"/>
        <a:ext cx="1573242" cy="20845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12/15/2020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Slide">
    <p:spTree>
      <p:nvGrpSpPr>
        <p:cNvPr id="1" name=""/>
        <p:cNvGrpSpPr/>
        <p:nvPr/>
      </p:nvGrpSpPr>
      <p:grpSpPr>
        <a:xfrm>
          <a:off x="0" y="0"/>
          <a:ext cx="0" cy="0"/>
          <a:chOff x="0" y="0"/>
          <a:chExt cx="0" cy="0"/>
        </a:xfrm>
      </p:grpSpPr>
      <p:grpSp>
        <p:nvGrpSpPr>
          <p:cNvPr id="544" name="Group 1"/>
          <p:cNvGrpSpPr/>
          <p:nvPr/>
        </p:nvGrpSpPr>
        <p:grpSpPr>
          <a:xfrm>
            <a:off x="0" y="5245110"/>
            <a:ext cx="12192000" cy="1612890"/>
            <a:chOff x="0" y="0"/>
            <a:chExt cx="9144000" cy="1612889"/>
          </a:xfrm>
        </p:grpSpPr>
        <p:sp>
          <p:nvSpPr>
            <p:cNvPr id="541" name="Straight Connector 7"/>
            <p:cNvSpPr/>
            <p:nvPr/>
          </p:nvSpPr>
          <p:spPr>
            <a:xfrm>
              <a:off x="6099047" y="-1"/>
              <a:ext cx="3044953" cy="1"/>
            </a:xfrm>
            <a:prstGeom prst="line">
              <a:avLst/>
            </a:prstGeom>
            <a:noFill/>
            <a:ln w="50800" cap="flat">
              <a:solidFill>
                <a:schemeClr val="accent6"/>
              </a:solidFill>
              <a:prstDash val="solid"/>
              <a:round/>
            </a:ln>
            <a:effectLst/>
          </p:spPr>
          <p:txBody>
            <a:bodyPr wrap="square" lIns="45719" tIns="45719" rIns="45719" bIns="45719" numCol="1" anchor="t">
              <a:noAutofit/>
            </a:bodyPr>
            <a:lstStyle/>
            <a:p>
              <a:endParaRPr sz="1800"/>
            </a:p>
          </p:txBody>
        </p:sp>
        <p:sp>
          <p:nvSpPr>
            <p:cNvPr id="542" name="Straight Connector 8"/>
            <p:cNvSpPr/>
            <p:nvPr/>
          </p:nvSpPr>
          <p:spPr>
            <a:xfrm>
              <a:off x="0" y="556"/>
              <a:ext cx="6099048" cy="1"/>
            </a:xfrm>
            <a:prstGeom prst="line">
              <a:avLst/>
            </a:prstGeom>
            <a:noFill/>
            <a:ln w="50800" cap="flat">
              <a:solidFill>
                <a:srgbClr val="0F787D"/>
              </a:solidFill>
              <a:prstDash val="solid"/>
              <a:round/>
            </a:ln>
            <a:effectLst/>
          </p:spPr>
          <p:txBody>
            <a:bodyPr wrap="square" lIns="45719" tIns="45719" rIns="45719" bIns="45719" numCol="1" anchor="t">
              <a:noAutofit/>
            </a:bodyPr>
            <a:lstStyle/>
            <a:p>
              <a:endParaRPr sz="1800"/>
            </a:p>
          </p:txBody>
        </p:sp>
        <p:sp>
          <p:nvSpPr>
            <p:cNvPr id="543" name="Rectangle 9"/>
            <p:cNvSpPr/>
            <p:nvPr/>
          </p:nvSpPr>
          <p:spPr>
            <a:xfrm>
              <a:off x="0" y="27164"/>
              <a:ext cx="9144000" cy="1585725"/>
            </a:xfrm>
            <a:prstGeom prst="rect">
              <a:avLst/>
            </a:pr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sz="1800"/>
            </a:p>
          </p:txBody>
        </p:sp>
      </p:grpSp>
      <p:sp>
        <p:nvSpPr>
          <p:cNvPr id="545" name="Body Level One…"/>
          <p:cNvSpPr txBox="1">
            <a:spLocks noGrp="1"/>
          </p:cNvSpPr>
          <p:nvPr>
            <p:ph type="body" sz="quarter" idx="1" hasCustomPrompt="1"/>
          </p:nvPr>
        </p:nvSpPr>
        <p:spPr>
          <a:xfrm>
            <a:off x="1828800" y="5240940"/>
            <a:ext cx="8534400" cy="1298389"/>
          </a:xfrm>
          <a:prstGeom prst="rect">
            <a:avLst/>
          </a:prstGeom>
        </p:spPr>
        <p:txBody>
          <a:bodyPr anchor="ctr">
            <a:normAutofit/>
          </a:bodyPr>
          <a:lstStyle>
            <a:lvl1pPr marL="0" indent="0" algn="ctr">
              <a:lnSpc>
                <a:spcPct val="120000"/>
              </a:lnSpc>
              <a:spcBef>
                <a:spcPts val="0"/>
              </a:spcBef>
              <a:buSzTx/>
              <a:buFontTx/>
              <a:buNone/>
              <a:defRPr sz="1800">
                <a:solidFill>
                  <a:srgbClr val="404040"/>
                </a:solidFill>
                <a:latin typeface="Arial"/>
                <a:ea typeface="Arial"/>
                <a:cs typeface="Arial"/>
                <a:sym typeface="Arial"/>
              </a:defRPr>
            </a:lvl1pPr>
            <a:lvl2pPr marL="0" indent="457200" algn="ctr">
              <a:lnSpc>
                <a:spcPct val="120000"/>
              </a:lnSpc>
              <a:spcBef>
                <a:spcPts val="0"/>
              </a:spcBef>
              <a:buSzTx/>
              <a:buFontTx/>
              <a:buNone/>
              <a:defRPr sz="1800">
                <a:solidFill>
                  <a:srgbClr val="404040"/>
                </a:solidFill>
                <a:latin typeface="Arial"/>
                <a:ea typeface="Arial"/>
                <a:cs typeface="Arial"/>
                <a:sym typeface="Arial"/>
              </a:defRPr>
            </a:lvl2pPr>
            <a:lvl3pPr marL="0" indent="914400" algn="ctr">
              <a:lnSpc>
                <a:spcPct val="120000"/>
              </a:lnSpc>
              <a:spcBef>
                <a:spcPts val="0"/>
              </a:spcBef>
              <a:buSzTx/>
              <a:buFontTx/>
              <a:buNone/>
              <a:defRPr sz="1800">
                <a:solidFill>
                  <a:srgbClr val="404040"/>
                </a:solidFill>
                <a:latin typeface="Arial"/>
                <a:ea typeface="Arial"/>
                <a:cs typeface="Arial"/>
                <a:sym typeface="Arial"/>
              </a:defRPr>
            </a:lvl3pPr>
            <a:lvl4pPr marL="0" indent="1371600" algn="ctr">
              <a:lnSpc>
                <a:spcPct val="120000"/>
              </a:lnSpc>
              <a:spcBef>
                <a:spcPts val="0"/>
              </a:spcBef>
              <a:buSzTx/>
              <a:buFontTx/>
              <a:buNone/>
              <a:defRPr sz="1800">
                <a:solidFill>
                  <a:srgbClr val="404040"/>
                </a:solidFill>
                <a:latin typeface="Arial"/>
                <a:ea typeface="Arial"/>
                <a:cs typeface="Arial"/>
                <a:sym typeface="Arial"/>
              </a:defRPr>
            </a:lvl4pPr>
            <a:lvl5pPr marL="0" indent="1828800" algn="ctr">
              <a:lnSpc>
                <a:spcPct val="120000"/>
              </a:lnSpc>
              <a:spcBef>
                <a:spcPts val="0"/>
              </a:spcBef>
              <a:buSzTx/>
              <a:buFontTx/>
              <a:buNone/>
              <a:defRPr sz="1800">
                <a:solidFill>
                  <a:srgbClr val="404040"/>
                </a:solidFill>
                <a:latin typeface="Arial"/>
                <a:ea typeface="Arial"/>
                <a:cs typeface="Arial"/>
                <a:sym typeface="Arial"/>
              </a:defRPr>
            </a:lvl5pPr>
          </a:lstStyle>
          <a:p>
            <a:r>
              <a:t>Presenter Name HereEmail HerePhone Here</a:t>
            </a:r>
          </a:p>
          <a:p>
            <a:pPr lvl="1"/>
            <a:endParaRPr/>
          </a:p>
          <a:p>
            <a:pPr lvl="2"/>
            <a:endParaRPr/>
          </a:p>
          <a:p>
            <a:pPr lvl="3"/>
            <a:endParaRPr/>
          </a:p>
          <a:p>
            <a:pPr lvl="4"/>
            <a:endParaRPr/>
          </a:p>
        </p:txBody>
      </p:sp>
      <p:pic>
        <p:nvPicPr>
          <p:cNvPr id="546" name="Picture 3" descr="Picture 3"/>
          <p:cNvPicPr>
            <a:picLocks noChangeAspect="1"/>
          </p:cNvPicPr>
          <p:nvPr/>
        </p:nvPicPr>
        <p:blipFill>
          <a:blip r:embed="rId2"/>
          <a:stretch>
            <a:fillRect/>
          </a:stretch>
        </p:blipFill>
        <p:spPr>
          <a:xfrm>
            <a:off x="3740570" y="678403"/>
            <a:ext cx="4725732" cy="3028004"/>
          </a:xfrm>
          <a:prstGeom prst="rect">
            <a:avLst/>
          </a:prstGeom>
          <a:ln w="12700">
            <a:miter lim="400000"/>
          </a:ln>
        </p:spPr>
      </p:pic>
      <p:pic>
        <p:nvPicPr>
          <p:cNvPr id="547" name="Picture 4" descr="Picture 4"/>
          <p:cNvPicPr>
            <a:picLocks noChangeAspect="1"/>
          </p:cNvPicPr>
          <p:nvPr/>
        </p:nvPicPr>
        <p:blipFill>
          <a:blip r:embed="rId3"/>
          <a:stretch>
            <a:fillRect/>
          </a:stretch>
        </p:blipFill>
        <p:spPr>
          <a:xfrm>
            <a:off x="4470400" y="4263996"/>
            <a:ext cx="3251200" cy="368301"/>
          </a:xfrm>
          <a:prstGeom prst="rect">
            <a:avLst/>
          </a:prstGeom>
          <a:ln w="12700">
            <a:miter lim="400000"/>
          </a:ln>
        </p:spPr>
      </p:pic>
      <p:sp>
        <p:nvSpPr>
          <p:cNvPr id="548" name="Slide Number"/>
          <p:cNvSpPr txBox="1">
            <a:spLocks noGrp="1"/>
          </p:cNvSpPr>
          <p:nvPr>
            <p:ph type="sldNum" sz="quarter" idx="2"/>
          </p:nvPr>
        </p:nvSpPr>
        <p:spPr>
          <a:xfrm>
            <a:off x="5892800" y="6172201"/>
            <a:ext cx="2844800" cy="368301"/>
          </a:xfrm>
          <a:prstGeom prst="rect">
            <a:avLst/>
          </a:prstGeom>
        </p:spPr>
        <p:txBody>
          <a:bodyPr/>
          <a:lstStyle>
            <a:lvl1pPr algn="r">
              <a:defRPr sz="1200">
                <a:solidFill>
                  <a:srgbClr val="000000"/>
                </a:solidFill>
                <a:latin typeface="+mj-lt"/>
                <a:ea typeface="+mj-ea"/>
                <a:cs typeface="+mj-cs"/>
                <a:sym typeface="Calibri"/>
              </a:defRPr>
            </a:lvl1pPr>
          </a:lstStyle>
          <a:p>
            <a:fld id="{86CB4B4D-7CA3-9044-876B-883B54F8677D}" type="slidenum">
              <a:t>‹#›</a:t>
            </a:fld>
            <a:endParaRPr/>
          </a:p>
        </p:txBody>
      </p:sp>
    </p:spTree>
    <p:extLst>
      <p:ext uri="{BB962C8B-B14F-4D97-AF65-F5344CB8AC3E}">
        <p14:creationId xmlns:p14="http://schemas.microsoft.com/office/powerpoint/2010/main" val="1591821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p:push dir="u"/>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2.xml"/><Relationship Id="rId7" Type="http://schemas.openxmlformats.org/officeDocument/2006/relationships/diagramQuickStyle" Target="../diagrams/quickStyle5.xml"/><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5.png"/><Relationship Id="rId9" Type="http://schemas.microsoft.com/office/2007/relationships/diagramDrawing" Target="../diagrams/drawing5.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Diffie&#8211;Hellman_key_exchang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2290" y="4600932"/>
            <a:ext cx="10993549" cy="1616766"/>
          </a:xfrm>
        </p:spPr>
        <p:txBody>
          <a:bodyPr>
            <a:noAutofit/>
          </a:bodyPr>
          <a:lstStyle/>
          <a:p>
            <a:pPr algn="ctr"/>
            <a:r>
              <a:rPr lang="en-US" sz="4800" b="1" dirty="0">
                <a:solidFill>
                  <a:schemeClr val="bg1"/>
                </a:solidFill>
              </a:rPr>
              <a:t>RSA Encryption using Diffie-Hellman and AES Algorithm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8042148" y="661274"/>
            <a:ext cx="3703319" cy="2403954"/>
          </a:xfrm>
        </p:spPr>
        <p:txBody>
          <a:bodyPr>
            <a:normAutofit fontScale="92500"/>
          </a:bodyPr>
          <a:lstStyle/>
          <a:p>
            <a:pPr>
              <a:lnSpc>
                <a:spcPct val="120000"/>
              </a:lnSpc>
            </a:pPr>
            <a:r>
              <a:rPr lang="en-US" sz="1700" b="1">
                <a:solidFill>
                  <a:schemeClr val="accent3">
                    <a:lumMod val="60000"/>
                    <a:lumOff val="40000"/>
                  </a:schemeClr>
                </a:solidFill>
              </a:rPr>
              <a:t>Group 12:</a:t>
            </a:r>
            <a:r>
              <a:rPr lang="en-US" sz="1400" b="1">
                <a:solidFill>
                  <a:schemeClr val="accent3"/>
                </a:solidFill>
              </a:rPr>
              <a:t>		</a:t>
            </a:r>
            <a:r>
              <a:rPr lang="en-US" sz="1400" b="1">
                <a:solidFill>
                  <a:schemeClr val="bg1"/>
                </a:solidFill>
              </a:rPr>
              <a:t>Avro Mukherjee</a:t>
            </a:r>
          </a:p>
          <a:p>
            <a:pPr>
              <a:lnSpc>
                <a:spcPct val="120000"/>
              </a:lnSpc>
            </a:pPr>
            <a:r>
              <a:rPr lang="en-US" sz="1400" b="1">
                <a:solidFill>
                  <a:schemeClr val="bg1"/>
                </a:solidFill>
              </a:rPr>
              <a:t>				Karan Modi</a:t>
            </a:r>
          </a:p>
          <a:p>
            <a:pPr>
              <a:lnSpc>
                <a:spcPct val="120000"/>
              </a:lnSpc>
            </a:pPr>
            <a:r>
              <a:rPr lang="en-US" sz="1400" b="1">
                <a:solidFill>
                  <a:schemeClr val="bg1"/>
                </a:solidFill>
              </a:rPr>
              <a:t>				Vincent Loud</a:t>
            </a:r>
          </a:p>
          <a:p>
            <a:pPr>
              <a:lnSpc>
                <a:spcPct val="120000"/>
              </a:lnSpc>
            </a:pPr>
            <a:r>
              <a:rPr lang="en-US" sz="1700" b="1">
                <a:solidFill>
                  <a:schemeClr val="accent3">
                    <a:lumMod val="60000"/>
                    <a:lumOff val="40000"/>
                  </a:schemeClr>
                </a:solidFill>
              </a:rPr>
              <a:t>Professor: </a:t>
            </a:r>
            <a:r>
              <a:rPr lang="en-US" sz="1400" b="1">
                <a:solidFill>
                  <a:schemeClr val="accent3"/>
                </a:solidFill>
              </a:rPr>
              <a:t>		</a:t>
            </a:r>
            <a:r>
              <a:rPr lang="en-US" sz="1400" b="1">
                <a:solidFill>
                  <a:schemeClr val="bg1"/>
                </a:solidFill>
              </a:rPr>
              <a:t>Dov Kruger</a:t>
            </a:r>
          </a:p>
          <a:p>
            <a:pPr>
              <a:lnSpc>
                <a:spcPct val="120000"/>
              </a:lnSpc>
            </a:pPr>
            <a:r>
              <a:rPr lang="en-US" sz="1700" b="1">
                <a:solidFill>
                  <a:schemeClr val="accent3">
                    <a:lumMod val="60000"/>
                    <a:lumOff val="40000"/>
                  </a:schemeClr>
                </a:solidFill>
              </a:rPr>
              <a:t>Course: 		</a:t>
            </a:r>
            <a:r>
              <a:rPr lang="en-US" sz="1400" b="1">
                <a:solidFill>
                  <a:schemeClr val="bg1"/>
                </a:solidFill>
              </a:rPr>
              <a:t>CPE593 - Data 					Structures and 				Algorithms</a:t>
            </a:r>
            <a:endParaRPr lang="en-US" sz="1400" b="1" dirty="0">
              <a:solidFill>
                <a:schemeClr val="bg1"/>
              </a:solidFill>
            </a:endParaRPr>
          </a:p>
        </p:txBody>
      </p:sp>
      <p:sp>
        <p:nvSpPr>
          <p:cNvPr id="4" name="TextBox 3">
            <a:extLst>
              <a:ext uri="{FF2B5EF4-FFF2-40B4-BE49-F238E27FC236}">
                <a16:creationId xmlns:a16="http://schemas.microsoft.com/office/drawing/2014/main" id="{B038DB36-A0EF-4A30-A076-BC591BBEBEB3}"/>
              </a:ext>
            </a:extLst>
          </p:cNvPr>
          <p:cNvSpPr txBox="1"/>
          <p:nvPr/>
        </p:nvSpPr>
        <p:spPr>
          <a:xfrm>
            <a:off x="0" y="6488668"/>
            <a:ext cx="655320" cy="369332"/>
          </a:xfrm>
          <a:prstGeom prst="rect">
            <a:avLst/>
          </a:prstGeom>
          <a:noFill/>
        </p:spPr>
        <p:txBody>
          <a:bodyPr wrap="square" rtlCol="0">
            <a:spAutoFit/>
          </a:bodyPr>
          <a:lstStyle/>
          <a:p>
            <a:r>
              <a:rPr lang="en-US" dirty="0">
                <a:solidFill>
                  <a:schemeClr val="bg1"/>
                </a:solidFill>
              </a:rPr>
              <a:t>All</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6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6" name="Rectangle 75">
            <a:extLst>
              <a:ext uri="{FF2B5EF4-FFF2-40B4-BE49-F238E27FC236}">
                <a16:creationId xmlns:a16="http://schemas.microsoft.com/office/drawing/2014/main" id="{5CC2B463-6BD5-411E-A3CA-67A9FE003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83E6F24-3E64-4893-9F13-7BEE01C8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4596855" y="2042830"/>
            <a:ext cx="6798608" cy="2085869"/>
          </a:xfrm>
        </p:spPr>
        <p:txBody>
          <a:bodyPr vert="horz" lIns="91440" tIns="45720" rIns="91440" bIns="45720" rtlCol="0" anchor="b">
            <a:normAutofit/>
          </a:bodyPr>
          <a:lstStyle/>
          <a:p>
            <a:pPr>
              <a:spcAft>
                <a:spcPts val="600"/>
              </a:spcAft>
              <a:buClr>
                <a:schemeClr val="accent2"/>
              </a:buClr>
              <a:buSzPct val="92000"/>
            </a:pPr>
            <a:r>
              <a:rPr lang="en-US" sz="4000" b="1" dirty="0">
                <a:solidFill>
                  <a:srgbClr val="FFFFFF"/>
                </a:solidFill>
              </a:rPr>
              <a:t>Structure of Code Implementation</a:t>
            </a:r>
          </a:p>
        </p:txBody>
      </p:sp>
      <p:pic>
        <p:nvPicPr>
          <p:cNvPr id="35" name="Graphic 34" descr="Flow">
            <a:extLst>
              <a:ext uri="{FF2B5EF4-FFF2-40B4-BE49-F238E27FC236}">
                <a16:creationId xmlns:a16="http://schemas.microsoft.com/office/drawing/2014/main" id="{603FCDDF-213D-4049-B575-3766E8DA81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166" y="2217610"/>
            <a:ext cx="2716911" cy="2716911"/>
          </a:xfrm>
          <a:prstGeom prst="rect">
            <a:avLst/>
          </a:prstGeom>
        </p:spPr>
      </p:pic>
      <p:sp>
        <p:nvSpPr>
          <p:cNvPr id="10" name="TextBox 9">
            <a:extLst>
              <a:ext uri="{FF2B5EF4-FFF2-40B4-BE49-F238E27FC236}">
                <a16:creationId xmlns:a16="http://schemas.microsoft.com/office/drawing/2014/main" id="{8680BF92-17A3-4C92-854D-F450143BF3AA}"/>
              </a:ext>
            </a:extLst>
          </p:cNvPr>
          <p:cNvSpPr txBox="1"/>
          <p:nvPr/>
        </p:nvSpPr>
        <p:spPr>
          <a:xfrm>
            <a:off x="0" y="6488668"/>
            <a:ext cx="899160" cy="369332"/>
          </a:xfrm>
          <a:prstGeom prst="rect">
            <a:avLst/>
          </a:prstGeom>
          <a:noFill/>
        </p:spPr>
        <p:txBody>
          <a:bodyPr wrap="square" rtlCol="0">
            <a:spAutoFit/>
          </a:bodyPr>
          <a:lstStyle/>
          <a:p>
            <a:r>
              <a:rPr lang="en-US" dirty="0"/>
              <a:t>Vincent</a:t>
            </a:r>
          </a:p>
        </p:txBody>
      </p:sp>
    </p:spTree>
    <p:extLst>
      <p:ext uri="{BB962C8B-B14F-4D97-AF65-F5344CB8AC3E}">
        <p14:creationId xmlns:p14="http://schemas.microsoft.com/office/powerpoint/2010/main" val="130935269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591223" y="3411574"/>
            <a:ext cx="3409783" cy="1013800"/>
          </a:xfrm>
        </p:spPr>
        <p:txBody>
          <a:bodyPr vert="horz" lIns="91440" tIns="45720" rIns="91440" bIns="45720" rtlCol="0" anchor="b">
            <a:normAutofit fontScale="90000"/>
          </a:bodyPr>
          <a:lstStyle/>
          <a:p>
            <a:pPr>
              <a:lnSpc>
                <a:spcPct val="90000"/>
              </a:lnSpc>
            </a:pPr>
            <a:r>
              <a:rPr lang="en-US" sz="4400" b="1" u="sng" dirty="0"/>
              <a:t>STEP 1:</a:t>
            </a:r>
            <a:br>
              <a:rPr lang="en-US" sz="1500" dirty="0"/>
            </a:br>
            <a:r>
              <a:rPr lang="en-US" sz="3200" dirty="0"/>
              <a:t>Generating </a:t>
            </a:r>
            <a:br>
              <a:rPr lang="en-US" sz="3200" dirty="0"/>
            </a:br>
            <a:r>
              <a:rPr lang="en-US" sz="3200" dirty="0"/>
              <a:t>Diffie Hellman</a:t>
            </a:r>
            <a:br>
              <a:rPr lang="en-US" sz="3200" dirty="0"/>
            </a:br>
            <a:r>
              <a:rPr lang="en-US" sz="3200" dirty="0"/>
              <a:t>Shared Key</a:t>
            </a:r>
          </a:p>
        </p:txBody>
      </p:sp>
      <p:pic>
        <p:nvPicPr>
          <p:cNvPr id="8" name="Picture 7">
            <a:extLst>
              <a:ext uri="{FF2B5EF4-FFF2-40B4-BE49-F238E27FC236}">
                <a16:creationId xmlns:a16="http://schemas.microsoft.com/office/drawing/2014/main" id="{B09AA0AE-3C7F-40D3-A866-DA42E373BDC0}"/>
              </a:ext>
            </a:extLst>
          </p:cNvPr>
          <p:cNvPicPr>
            <a:picLocks noChangeAspect="1"/>
          </p:cNvPicPr>
          <p:nvPr/>
        </p:nvPicPr>
        <p:blipFill>
          <a:blip r:embed="rId2"/>
          <a:stretch>
            <a:fillRect/>
          </a:stretch>
        </p:blipFill>
        <p:spPr>
          <a:xfrm>
            <a:off x="4791522" y="1534967"/>
            <a:ext cx="6489819" cy="3808696"/>
          </a:xfrm>
          <a:prstGeom prst="rect">
            <a:avLst/>
          </a:prstGeom>
        </p:spPr>
      </p:pic>
      <p:sp>
        <p:nvSpPr>
          <p:cNvPr id="37" name="Title 1">
            <a:extLst>
              <a:ext uri="{FF2B5EF4-FFF2-40B4-BE49-F238E27FC236}">
                <a16:creationId xmlns:a16="http://schemas.microsoft.com/office/drawing/2014/main" id="{6A5BD85A-E55D-4F9E-83A0-E49C749CF375}"/>
              </a:ext>
            </a:extLst>
          </p:cNvPr>
          <p:cNvSpPr txBox="1">
            <a:spLocks/>
          </p:cNvSpPr>
          <p:nvPr/>
        </p:nvSpPr>
        <p:spPr>
          <a:xfrm>
            <a:off x="591223" y="445363"/>
            <a:ext cx="3409782" cy="217920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accent2"/>
              </a:buClr>
              <a:buSzPct val="92000"/>
            </a:pPr>
            <a:endParaRPr lang="en-US" dirty="0">
              <a:latin typeface="+mn-lt"/>
              <a:ea typeface="+mn-ea"/>
              <a:cs typeface="+mn-cs"/>
            </a:endParaRPr>
          </a:p>
        </p:txBody>
      </p:sp>
      <p:sp>
        <p:nvSpPr>
          <p:cNvPr id="7" name="TextBox 6">
            <a:extLst>
              <a:ext uri="{FF2B5EF4-FFF2-40B4-BE49-F238E27FC236}">
                <a16:creationId xmlns:a16="http://schemas.microsoft.com/office/drawing/2014/main" id="{25DF1954-612F-419A-B963-A5D340D59714}"/>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311567982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9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10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8606553-0AD4-4219-BCA2-2C36570DDEFC}"/>
              </a:ext>
            </a:extLst>
          </p:cNvPr>
          <p:cNvPicPr>
            <a:picLocks noChangeAspect="1"/>
          </p:cNvPicPr>
          <p:nvPr/>
        </p:nvPicPr>
        <p:blipFill>
          <a:blip r:embed="rId2"/>
          <a:stretch>
            <a:fillRect/>
          </a:stretch>
        </p:blipFill>
        <p:spPr>
          <a:xfrm>
            <a:off x="931166" y="1990412"/>
            <a:ext cx="6518800" cy="3171307"/>
          </a:xfrm>
          <a:prstGeom prst="rect">
            <a:avLst/>
          </a:prstGeom>
        </p:spPr>
      </p:pic>
      <p:sp>
        <p:nvSpPr>
          <p:cNvPr id="106" name="Rectangle 10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8353019" y="1625326"/>
            <a:ext cx="3081576" cy="4245408"/>
          </a:xfrm>
        </p:spPr>
        <p:txBody>
          <a:bodyPr vert="horz" lIns="91440" tIns="45720" rIns="91440" bIns="45720" rtlCol="0" anchor="b">
            <a:normAutofit fontScale="90000"/>
          </a:bodyPr>
          <a:lstStyle/>
          <a:p>
            <a:r>
              <a:rPr lang="en-US" sz="4400" b="1" u="sng" dirty="0">
                <a:solidFill>
                  <a:srgbClr val="FFFFFF"/>
                </a:solidFill>
              </a:rPr>
              <a:t>STEP 2:</a:t>
            </a:r>
            <a:br>
              <a:rPr lang="en-US" sz="4400" b="1" u="sng" dirty="0">
                <a:solidFill>
                  <a:srgbClr val="FFFFFF"/>
                </a:solidFill>
              </a:rPr>
            </a:br>
            <a:r>
              <a:rPr lang="en-US" sz="3600" dirty="0">
                <a:solidFill>
                  <a:srgbClr val="FFFFFF"/>
                </a:solidFill>
              </a:rPr>
              <a:t>Generating </a:t>
            </a:r>
            <a:br>
              <a:rPr lang="en-US" sz="3600" dirty="0">
                <a:solidFill>
                  <a:srgbClr val="FFFFFF"/>
                </a:solidFill>
              </a:rPr>
            </a:br>
            <a:r>
              <a:rPr lang="en-US" sz="3600" dirty="0">
                <a:solidFill>
                  <a:srgbClr val="FFFFFF"/>
                </a:solidFill>
              </a:rPr>
              <a:t>RSA Encryption KEY and Decryption Key</a:t>
            </a:r>
            <a:br>
              <a:rPr lang="en-US" sz="3600" b="1" dirty="0">
                <a:solidFill>
                  <a:srgbClr val="FFFFFF"/>
                </a:solidFill>
              </a:rPr>
            </a:br>
            <a:endParaRPr lang="en-US" sz="3600" b="1" dirty="0">
              <a:solidFill>
                <a:srgbClr val="FFFFFF"/>
              </a:solidFill>
            </a:endParaRPr>
          </a:p>
        </p:txBody>
      </p:sp>
      <p:sp>
        <p:nvSpPr>
          <p:cNvPr id="10" name="TextBox 9">
            <a:extLst>
              <a:ext uri="{FF2B5EF4-FFF2-40B4-BE49-F238E27FC236}">
                <a16:creationId xmlns:a16="http://schemas.microsoft.com/office/drawing/2014/main" id="{ED600811-9E87-4B5F-9EFE-30637E433DDF}"/>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295996274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9" name="Rectangle 8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78C50E-43A3-4A96-968F-5B5CF62723E8}"/>
              </a:ext>
            </a:extLst>
          </p:cNvPr>
          <p:cNvPicPr>
            <a:picLocks noChangeAspect="1"/>
          </p:cNvPicPr>
          <p:nvPr/>
        </p:nvPicPr>
        <p:blipFill>
          <a:blip r:embed="rId2"/>
          <a:stretch>
            <a:fillRect/>
          </a:stretch>
        </p:blipFill>
        <p:spPr>
          <a:xfrm>
            <a:off x="931166" y="1971438"/>
            <a:ext cx="6518800" cy="3209255"/>
          </a:xfrm>
          <a:prstGeom prst="rect">
            <a:avLst/>
          </a:prstGeom>
        </p:spPr>
      </p:pic>
      <p:sp>
        <p:nvSpPr>
          <p:cNvPr id="91" name="Rectangle 9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8310357" y="2386065"/>
            <a:ext cx="3081576" cy="2085869"/>
          </a:xfrm>
        </p:spPr>
        <p:txBody>
          <a:bodyPr vert="horz" lIns="91440" tIns="45720" rIns="91440" bIns="45720" rtlCol="0" anchor="b">
            <a:normAutofit fontScale="90000"/>
          </a:bodyPr>
          <a:lstStyle/>
          <a:p>
            <a:r>
              <a:rPr lang="en-US" sz="4400" b="1" u="sng" dirty="0">
                <a:solidFill>
                  <a:srgbClr val="FFFFFF"/>
                </a:solidFill>
              </a:rPr>
              <a:t>STEP 3 :</a:t>
            </a:r>
            <a:br>
              <a:rPr lang="en-US" sz="3600" dirty="0">
                <a:solidFill>
                  <a:srgbClr val="FFFFFF"/>
                </a:solidFill>
              </a:rPr>
            </a:br>
            <a:r>
              <a:rPr lang="en-US" sz="3600" dirty="0">
                <a:solidFill>
                  <a:srgbClr val="FFFFFF"/>
                </a:solidFill>
              </a:rPr>
              <a:t>SEND e and n from a to b </a:t>
            </a:r>
          </a:p>
        </p:txBody>
      </p:sp>
      <p:sp>
        <p:nvSpPr>
          <p:cNvPr id="18" name="Content Placeholder 11">
            <a:extLst>
              <a:ext uri="{FF2B5EF4-FFF2-40B4-BE49-F238E27FC236}">
                <a16:creationId xmlns:a16="http://schemas.microsoft.com/office/drawing/2014/main" id="{CFBFA14A-8D8B-490B-88FD-B9221CB8269B}"/>
              </a:ext>
            </a:extLst>
          </p:cNvPr>
          <p:cNvSpPr txBox="1">
            <a:spLocks/>
          </p:cNvSpPr>
          <p:nvPr/>
        </p:nvSpPr>
        <p:spPr>
          <a:xfrm>
            <a:off x="943614" y="5401758"/>
            <a:ext cx="6412480" cy="957270"/>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000" b="1" dirty="0"/>
              <a:t>We would use AES to Encrypt the Encryption Key “e” and Prime Multiple “n = p* q” and transmit it from A to B using DH shared secret key</a:t>
            </a:r>
          </a:p>
        </p:txBody>
      </p:sp>
      <p:sp>
        <p:nvSpPr>
          <p:cNvPr id="11" name="TextBox 10">
            <a:extLst>
              <a:ext uri="{FF2B5EF4-FFF2-40B4-BE49-F238E27FC236}">
                <a16:creationId xmlns:a16="http://schemas.microsoft.com/office/drawing/2014/main" id="{00E419E8-3283-4CBB-BE27-B43C57907C43}"/>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17314148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p:txBody>
          <a:bodyPr vert="horz" lIns="91440" tIns="45720" rIns="91440" bIns="45720" rtlCol="0" anchor="b">
            <a:normAutofit/>
          </a:bodyPr>
          <a:lstStyle/>
          <a:p>
            <a:r>
              <a:rPr lang="en-US" sz="4400" b="1" u="sng" dirty="0"/>
              <a:t>STEP 4 : </a:t>
            </a:r>
            <a:r>
              <a:rPr lang="en-US" sz="3200" dirty="0"/>
              <a:t>encrypting and Sending enc key</a:t>
            </a:r>
            <a:endParaRPr lang="en-US" sz="4000" dirty="0"/>
          </a:p>
        </p:txBody>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9753768" y="2292532"/>
            <a:ext cx="1076158" cy="862742"/>
          </a:xfrm>
        </p:spPr>
        <p:txBody>
          <a:bodyPr/>
          <a:lstStyle/>
          <a:p>
            <a:r>
              <a:rPr lang="en-US" dirty="0"/>
              <a:t>Step a</a:t>
            </a:r>
          </a:p>
        </p:txBody>
      </p:sp>
      <p:sp>
        <p:nvSpPr>
          <p:cNvPr id="57" name="Content Placeholder 11">
            <a:extLst>
              <a:ext uri="{FF2B5EF4-FFF2-40B4-BE49-F238E27FC236}">
                <a16:creationId xmlns:a16="http://schemas.microsoft.com/office/drawing/2014/main" id="{0C2DA68C-AFA1-4D9A-997B-EFE86271CDEB}"/>
              </a:ext>
            </a:extLst>
          </p:cNvPr>
          <p:cNvSpPr txBox="1">
            <a:spLocks/>
          </p:cNvSpPr>
          <p:nvPr/>
        </p:nvSpPr>
        <p:spPr>
          <a:xfrm>
            <a:off x="10165373" y="3755193"/>
            <a:ext cx="1076158" cy="86274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b</a:t>
            </a:r>
          </a:p>
        </p:txBody>
      </p:sp>
      <p:sp>
        <p:nvSpPr>
          <p:cNvPr id="58" name="Content Placeholder 11">
            <a:extLst>
              <a:ext uri="{FF2B5EF4-FFF2-40B4-BE49-F238E27FC236}">
                <a16:creationId xmlns:a16="http://schemas.microsoft.com/office/drawing/2014/main" id="{8A1E2B91-8C9C-45F8-AE70-3B4792740C9B}"/>
              </a:ext>
            </a:extLst>
          </p:cNvPr>
          <p:cNvSpPr txBox="1">
            <a:spLocks/>
          </p:cNvSpPr>
          <p:nvPr/>
        </p:nvSpPr>
        <p:spPr>
          <a:xfrm>
            <a:off x="10703452" y="5142045"/>
            <a:ext cx="1076158" cy="86274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c</a:t>
            </a:r>
          </a:p>
        </p:txBody>
      </p:sp>
      <p:pic>
        <p:nvPicPr>
          <p:cNvPr id="4" name="Picture 3">
            <a:extLst>
              <a:ext uri="{FF2B5EF4-FFF2-40B4-BE49-F238E27FC236}">
                <a16:creationId xmlns:a16="http://schemas.microsoft.com/office/drawing/2014/main" id="{6A4B7798-857F-4ED6-B1E9-BEB3893BDEE2}"/>
              </a:ext>
            </a:extLst>
          </p:cNvPr>
          <p:cNvPicPr>
            <a:picLocks noChangeAspect="1"/>
          </p:cNvPicPr>
          <p:nvPr/>
        </p:nvPicPr>
        <p:blipFill>
          <a:blip r:embed="rId2"/>
          <a:stretch>
            <a:fillRect/>
          </a:stretch>
        </p:blipFill>
        <p:spPr>
          <a:xfrm>
            <a:off x="697390" y="2210998"/>
            <a:ext cx="8935697" cy="1009791"/>
          </a:xfrm>
          <a:prstGeom prst="rect">
            <a:avLst/>
          </a:prstGeom>
        </p:spPr>
      </p:pic>
      <p:pic>
        <p:nvPicPr>
          <p:cNvPr id="6" name="Picture 5">
            <a:extLst>
              <a:ext uri="{FF2B5EF4-FFF2-40B4-BE49-F238E27FC236}">
                <a16:creationId xmlns:a16="http://schemas.microsoft.com/office/drawing/2014/main" id="{48D0FE1F-E0A3-483B-8AB2-6C07D75B2CBC}"/>
              </a:ext>
            </a:extLst>
          </p:cNvPr>
          <p:cNvPicPr>
            <a:picLocks noChangeAspect="1"/>
          </p:cNvPicPr>
          <p:nvPr/>
        </p:nvPicPr>
        <p:blipFill>
          <a:blip r:embed="rId3"/>
          <a:stretch>
            <a:fillRect/>
          </a:stretch>
        </p:blipFill>
        <p:spPr>
          <a:xfrm>
            <a:off x="1132315" y="3731850"/>
            <a:ext cx="8916644" cy="876422"/>
          </a:xfrm>
          <a:prstGeom prst="rect">
            <a:avLst/>
          </a:prstGeom>
        </p:spPr>
      </p:pic>
      <p:pic>
        <p:nvPicPr>
          <p:cNvPr id="10" name="Picture 9">
            <a:extLst>
              <a:ext uri="{FF2B5EF4-FFF2-40B4-BE49-F238E27FC236}">
                <a16:creationId xmlns:a16="http://schemas.microsoft.com/office/drawing/2014/main" id="{6FE4EA38-D38C-4E12-B917-9CF69EF81E04}"/>
              </a:ext>
            </a:extLst>
          </p:cNvPr>
          <p:cNvPicPr>
            <a:picLocks noChangeAspect="1"/>
          </p:cNvPicPr>
          <p:nvPr/>
        </p:nvPicPr>
        <p:blipFill>
          <a:blip r:embed="rId4"/>
          <a:stretch>
            <a:fillRect/>
          </a:stretch>
        </p:blipFill>
        <p:spPr>
          <a:xfrm>
            <a:off x="1647204" y="5082570"/>
            <a:ext cx="8897592" cy="876422"/>
          </a:xfrm>
          <a:prstGeom prst="rect">
            <a:avLst/>
          </a:prstGeom>
        </p:spPr>
      </p:pic>
      <p:sp>
        <p:nvSpPr>
          <p:cNvPr id="20" name="Content Placeholder 11">
            <a:extLst>
              <a:ext uri="{FF2B5EF4-FFF2-40B4-BE49-F238E27FC236}">
                <a16:creationId xmlns:a16="http://schemas.microsoft.com/office/drawing/2014/main" id="{9825F131-F785-4420-B3B3-68D668BD2CF4}"/>
              </a:ext>
            </a:extLst>
          </p:cNvPr>
          <p:cNvSpPr txBox="1">
            <a:spLocks/>
          </p:cNvSpPr>
          <p:nvPr/>
        </p:nvSpPr>
        <p:spPr>
          <a:xfrm>
            <a:off x="412390" y="5519273"/>
            <a:ext cx="11367219" cy="180870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t>Similarly, we would use AES to Encrypt n = p* q and transmit it from A to B and vice versa</a:t>
            </a:r>
          </a:p>
        </p:txBody>
      </p:sp>
      <p:sp>
        <p:nvSpPr>
          <p:cNvPr id="11" name="Content Placeholder 11">
            <a:extLst>
              <a:ext uri="{FF2B5EF4-FFF2-40B4-BE49-F238E27FC236}">
                <a16:creationId xmlns:a16="http://schemas.microsoft.com/office/drawing/2014/main" id="{C0E2F7FB-34B7-4C66-B971-B50484E77C33}"/>
              </a:ext>
            </a:extLst>
          </p:cNvPr>
          <p:cNvSpPr txBox="1">
            <a:spLocks/>
          </p:cNvSpPr>
          <p:nvPr/>
        </p:nvSpPr>
        <p:spPr>
          <a:xfrm>
            <a:off x="3775861" y="4508308"/>
            <a:ext cx="3629552" cy="43294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Passphrase is shared secret key</a:t>
            </a:r>
          </a:p>
        </p:txBody>
      </p:sp>
      <p:sp>
        <p:nvSpPr>
          <p:cNvPr id="13" name="TextBox 12">
            <a:extLst>
              <a:ext uri="{FF2B5EF4-FFF2-40B4-BE49-F238E27FC236}">
                <a16:creationId xmlns:a16="http://schemas.microsoft.com/office/drawing/2014/main" id="{B0AA5758-1DB2-45C9-8946-B3E73FD7350F}"/>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68102419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p:txBody>
          <a:bodyPr vert="horz" lIns="91440" tIns="45720" rIns="91440" bIns="45720" rtlCol="0" anchor="b">
            <a:normAutofit/>
          </a:bodyPr>
          <a:lstStyle/>
          <a:p>
            <a:r>
              <a:rPr lang="en-US" sz="4000" b="1" u="sng" dirty="0"/>
              <a:t>STEP 5: </a:t>
            </a:r>
            <a:r>
              <a:rPr lang="en-US" sz="3200" dirty="0"/>
              <a:t>decrypting Received enc key</a:t>
            </a:r>
          </a:p>
        </p:txBody>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9596605" y="2302776"/>
            <a:ext cx="1076158" cy="862742"/>
          </a:xfrm>
        </p:spPr>
        <p:txBody>
          <a:bodyPr/>
          <a:lstStyle/>
          <a:p>
            <a:r>
              <a:rPr lang="en-US" dirty="0"/>
              <a:t>Step a</a:t>
            </a:r>
          </a:p>
        </p:txBody>
      </p:sp>
      <p:sp>
        <p:nvSpPr>
          <p:cNvPr id="57" name="Content Placeholder 11">
            <a:extLst>
              <a:ext uri="{FF2B5EF4-FFF2-40B4-BE49-F238E27FC236}">
                <a16:creationId xmlns:a16="http://schemas.microsoft.com/office/drawing/2014/main" id="{0C2DA68C-AFA1-4D9A-997B-EFE86271CDEB}"/>
              </a:ext>
            </a:extLst>
          </p:cNvPr>
          <p:cNvSpPr txBox="1">
            <a:spLocks/>
          </p:cNvSpPr>
          <p:nvPr/>
        </p:nvSpPr>
        <p:spPr>
          <a:xfrm>
            <a:off x="10291847" y="3752338"/>
            <a:ext cx="1076158" cy="86274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b</a:t>
            </a:r>
          </a:p>
        </p:txBody>
      </p:sp>
      <p:sp>
        <p:nvSpPr>
          <p:cNvPr id="58" name="Content Placeholder 11">
            <a:extLst>
              <a:ext uri="{FF2B5EF4-FFF2-40B4-BE49-F238E27FC236}">
                <a16:creationId xmlns:a16="http://schemas.microsoft.com/office/drawing/2014/main" id="{8A1E2B91-8C9C-45F8-AE70-3B4792740C9B}"/>
              </a:ext>
            </a:extLst>
          </p:cNvPr>
          <p:cNvSpPr txBox="1">
            <a:spLocks/>
          </p:cNvSpPr>
          <p:nvPr/>
        </p:nvSpPr>
        <p:spPr>
          <a:xfrm>
            <a:off x="10796505" y="5215580"/>
            <a:ext cx="1076158" cy="86274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c</a:t>
            </a:r>
          </a:p>
        </p:txBody>
      </p:sp>
      <p:pic>
        <p:nvPicPr>
          <p:cNvPr id="14" name="Picture 13">
            <a:extLst>
              <a:ext uri="{FF2B5EF4-FFF2-40B4-BE49-F238E27FC236}">
                <a16:creationId xmlns:a16="http://schemas.microsoft.com/office/drawing/2014/main" id="{AD8723CC-FC5F-471B-955E-8A294C5EAF0D}"/>
              </a:ext>
            </a:extLst>
          </p:cNvPr>
          <p:cNvPicPr>
            <a:picLocks noChangeAspect="1"/>
          </p:cNvPicPr>
          <p:nvPr/>
        </p:nvPicPr>
        <p:blipFill>
          <a:blip r:embed="rId2"/>
          <a:stretch>
            <a:fillRect/>
          </a:stretch>
        </p:blipFill>
        <p:spPr>
          <a:xfrm>
            <a:off x="765698" y="2282087"/>
            <a:ext cx="8830907" cy="828791"/>
          </a:xfrm>
          <a:prstGeom prst="rect">
            <a:avLst/>
          </a:prstGeom>
        </p:spPr>
      </p:pic>
      <p:pic>
        <p:nvPicPr>
          <p:cNvPr id="16" name="Picture 15">
            <a:extLst>
              <a:ext uri="{FF2B5EF4-FFF2-40B4-BE49-F238E27FC236}">
                <a16:creationId xmlns:a16="http://schemas.microsoft.com/office/drawing/2014/main" id="{7BB917CF-F1EF-496C-8C12-C42BABFBAB91}"/>
              </a:ext>
            </a:extLst>
          </p:cNvPr>
          <p:cNvPicPr>
            <a:picLocks noChangeAspect="1"/>
          </p:cNvPicPr>
          <p:nvPr/>
        </p:nvPicPr>
        <p:blipFill>
          <a:blip r:embed="rId3"/>
          <a:stretch>
            <a:fillRect/>
          </a:stretch>
        </p:blipFill>
        <p:spPr>
          <a:xfrm>
            <a:off x="1306148" y="3731649"/>
            <a:ext cx="8907118" cy="828791"/>
          </a:xfrm>
          <a:prstGeom prst="rect">
            <a:avLst/>
          </a:prstGeom>
        </p:spPr>
      </p:pic>
      <p:pic>
        <p:nvPicPr>
          <p:cNvPr id="5" name="Picture 4">
            <a:extLst>
              <a:ext uri="{FF2B5EF4-FFF2-40B4-BE49-F238E27FC236}">
                <a16:creationId xmlns:a16="http://schemas.microsoft.com/office/drawing/2014/main" id="{4C59657A-F4DD-47F6-92AD-D66455E23BF2}"/>
              </a:ext>
            </a:extLst>
          </p:cNvPr>
          <p:cNvPicPr>
            <a:picLocks noChangeAspect="1"/>
          </p:cNvPicPr>
          <p:nvPr/>
        </p:nvPicPr>
        <p:blipFill>
          <a:blip r:embed="rId4"/>
          <a:stretch>
            <a:fillRect/>
          </a:stretch>
        </p:blipFill>
        <p:spPr>
          <a:xfrm>
            <a:off x="1784698" y="5201900"/>
            <a:ext cx="8888065" cy="876422"/>
          </a:xfrm>
          <a:prstGeom prst="rect">
            <a:avLst/>
          </a:prstGeom>
        </p:spPr>
      </p:pic>
      <p:sp>
        <p:nvSpPr>
          <p:cNvPr id="15" name="Content Placeholder 11">
            <a:extLst>
              <a:ext uri="{FF2B5EF4-FFF2-40B4-BE49-F238E27FC236}">
                <a16:creationId xmlns:a16="http://schemas.microsoft.com/office/drawing/2014/main" id="{10EEFF27-7BA1-4096-8288-20276A09BB58}"/>
              </a:ext>
            </a:extLst>
          </p:cNvPr>
          <p:cNvSpPr txBox="1">
            <a:spLocks/>
          </p:cNvSpPr>
          <p:nvPr/>
        </p:nvSpPr>
        <p:spPr>
          <a:xfrm>
            <a:off x="319337" y="5470010"/>
            <a:ext cx="11460273" cy="180870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t>Similarly, we would use AES to Decrypt n = p* q and transmit it from A to B and vice versa</a:t>
            </a:r>
          </a:p>
        </p:txBody>
      </p:sp>
      <p:sp>
        <p:nvSpPr>
          <p:cNvPr id="10" name="Content Placeholder 11">
            <a:extLst>
              <a:ext uri="{FF2B5EF4-FFF2-40B4-BE49-F238E27FC236}">
                <a16:creationId xmlns:a16="http://schemas.microsoft.com/office/drawing/2014/main" id="{E8CDF073-CB81-4CC9-A157-489E4DF1842A}"/>
              </a:ext>
            </a:extLst>
          </p:cNvPr>
          <p:cNvSpPr txBox="1">
            <a:spLocks/>
          </p:cNvSpPr>
          <p:nvPr/>
        </p:nvSpPr>
        <p:spPr>
          <a:xfrm>
            <a:off x="3944931" y="4472912"/>
            <a:ext cx="3629552" cy="43294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Passphrase is shared secret key</a:t>
            </a:r>
          </a:p>
        </p:txBody>
      </p:sp>
      <p:sp>
        <p:nvSpPr>
          <p:cNvPr id="11" name="TextBox 10">
            <a:extLst>
              <a:ext uri="{FF2B5EF4-FFF2-40B4-BE49-F238E27FC236}">
                <a16:creationId xmlns:a16="http://schemas.microsoft.com/office/drawing/2014/main" id="{0E8B027F-DCED-4349-85F3-127E21D8E743}"/>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250609462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9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10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1B4D35F-04EC-474B-80E8-A3853430C145}"/>
              </a:ext>
            </a:extLst>
          </p:cNvPr>
          <p:cNvPicPr>
            <a:picLocks noChangeAspect="1"/>
          </p:cNvPicPr>
          <p:nvPr/>
        </p:nvPicPr>
        <p:blipFill>
          <a:blip r:embed="rId2"/>
          <a:stretch>
            <a:fillRect/>
          </a:stretch>
        </p:blipFill>
        <p:spPr>
          <a:xfrm>
            <a:off x="931166" y="1952707"/>
            <a:ext cx="6518800" cy="3246717"/>
          </a:xfrm>
          <a:prstGeom prst="rect">
            <a:avLst/>
          </a:prstGeom>
        </p:spPr>
      </p:pic>
      <p:sp>
        <p:nvSpPr>
          <p:cNvPr id="106" name="Rectangle 10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8179258" y="1923665"/>
            <a:ext cx="3081576" cy="3304800"/>
          </a:xfrm>
        </p:spPr>
        <p:txBody>
          <a:bodyPr vert="horz" lIns="91440" tIns="45720" rIns="91440" bIns="45720" rtlCol="0" anchor="b">
            <a:normAutofit/>
          </a:bodyPr>
          <a:lstStyle/>
          <a:p>
            <a:r>
              <a:rPr lang="en-US" sz="4000" b="1" u="sng" dirty="0">
                <a:solidFill>
                  <a:srgbClr val="FFFFFF"/>
                </a:solidFill>
              </a:rPr>
              <a:t>STEP 6 :</a:t>
            </a:r>
            <a:br>
              <a:rPr lang="en-US" sz="3600" dirty="0">
                <a:solidFill>
                  <a:srgbClr val="FFFFFF"/>
                </a:solidFill>
              </a:rPr>
            </a:br>
            <a:r>
              <a:rPr lang="en-US" sz="3200" dirty="0">
                <a:solidFill>
                  <a:srgbClr val="FFFFFF"/>
                </a:solidFill>
              </a:rPr>
              <a:t>Encrypting message using Enc key</a:t>
            </a:r>
          </a:p>
        </p:txBody>
      </p:sp>
      <p:sp>
        <p:nvSpPr>
          <p:cNvPr id="18" name="Content Placeholder 11">
            <a:extLst>
              <a:ext uri="{FF2B5EF4-FFF2-40B4-BE49-F238E27FC236}">
                <a16:creationId xmlns:a16="http://schemas.microsoft.com/office/drawing/2014/main" id="{43EE0811-243A-42E1-B2C0-C9CE1CE325DC}"/>
              </a:ext>
            </a:extLst>
          </p:cNvPr>
          <p:cNvSpPr txBox="1">
            <a:spLocks/>
          </p:cNvSpPr>
          <p:nvPr/>
        </p:nvSpPr>
        <p:spPr>
          <a:xfrm>
            <a:off x="943614" y="5401758"/>
            <a:ext cx="6412480" cy="957270"/>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000" b="1" dirty="0"/>
              <a:t>We would use the Encryption Key “e” and Prime Multiple “n = p* q” received from A and encrypt the message from B</a:t>
            </a:r>
          </a:p>
        </p:txBody>
      </p:sp>
      <p:sp>
        <p:nvSpPr>
          <p:cNvPr id="11" name="TextBox 10">
            <a:extLst>
              <a:ext uri="{FF2B5EF4-FFF2-40B4-BE49-F238E27FC236}">
                <a16:creationId xmlns:a16="http://schemas.microsoft.com/office/drawing/2014/main" id="{26B7A291-3522-4072-B175-6033AF42655A}"/>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153573629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p:txBody>
          <a:bodyPr vert="horz" lIns="91440" tIns="45720" rIns="91440" bIns="45720" rtlCol="0" anchor="b">
            <a:normAutofit/>
          </a:bodyPr>
          <a:lstStyle/>
          <a:p>
            <a:r>
              <a:rPr lang="en-US" sz="4000" b="1" u="sng" dirty="0"/>
              <a:t>STEP 7 : </a:t>
            </a:r>
            <a:r>
              <a:rPr lang="en-US" sz="3600" dirty="0"/>
              <a:t>encrypting and Sending Message</a:t>
            </a:r>
          </a:p>
        </p:txBody>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9478163" y="2097506"/>
            <a:ext cx="1076158" cy="862742"/>
          </a:xfrm>
        </p:spPr>
        <p:txBody>
          <a:bodyPr/>
          <a:lstStyle/>
          <a:p>
            <a:r>
              <a:rPr lang="en-US" dirty="0"/>
              <a:t>Step a</a:t>
            </a:r>
          </a:p>
        </p:txBody>
      </p:sp>
      <p:sp>
        <p:nvSpPr>
          <p:cNvPr id="57" name="Content Placeholder 11">
            <a:extLst>
              <a:ext uri="{FF2B5EF4-FFF2-40B4-BE49-F238E27FC236}">
                <a16:creationId xmlns:a16="http://schemas.microsoft.com/office/drawing/2014/main" id="{0C2DA68C-AFA1-4D9A-997B-EFE86271CDEB}"/>
              </a:ext>
            </a:extLst>
          </p:cNvPr>
          <p:cNvSpPr txBox="1">
            <a:spLocks/>
          </p:cNvSpPr>
          <p:nvPr/>
        </p:nvSpPr>
        <p:spPr>
          <a:xfrm>
            <a:off x="10230014" y="3195837"/>
            <a:ext cx="1076158" cy="86274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b</a:t>
            </a:r>
          </a:p>
        </p:txBody>
      </p:sp>
      <p:sp>
        <p:nvSpPr>
          <p:cNvPr id="58" name="Content Placeholder 11">
            <a:extLst>
              <a:ext uri="{FF2B5EF4-FFF2-40B4-BE49-F238E27FC236}">
                <a16:creationId xmlns:a16="http://schemas.microsoft.com/office/drawing/2014/main" id="{8A1E2B91-8C9C-45F8-AE70-3B4792740C9B}"/>
              </a:ext>
            </a:extLst>
          </p:cNvPr>
          <p:cNvSpPr txBox="1">
            <a:spLocks/>
          </p:cNvSpPr>
          <p:nvPr/>
        </p:nvSpPr>
        <p:spPr>
          <a:xfrm>
            <a:off x="10609149" y="4780285"/>
            <a:ext cx="1076158" cy="86274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c</a:t>
            </a:r>
          </a:p>
        </p:txBody>
      </p:sp>
      <p:sp>
        <p:nvSpPr>
          <p:cNvPr id="20" name="Content Placeholder 11">
            <a:extLst>
              <a:ext uri="{FF2B5EF4-FFF2-40B4-BE49-F238E27FC236}">
                <a16:creationId xmlns:a16="http://schemas.microsoft.com/office/drawing/2014/main" id="{9825F131-F785-4420-B3B3-68D668BD2CF4}"/>
              </a:ext>
            </a:extLst>
          </p:cNvPr>
          <p:cNvSpPr txBox="1">
            <a:spLocks/>
          </p:cNvSpPr>
          <p:nvPr/>
        </p:nvSpPr>
        <p:spPr>
          <a:xfrm>
            <a:off x="1545160" y="5536657"/>
            <a:ext cx="8916644" cy="180870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t>Like earlier, we would use AES to decrypt the encrypted Cipher Text at A</a:t>
            </a:r>
          </a:p>
        </p:txBody>
      </p:sp>
      <p:pic>
        <p:nvPicPr>
          <p:cNvPr id="5" name="Picture 4">
            <a:extLst>
              <a:ext uri="{FF2B5EF4-FFF2-40B4-BE49-F238E27FC236}">
                <a16:creationId xmlns:a16="http://schemas.microsoft.com/office/drawing/2014/main" id="{B6FC988F-C9C4-433B-A02B-508EBEF82823}"/>
              </a:ext>
            </a:extLst>
          </p:cNvPr>
          <p:cNvPicPr>
            <a:picLocks noChangeAspect="1"/>
          </p:cNvPicPr>
          <p:nvPr/>
        </p:nvPicPr>
        <p:blipFill>
          <a:blip r:embed="rId2"/>
          <a:stretch>
            <a:fillRect/>
          </a:stretch>
        </p:blipFill>
        <p:spPr>
          <a:xfrm>
            <a:off x="581192" y="2030555"/>
            <a:ext cx="8849960" cy="971686"/>
          </a:xfrm>
          <a:prstGeom prst="rect">
            <a:avLst/>
          </a:prstGeom>
        </p:spPr>
      </p:pic>
      <p:pic>
        <p:nvPicPr>
          <p:cNvPr id="8" name="Picture 7">
            <a:extLst>
              <a:ext uri="{FF2B5EF4-FFF2-40B4-BE49-F238E27FC236}">
                <a16:creationId xmlns:a16="http://schemas.microsoft.com/office/drawing/2014/main" id="{C2B981E7-5FE9-4D4C-9E7D-E8CF55D09698}"/>
              </a:ext>
            </a:extLst>
          </p:cNvPr>
          <p:cNvPicPr>
            <a:picLocks noChangeAspect="1"/>
          </p:cNvPicPr>
          <p:nvPr/>
        </p:nvPicPr>
        <p:blipFill>
          <a:blip r:embed="rId3"/>
          <a:stretch>
            <a:fillRect/>
          </a:stretch>
        </p:blipFill>
        <p:spPr>
          <a:xfrm>
            <a:off x="1267781" y="3221405"/>
            <a:ext cx="8897592" cy="857370"/>
          </a:xfrm>
          <a:prstGeom prst="rect">
            <a:avLst/>
          </a:prstGeom>
        </p:spPr>
      </p:pic>
      <p:pic>
        <p:nvPicPr>
          <p:cNvPr id="11" name="Picture 10">
            <a:extLst>
              <a:ext uri="{FF2B5EF4-FFF2-40B4-BE49-F238E27FC236}">
                <a16:creationId xmlns:a16="http://schemas.microsoft.com/office/drawing/2014/main" id="{D131E0C9-FE01-4BAD-BF81-5D8F8AF576E1}"/>
              </a:ext>
            </a:extLst>
          </p:cNvPr>
          <p:cNvPicPr>
            <a:picLocks noChangeAspect="1"/>
          </p:cNvPicPr>
          <p:nvPr/>
        </p:nvPicPr>
        <p:blipFill>
          <a:blip r:embed="rId4"/>
          <a:stretch>
            <a:fillRect/>
          </a:stretch>
        </p:blipFill>
        <p:spPr>
          <a:xfrm>
            <a:off x="1637677" y="4292365"/>
            <a:ext cx="8916644" cy="1838582"/>
          </a:xfrm>
          <a:prstGeom prst="rect">
            <a:avLst/>
          </a:prstGeom>
        </p:spPr>
      </p:pic>
      <p:sp>
        <p:nvSpPr>
          <p:cNvPr id="10" name="TextBox 9">
            <a:extLst>
              <a:ext uri="{FF2B5EF4-FFF2-40B4-BE49-F238E27FC236}">
                <a16:creationId xmlns:a16="http://schemas.microsoft.com/office/drawing/2014/main" id="{57F20002-7B03-42DB-BDC4-0391ACFFC6B7}"/>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377496868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9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10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C2CCE7-8461-48EA-8B34-05E9448A315D}"/>
              </a:ext>
            </a:extLst>
          </p:cNvPr>
          <p:cNvPicPr>
            <a:picLocks noChangeAspect="1"/>
          </p:cNvPicPr>
          <p:nvPr/>
        </p:nvPicPr>
        <p:blipFill>
          <a:blip r:embed="rId2"/>
          <a:stretch>
            <a:fillRect/>
          </a:stretch>
        </p:blipFill>
        <p:spPr>
          <a:xfrm>
            <a:off x="931165" y="1025875"/>
            <a:ext cx="6518800" cy="4119780"/>
          </a:xfrm>
          <a:prstGeom prst="rect">
            <a:avLst/>
          </a:prstGeom>
        </p:spPr>
      </p:pic>
      <p:sp>
        <p:nvSpPr>
          <p:cNvPr id="106" name="Rectangle 10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8296275" y="1419225"/>
            <a:ext cx="3081576" cy="3304800"/>
          </a:xfrm>
        </p:spPr>
        <p:txBody>
          <a:bodyPr vert="horz" lIns="91440" tIns="45720" rIns="91440" bIns="45720" rtlCol="0" anchor="b">
            <a:normAutofit/>
          </a:bodyPr>
          <a:lstStyle/>
          <a:p>
            <a:pPr>
              <a:lnSpc>
                <a:spcPct val="90000"/>
              </a:lnSpc>
            </a:pPr>
            <a:r>
              <a:rPr lang="en-US" sz="4000" b="1" u="sng" dirty="0">
                <a:solidFill>
                  <a:srgbClr val="FFFFFF"/>
                </a:solidFill>
              </a:rPr>
              <a:t>STEP 8:</a:t>
            </a:r>
            <a:br>
              <a:rPr lang="en-US" dirty="0">
                <a:solidFill>
                  <a:srgbClr val="FFFFFF"/>
                </a:solidFill>
              </a:rPr>
            </a:br>
            <a:r>
              <a:rPr lang="en-US" sz="3200" dirty="0">
                <a:solidFill>
                  <a:srgbClr val="FFFFFF"/>
                </a:solidFill>
              </a:rPr>
              <a:t>Decrypting message using Dec key</a:t>
            </a:r>
          </a:p>
        </p:txBody>
      </p:sp>
      <p:sp>
        <p:nvSpPr>
          <p:cNvPr id="19" name="Content Placeholder 11">
            <a:extLst>
              <a:ext uri="{FF2B5EF4-FFF2-40B4-BE49-F238E27FC236}">
                <a16:creationId xmlns:a16="http://schemas.microsoft.com/office/drawing/2014/main" id="{1A6028FA-B094-48F2-B7C4-82B3DC86757E}"/>
              </a:ext>
            </a:extLst>
          </p:cNvPr>
          <p:cNvSpPr txBox="1">
            <a:spLocks/>
          </p:cNvSpPr>
          <p:nvPr/>
        </p:nvSpPr>
        <p:spPr>
          <a:xfrm>
            <a:off x="637345" y="5103453"/>
            <a:ext cx="7106441" cy="12808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000" b="1" dirty="0"/>
              <a:t>We use the Decryption Key “d” and “n”; and apply it to RSA Cipher Text to decrypt it and receive the original message.</a:t>
            </a:r>
          </a:p>
        </p:txBody>
      </p:sp>
      <p:sp>
        <p:nvSpPr>
          <p:cNvPr id="11" name="TextBox 10">
            <a:extLst>
              <a:ext uri="{FF2B5EF4-FFF2-40B4-BE49-F238E27FC236}">
                <a16:creationId xmlns:a16="http://schemas.microsoft.com/office/drawing/2014/main" id="{698DB67C-8136-4C06-9872-5BE785E95388}"/>
              </a:ext>
            </a:extLst>
          </p:cNvPr>
          <p:cNvSpPr txBox="1"/>
          <p:nvPr/>
        </p:nvSpPr>
        <p:spPr>
          <a:xfrm>
            <a:off x="0" y="6488668"/>
            <a:ext cx="899160"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145865147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450825" y="1736035"/>
            <a:ext cx="4319958" cy="2107095"/>
          </a:xfrm>
        </p:spPr>
        <p:txBody>
          <a:bodyPr vert="horz" lIns="91440" tIns="45720" rIns="91440" bIns="45720" rtlCol="0" anchor="ctr">
            <a:normAutofit/>
          </a:bodyPr>
          <a:lstStyle/>
          <a:p>
            <a:br>
              <a:rPr lang="en-US" sz="4000" b="1" dirty="0"/>
            </a:br>
            <a:r>
              <a:rPr lang="en-US" sz="4000" b="1" dirty="0"/>
              <a:t>ENVIRONMENT</a:t>
            </a:r>
            <a:endParaRPr lang="en-US" sz="4000" b="1" dirty="0">
              <a:solidFill>
                <a:srgbClr val="FFFFFF"/>
              </a:solidFill>
            </a:endParaRPr>
          </a:p>
        </p:txBody>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5155905" y="1089751"/>
            <a:ext cx="6108179" cy="5768249"/>
          </a:xfrm>
        </p:spPr>
        <p:txBody>
          <a:bodyPr anchor="ctr">
            <a:normAutofit/>
          </a:bodyPr>
          <a:lstStyle/>
          <a:p>
            <a:r>
              <a:rPr lang="en-US" sz="2800" dirty="0"/>
              <a:t>Libraries Used</a:t>
            </a:r>
          </a:p>
          <a:p>
            <a:pPr lvl="1"/>
            <a:r>
              <a:rPr lang="en-US" sz="1400" dirty="0"/>
              <a:t>GMP library (GNU multiple precision)</a:t>
            </a:r>
          </a:p>
          <a:p>
            <a:pPr lvl="1"/>
            <a:r>
              <a:rPr lang="en-US" sz="1400" dirty="0"/>
              <a:t>AES </a:t>
            </a:r>
            <a:r>
              <a:rPr lang="en-US" sz="1400" dirty="0" err="1"/>
              <a:t>VSCode</a:t>
            </a:r>
            <a:r>
              <a:rPr lang="en-US" sz="1400" dirty="0"/>
              <a:t> plugin (Encryption </a:t>
            </a:r>
            <a:r>
              <a:rPr lang="en-US" sz="1400" dirty="0" err="1"/>
              <a:t>VSCode</a:t>
            </a:r>
            <a:r>
              <a:rPr lang="en-US" sz="1400" dirty="0"/>
              <a:t>)</a:t>
            </a:r>
          </a:p>
          <a:p>
            <a:r>
              <a:rPr lang="en-US" sz="2800" dirty="0"/>
              <a:t>Tools Used</a:t>
            </a:r>
          </a:p>
          <a:p>
            <a:pPr lvl="1"/>
            <a:r>
              <a:rPr lang="en-US" sz="1400" dirty="0" err="1"/>
              <a:t>VSCode</a:t>
            </a:r>
            <a:r>
              <a:rPr lang="en-US" sz="1400" dirty="0"/>
              <a:t> </a:t>
            </a:r>
          </a:p>
          <a:p>
            <a:pPr lvl="1"/>
            <a:r>
              <a:rPr lang="en-US" sz="1400" dirty="0"/>
              <a:t>MinGW</a:t>
            </a:r>
          </a:p>
          <a:p>
            <a:r>
              <a:rPr lang="en-US" sz="2800" dirty="0"/>
              <a:t>Operating System</a:t>
            </a:r>
          </a:p>
          <a:p>
            <a:pPr lvl="1"/>
            <a:r>
              <a:rPr lang="en-US" sz="1400" dirty="0"/>
              <a:t>Windows 10</a:t>
            </a:r>
          </a:p>
          <a:p>
            <a:pPr lvl="1"/>
            <a:r>
              <a:rPr lang="en-US" sz="1400" dirty="0"/>
              <a:t>MacOS</a:t>
            </a:r>
          </a:p>
          <a:p>
            <a:r>
              <a:rPr lang="en-US" sz="2800" dirty="0"/>
              <a:t>Programming Language</a:t>
            </a:r>
          </a:p>
          <a:p>
            <a:pPr lvl="1"/>
            <a:r>
              <a:rPr lang="en-US" sz="1400" dirty="0"/>
              <a:t>C++</a:t>
            </a:r>
          </a:p>
          <a:p>
            <a:pPr lvl="1"/>
            <a:endParaRPr lang="en-US" sz="1400" dirty="0"/>
          </a:p>
          <a:p>
            <a:pPr lvl="1"/>
            <a:endParaRPr lang="en-US" sz="1400" dirty="0"/>
          </a:p>
          <a:p>
            <a:pPr lvl="1"/>
            <a:endParaRPr lang="en-US" sz="1400" dirty="0"/>
          </a:p>
          <a:p>
            <a:pPr marL="324000" lvl="1" indent="0">
              <a:buNone/>
            </a:pPr>
            <a:endParaRPr lang="en-US" sz="1400" dirty="0"/>
          </a:p>
        </p:txBody>
      </p:sp>
      <p:sp>
        <p:nvSpPr>
          <p:cNvPr id="6" name="TextBox 5">
            <a:extLst>
              <a:ext uri="{FF2B5EF4-FFF2-40B4-BE49-F238E27FC236}">
                <a16:creationId xmlns:a16="http://schemas.microsoft.com/office/drawing/2014/main" id="{4A174692-B207-419B-9E4F-656E16580E4F}"/>
              </a:ext>
            </a:extLst>
          </p:cNvPr>
          <p:cNvSpPr txBox="1"/>
          <p:nvPr/>
        </p:nvSpPr>
        <p:spPr>
          <a:xfrm>
            <a:off x="0" y="6488668"/>
            <a:ext cx="899160" cy="369332"/>
          </a:xfrm>
          <a:prstGeom prst="rect">
            <a:avLst/>
          </a:prstGeom>
          <a:noFill/>
        </p:spPr>
        <p:txBody>
          <a:bodyPr wrap="square" rtlCol="0">
            <a:spAutoFit/>
          </a:bodyPr>
          <a:lstStyle/>
          <a:p>
            <a:r>
              <a:rPr lang="en-US" dirty="0"/>
              <a:t>Vincent</a:t>
            </a:r>
          </a:p>
        </p:txBody>
      </p:sp>
    </p:spTree>
    <p:extLst>
      <p:ext uri="{BB962C8B-B14F-4D97-AF65-F5344CB8AC3E}">
        <p14:creationId xmlns:p14="http://schemas.microsoft.com/office/powerpoint/2010/main" val="31293763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4" name="Rectangle 18">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643468" y="1033389"/>
            <a:ext cx="4826256" cy="4825409"/>
          </a:xfrm>
        </p:spPr>
        <p:txBody>
          <a:bodyPr vert="horz" lIns="91440" tIns="45720" rIns="91440" bIns="45720" rtlCol="0" anchor="ctr">
            <a:normAutofit/>
          </a:bodyPr>
          <a:lstStyle/>
          <a:p>
            <a:pPr>
              <a:lnSpc>
                <a:spcPct val="90000"/>
              </a:lnSpc>
            </a:pPr>
            <a:r>
              <a:rPr lang="en-US" sz="4600" b="1" dirty="0">
                <a:solidFill>
                  <a:srgbClr val="FFFFFF"/>
                </a:solidFill>
              </a:rPr>
              <a:t>Problem Definition: </a:t>
            </a:r>
            <a:br>
              <a:rPr lang="en-US" sz="4600" b="1" u="sng" dirty="0">
                <a:solidFill>
                  <a:srgbClr val="FFFFFF"/>
                </a:solidFill>
              </a:rPr>
            </a:br>
            <a:r>
              <a:rPr lang="en-US" sz="4600" dirty="0">
                <a:solidFill>
                  <a:srgbClr val="FFFFFF"/>
                </a:solidFill>
              </a:rPr>
              <a:t>Sending </a:t>
            </a:r>
            <a:r>
              <a:rPr lang="en-US" sz="4400" dirty="0">
                <a:solidFill>
                  <a:srgbClr val="FFFFFF"/>
                </a:solidFill>
              </a:rPr>
              <a:t>Encrypted Data from one point to another</a:t>
            </a:r>
            <a:endParaRPr lang="en-US" sz="4600" dirty="0">
              <a:solidFill>
                <a:srgbClr val="FFFFFF"/>
              </a:solidFill>
            </a:endParaRPr>
          </a:p>
        </p:txBody>
      </p:sp>
      <p:sp>
        <p:nvSpPr>
          <p:cNvPr id="21" name="Rectangle 20">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6755769" y="1033390"/>
            <a:ext cx="4855037" cy="5261393"/>
          </a:xfrm>
          <a:ln w="57150">
            <a:noFill/>
          </a:ln>
        </p:spPr>
        <p:txBody>
          <a:bodyPr anchor="ctr">
            <a:noAutofit/>
          </a:bodyPr>
          <a:lstStyle/>
          <a:p>
            <a:pPr>
              <a:lnSpc>
                <a:spcPct val="90000"/>
              </a:lnSpc>
              <a:spcBef>
                <a:spcPts val="0"/>
              </a:spcBef>
              <a:defRPr>
                <a:solidFill>
                  <a:srgbClr val="3B3B3B"/>
                </a:solidFill>
              </a:defRPr>
            </a:pPr>
            <a:r>
              <a:rPr lang="en-US" sz="1700" dirty="0">
                <a:solidFill>
                  <a:schemeClr val="accent2">
                    <a:lumMod val="50000"/>
                  </a:schemeClr>
                </a:solidFill>
              </a:rPr>
              <a:t>When we talk about the Security-of-Security, we're talking about securing all aspects of your physical security system-including communications, servers, and data. You should be able to keep your entire system safe from cyber-threats and attacks as well as illegal or unauthorized access.</a:t>
            </a:r>
          </a:p>
          <a:p>
            <a:pPr>
              <a:lnSpc>
                <a:spcPct val="90000"/>
              </a:lnSpc>
              <a:spcBef>
                <a:spcPts val="0"/>
              </a:spcBef>
              <a:buSzTx/>
              <a:defRPr>
                <a:solidFill>
                  <a:srgbClr val="3B3B3B"/>
                </a:solidFill>
              </a:defRPr>
            </a:pPr>
            <a:endParaRPr lang="en-US" sz="1700" dirty="0">
              <a:solidFill>
                <a:schemeClr val="accent2">
                  <a:lumMod val="50000"/>
                </a:schemeClr>
              </a:solidFill>
            </a:endParaRPr>
          </a:p>
          <a:p>
            <a:pPr>
              <a:lnSpc>
                <a:spcPct val="90000"/>
              </a:lnSpc>
              <a:spcBef>
                <a:spcPts val="0"/>
              </a:spcBef>
              <a:defRPr>
                <a:solidFill>
                  <a:srgbClr val="3B3B3B"/>
                </a:solidFill>
              </a:defRPr>
            </a:pPr>
            <a:r>
              <a:rPr lang="en-US" sz="1700" dirty="0">
                <a:solidFill>
                  <a:schemeClr val="accent2">
                    <a:lumMod val="50000"/>
                  </a:schemeClr>
                </a:solidFill>
              </a:rPr>
              <a:t>Keeping the above point in mind, business solutions have developed three tools to achieve security. They are:</a:t>
            </a:r>
          </a:p>
          <a:p>
            <a:pPr marL="666750" lvl="1" indent="-285750">
              <a:lnSpc>
                <a:spcPct val="90000"/>
              </a:lnSpc>
              <a:spcBef>
                <a:spcPts val="0"/>
              </a:spcBef>
              <a:defRPr>
                <a:solidFill>
                  <a:srgbClr val="3B3B3B"/>
                </a:solidFill>
              </a:defRPr>
            </a:pPr>
            <a:r>
              <a:rPr lang="en-US" sz="1700" dirty="0">
                <a:solidFill>
                  <a:schemeClr val="accent2">
                    <a:lumMod val="50000"/>
                  </a:schemeClr>
                </a:solidFill>
              </a:rPr>
              <a:t>Encryption</a:t>
            </a:r>
          </a:p>
          <a:p>
            <a:pPr marL="666750" lvl="1" indent="-285750">
              <a:lnSpc>
                <a:spcPct val="90000"/>
              </a:lnSpc>
              <a:spcBef>
                <a:spcPts val="0"/>
              </a:spcBef>
              <a:defRPr>
                <a:solidFill>
                  <a:srgbClr val="3B3B3B"/>
                </a:solidFill>
              </a:defRPr>
            </a:pPr>
            <a:r>
              <a:rPr lang="en-US" sz="1700" dirty="0">
                <a:solidFill>
                  <a:schemeClr val="accent2">
                    <a:lumMod val="50000"/>
                  </a:schemeClr>
                </a:solidFill>
              </a:rPr>
              <a:t>Authorization</a:t>
            </a:r>
          </a:p>
          <a:p>
            <a:pPr marL="666750" lvl="1" indent="-285750">
              <a:lnSpc>
                <a:spcPct val="90000"/>
              </a:lnSpc>
              <a:spcBef>
                <a:spcPts val="0"/>
              </a:spcBef>
              <a:defRPr>
                <a:solidFill>
                  <a:srgbClr val="3B3B3B"/>
                </a:solidFill>
              </a:defRPr>
            </a:pPr>
            <a:r>
              <a:rPr lang="en-US" sz="1700" dirty="0">
                <a:solidFill>
                  <a:schemeClr val="accent2">
                    <a:lumMod val="50000"/>
                  </a:schemeClr>
                </a:solidFill>
              </a:rPr>
              <a:t>Authentication</a:t>
            </a:r>
          </a:p>
          <a:p>
            <a:pPr marL="666750" lvl="1" indent="-285750">
              <a:lnSpc>
                <a:spcPct val="90000"/>
              </a:lnSpc>
              <a:spcBef>
                <a:spcPts val="0"/>
              </a:spcBef>
              <a:defRPr>
                <a:solidFill>
                  <a:srgbClr val="3B3B3B"/>
                </a:solidFill>
              </a:defRPr>
            </a:pPr>
            <a:endParaRPr lang="en-US" sz="1700" dirty="0">
              <a:solidFill>
                <a:schemeClr val="accent2">
                  <a:lumMod val="50000"/>
                </a:schemeClr>
              </a:solidFill>
            </a:endParaRPr>
          </a:p>
          <a:p>
            <a:pPr>
              <a:lnSpc>
                <a:spcPct val="90000"/>
              </a:lnSpc>
              <a:spcBef>
                <a:spcPts val="0"/>
              </a:spcBef>
              <a:defRPr>
                <a:solidFill>
                  <a:srgbClr val="3B3B3B"/>
                </a:solidFill>
              </a:defRPr>
            </a:pPr>
            <a:r>
              <a:rPr lang="en-US" sz="1700" dirty="0">
                <a:solidFill>
                  <a:schemeClr val="accent2">
                    <a:lumMod val="50000"/>
                  </a:schemeClr>
                </a:solidFill>
              </a:rPr>
              <a:t>In this project, we plan to utilize Diffie-Hellman and AES encryption with RSA to achieve a solution to our encryption problem.</a:t>
            </a:r>
          </a:p>
          <a:p>
            <a:pPr>
              <a:lnSpc>
                <a:spcPct val="90000"/>
              </a:lnSpc>
            </a:pPr>
            <a:endParaRPr lang="en-US" sz="1700" dirty="0">
              <a:solidFill>
                <a:schemeClr val="accent2">
                  <a:lumMod val="50000"/>
                </a:schemeClr>
              </a:solidFill>
            </a:endParaRPr>
          </a:p>
        </p:txBody>
      </p:sp>
      <p:sp>
        <p:nvSpPr>
          <p:cNvPr id="8" name="TextBox 7">
            <a:extLst>
              <a:ext uri="{FF2B5EF4-FFF2-40B4-BE49-F238E27FC236}">
                <a16:creationId xmlns:a16="http://schemas.microsoft.com/office/drawing/2014/main" id="{3C74FC78-7F41-4649-80A0-DE6B4CE8321C}"/>
              </a:ext>
            </a:extLst>
          </p:cNvPr>
          <p:cNvSpPr txBox="1"/>
          <p:nvPr/>
        </p:nvSpPr>
        <p:spPr>
          <a:xfrm>
            <a:off x="0" y="6488668"/>
            <a:ext cx="655320" cy="369332"/>
          </a:xfrm>
          <a:prstGeom prst="rect">
            <a:avLst/>
          </a:prstGeom>
          <a:noFill/>
        </p:spPr>
        <p:txBody>
          <a:bodyPr wrap="square" rtlCol="0">
            <a:spAutoFit/>
          </a:bodyPr>
          <a:lstStyle/>
          <a:p>
            <a:r>
              <a:rPr lang="en-US" dirty="0">
                <a:solidFill>
                  <a:schemeClr val="bg1"/>
                </a:solidFill>
              </a:rPr>
              <a:t>Avro</a:t>
            </a:r>
          </a:p>
        </p:txBody>
      </p:sp>
    </p:spTree>
    <p:extLst>
      <p:ext uri="{BB962C8B-B14F-4D97-AF65-F5344CB8AC3E}">
        <p14:creationId xmlns:p14="http://schemas.microsoft.com/office/powerpoint/2010/main" val="5560986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581192" y="1037967"/>
            <a:ext cx="3531000" cy="4709131"/>
          </a:xfrm>
        </p:spPr>
        <p:txBody>
          <a:bodyPr vert="horz" lIns="91440" tIns="45720" rIns="91440" bIns="45720" rtlCol="0" anchor="ctr">
            <a:normAutofit/>
          </a:bodyPr>
          <a:lstStyle/>
          <a:p>
            <a:r>
              <a:rPr lang="en-US" sz="4000" dirty="0">
                <a:solidFill>
                  <a:schemeClr val="accent1"/>
                </a:solidFill>
              </a:rPr>
              <a:t>Challenges Faced</a:t>
            </a:r>
            <a:endParaRPr lang="en-US" sz="4000" b="1" dirty="0">
              <a:solidFill>
                <a:schemeClr val="accent1"/>
              </a:solidFill>
            </a:endParaRPr>
          </a:p>
        </p:txBody>
      </p:sp>
      <p:sp>
        <p:nvSpPr>
          <p:cNvPr id="39" name="Rectangle 38">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3" name="Content Placeholder 11">
            <a:extLst>
              <a:ext uri="{FF2B5EF4-FFF2-40B4-BE49-F238E27FC236}">
                <a16:creationId xmlns:a16="http://schemas.microsoft.com/office/drawing/2014/main" id="{D90C96E9-9F1B-40D9-87C1-C401683A6A69}"/>
              </a:ext>
            </a:extLst>
          </p:cNvPr>
          <p:cNvGraphicFramePr>
            <a:graphicFrameLocks noGrp="1"/>
          </p:cNvGraphicFramePr>
          <p:nvPr>
            <p:ph idx="1"/>
            <p:extLst>
              <p:ext uri="{D42A27DB-BD31-4B8C-83A1-F6EECF244321}">
                <p14:modId xmlns:p14="http://schemas.microsoft.com/office/powerpoint/2010/main" val="729269827"/>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308E480-7223-40B2-8082-517BC387BCD6}"/>
              </a:ext>
            </a:extLst>
          </p:cNvPr>
          <p:cNvSpPr txBox="1"/>
          <p:nvPr/>
        </p:nvSpPr>
        <p:spPr>
          <a:xfrm>
            <a:off x="0" y="6488668"/>
            <a:ext cx="899160" cy="369332"/>
          </a:xfrm>
          <a:prstGeom prst="rect">
            <a:avLst/>
          </a:prstGeom>
          <a:noFill/>
        </p:spPr>
        <p:txBody>
          <a:bodyPr wrap="square" rtlCol="0">
            <a:spAutoFit/>
          </a:bodyPr>
          <a:lstStyle/>
          <a:p>
            <a:r>
              <a:rPr lang="en-US" dirty="0">
                <a:solidFill>
                  <a:schemeClr val="bg1"/>
                </a:solidFill>
              </a:rPr>
              <a:t>Vincent</a:t>
            </a:r>
          </a:p>
        </p:txBody>
      </p:sp>
    </p:spTree>
    <p:extLst>
      <p:ext uri="{BB962C8B-B14F-4D97-AF65-F5344CB8AC3E}">
        <p14:creationId xmlns:p14="http://schemas.microsoft.com/office/powerpoint/2010/main" val="1446100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581192" y="702156"/>
            <a:ext cx="11029616" cy="1013800"/>
          </a:xfrm>
        </p:spPr>
        <p:txBody>
          <a:bodyPr vert="horz" lIns="91440" tIns="45720" rIns="91440" bIns="45720" rtlCol="0">
            <a:normAutofit/>
          </a:bodyPr>
          <a:lstStyle/>
          <a:p>
            <a:r>
              <a:rPr lang="en-US"/>
              <a:t>Conclusion</a:t>
            </a:r>
            <a:endParaRPr lang="en-US" b="1"/>
          </a:p>
        </p:txBody>
      </p:sp>
      <p:pic>
        <p:nvPicPr>
          <p:cNvPr id="6" name="primef">
            <a:hlinkClick r:id="" action="ppaction://media"/>
            <a:extLst>
              <a:ext uri="{FF2B5EF4-FFF2-40B4-BE49-F238E27FC236}">
                <a16:creationId xmlns:a16="http://schemas.microsoft.com/office/drawing/2014/main" id="{02F9DAA5-8933-4497-B866-7ED419E3D53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57225" y="2504610"/>
            <a:ext cx="4962525" cy="3362110"/>
          </a:xfrm>
          <a:prstGeom prst="rect">
            <a:avLst/>
          </a:prstGeom>
        </p:spPr>
      </p:pic>
      <p:graphicFrame>
        <p:nvGraphicFramePr>
          <p:cNvPr id="42" name="Content Placeholder 11">
            <a:extLst>
              <a:ext uri="{FF2B5EF4-FFF2-40B4-BE49-F238E27FC236}">
                <a16:creationId xmlns:a16="http://schemas.microsoft.com/office/drawing/2014/main" id="{1A716CBF-A077-4EC2-945C-AEAB137E096D}"/>
              </a:ext>
            </a:extLst>
          </p:cNvPr>
          <p:cNvGraphicFramePr>
            <a:graphicFrameLocks noGrp="1"/>
          </p:cNvGraphicFramePr>
          <p:nvPr>
            <p:ph idx="1"/>
            <p:extLst>
              <p:ext uri="{D42A27DB-BD31-4B8C-83A1-F6EECF244321}">
                <p14:modId xmlns:p14="http://schemas.microsoft.com/office/powerpoint/2010/main" val="3804352210"/>
              </p:ext>
            </p:extLst>
          </p:nvPr>
        </p:nvGraphicFramePr>
        <p:xfrm>
          <a:off x="6335805" y="2180496"/>
          <a:ext cx="5275001" cy="40456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221BE3DE-5218-4FAA-B45F-897CFC7289B9}"/>
              </a:ext>
            </a:extLst>
          </p:cNvPr>
          <p:cNvSpPr txBox="1"/>
          <p:nvPr/>
        </p:nvSpPr>
        <p:spPr>
          <a:xfrm>
            <a:off x="0" y="6488668"/>
            <a:ext cx="899160" cy="369332"/>
          </a:xfrm>
          <a:prstGeom prst="rect">
            <a:avLst/>
          </a:prstGeom>
          <a:noFill/>
        </p:spPr>
        <p:txBody>
          <a:bodyPr wrap="square" rtlCol="0">
            <a:spAutoFit/>
          </a:bodyPr>
          <a:lstStyle/>
          <a:p>
            <a:r>
              <a:rPr lang="en-US" dirty="0"/>
              <a:t>Avro</a:t>
            </a:r>
          </a:p>
        </p:txBody>
      </p:sp>
    </p:spTree>
    <p:extLst>
      <p:ext uri="{BB962C8B-B14F-4D97-AF65-F5344CB8AC3E}">
        <p14:creationId xmlns:p14="http://schemas.microsoft.com/office/powerpoint/2010/main" val="361950438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25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BD35255-F6AD-483C-8736-3BA2E77D7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3CC4EC-DB06-46D9-AFDB-90C92162D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30115"/>
            <a:ext cx="11262866" cy="2160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768267" y="4428836"/>
            <a:ext cx="10619400" cy="1449346"/>
          </a:xfrm>
        </p:spPr>
        <p:txBody>
          <a:bodyPr vert="horz" lIns="91440" tIns="45720" rIns="91440" bIns="45720" rtlCol="0" anchor="t">
            <a:normAutofit/>
          </a:bodyPr>
          <a:lstStyle/>
          <a:p>
            <a:r>
              <a:rPr lang="en-US" sz="3600" b="1" dirty="0">
                <a:solidFill>
                  <a:srgbClr val="FFFFFF"/>
                </a:solidFill>
              </a:rPr>
              <a:t>References</a:t>
            </a:r>
          </a:p>
        </p:txBody>
      </p:sp>
      <p:sp>
        <p:nvSpPr>
          <p:cNvPr id="40" name="Rectangle 39">
            <a:extLst>
              <a:ext uri="{FF2B5EF4-FFF2-40B4-BE49-F238E27FC236}">
                <a16:creationId xmlns:a16="http://schemas.microsoft.com/office/drawing/2014/main" id="{DD1E467B-4F3D-4B02-B4F6-B1F606610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92B8FFC3-0702-4F80-A25F-DCE76F0DC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660FAA44-950B-4B8B-812E-B19BA4A76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768266" y="794327"/>
            <a:ext cx="10619401" cy="3173444"/>
          </a:xfrm>
        </p:spPr>
        <p:txBody>
          <a:bodyPr anchor="ctr">
            <a:normAutofit/>
          </a:bodyPr>
          <a:lstStyle/>
          <a:p>
            <a:pPr marL="685800" indent="-457200">
              <a:lnSpc>
                <a:spcPct val="90000"/>
              </a:lnSpc>
              <a:spcBef>
                <a:spcPts val="0"/>
              </a:spcBef>
              <a:buSzTx/>
              <a:defRPr sz="1200" u="sng">
                <a:solidFill>
                  <a:srgbClr val="0079CD"/>
                </a:solidFill>
                <a:latin typeface="+mj-lt"/>
                <a:ea typeface="+mj-ea"/>
                <a:cs typeface="+mj-cs"/>
                <a:sym typeface="Calibri"/>
              </a:defRPr>
            </a:pPr>
            <a:r>
              <a:rPr lang="en-US" sz="1900" dirty="0">
                <a:solidFill>
                  <a:schemeClr val="accent2"/>
                </a:solidFill>
              </a:rPr>
              <a:t>http://cs.indstate.edu/~skallam/doc.pdf</a:t>
            </a:r>
            <a:endParaRPr lang="en-US" sz="1900" u="none" dirty="0">
              <a:solidFill>
                <a:schemeClr val="accent2"/>
              </a:solidFill>
            </a:endParaRPr>
          </a:p>
          <a:p>
            <a:pPr marL="685800" indent="-457200">
              <a:lnSpc>
                <a:spcPct val="90000"/>
              </a:lnSpc>
              <a:spcBef>
                <a:spcPts val="0"/>
              </a:spcBef>
              <a:buSzTx/>
              <a:defRPr sz="1200" u="sng">
                <a:solidFill>
                  <a:srgbClr val="0079CD"/>
                </a:solidFill>
                <a:latin typeface="+mj-lt"/>
                <a:ea typeface="+mj-ea"/>
                <a:cs typeface="+mj-cs"/>
                <a:sym typeface="Calibri"/>
              </a:defRPr>
            </a:pPr>
            <a:r>
              <a:rPr lang="en-US" sz="1900" dirty="0">
                <a:solidFill>
                  <a:schemeClr val="accent2"/>
                </a:solidFill>
              </a:rPr>
              <a:t>https://www.academia.edu/43523042/A_Novel_Text_Encryption_Algorithm_using_enhanced_Diffie_Hellman_and_AES</a:t>
            </a:r>
            <a:endParaRPr lang="en-US" sz="1900" u="none" dirty="0">
              <a:solidFill>
                <a:schemeClr val="accent2"/>
              </a:solidFill>
            </a:endParaRPr>
          </a:p>
          <a:p>
            <a:pPr marL="685800" indent="-457200">
              <a:lnSpc>
                <a:spcPct val="90000"/>
              </a:lnSpc>
              <a:spcBef>
                <a:spcPts val="0"/>
              </a:spcBef>
              <a:buSzTx/>
              <a:defRPr sz="1200" u="sng">
                <a:solidFill>
                  <a:srgbClr val="0079CD"/>
                </a:solidFill>
                <a:latin typeface="+mj-lt"/>
                <a:ea typeface="+mj-ea"/>
                <a:cs typeface="+mj-cs"/>
                <a:sym typeface="Calibri"/>
              </a:defRPr>
            </a:pPr>
            <a:r>
              <a:rPr lang="en-US" sz="1900" dirty="0">
                <a:solidFill>
                  <a:schemeClr val="accent2"/>
                </a:solidFill>
              </a:rPr>
              <a:t>https://reader.elsevier.com/reader/sd/pii/S157106610505053X?token=04C88FD0A5030FBD62FEE0EDE7E8443260EF667A9A210D86BCA922B49F6F07CDE6388CD224A9D69FCFFA2D533AC80F21</a:t>
            </a:r>
            <a:endParaRPr lang="en-US" sz="1900" u="none" dirty="0">
              <a:solidFill>
                <a:schemeClr val="accent2"/>
              </a:solidFill>
            </a:endParaRPr>
          </a:p>
          <a:p>
            <a:pPr marL="685800" indent="-457200">
              <a:lnSpc>
                <a:spcPct val="90000"/>
              </a:lnSpc>
              <a:spcBef>
                <a:spcPts val="0"/>
              </a:spcBef>
              <a:buSzTx/>
              <a:defRPr sz="1200" u="sng">
                <a:solidFill>
                  <a:srgbClr val="0079CD"/>
                </a:solidFill>
                <a:latin typeface="+mj-lt"/>
                <a:ea typeface="+mj-ea"/>
                <a:cs typeface="+mj-cs"/>
                <a:sym typeface="Calibri"/>
              </a:defRPr>
            </a:pPr>
            <a:r>
              <a:rPr lang="en-US" sz="1900" dirty="0">
                <a:solidFill>
                  <a:schemeClr val="accent2"/>
                </a:solidFill>
              </a:rPr>
              <a:t>https://www.researchgate.net/profile/Ako_Abdullah/publication/317615794_Advanced_Encryption_Standard_AES_Algorithm_to_Encrypt_and_Decrypt_Data/links/59437cd8a6fdccb93ab28a48/Advanced-Encryption-Standard-AES-Algorithm-to-Encrypt-and-Decrypt-Data.pdf</a:t>
            </a:r>
          </a:p>
          <a:p>
            <a:pPr marL="685800" indent="-457200">
              <a:lnSpc>
                <a:spcPct val="90000"/>
              </a:lnSpc>
              <a:spcBef>
                <a:spcPts val="0"/>
              </a:spcBef>
              <a:buSzTx/>
              <a:defRPr sz="1200" u="sng">
                <a:solidFill>
                  <a:srgbClr val="0079CD"/>
                </a:solidFill>
                <a:latin typeface="+mj-lt"/>
                <a:ea typeface="+mj-ea"/>
                <a:cs typeface="+mj-cs"/>
                <a:sym typeface="Calibri"/>
              </a:defRPr>
            </a:pPr>
            <a:r>
              <a:rPr lang="en-US" sz="1900" dirty="0">
                <a:solidFill>
                  <a:schemeClr val="accent2"/>
                </a:solidFill>
                <a:hlinkClick r:id="rId2">
                  <a:extLst>
                    <a:ext uri="{A12FA001-AC4F-418D-AE19-62706E023703}">
                      <ahyp:hlinkClr xmlns:ahyp="http://schemas.microsoft.com/office/drawing/2018/hyperlinkcolor" val="tx"/>
                    </a:ext>
                  </a:extLst>
                </a:hlinkClick>
              </a:rPr>
              <a:t>https://en.wikipedia.org/wiki/Diffie–</a:t>
            </a:r>
            <a:r>
              <a:rPr lang="en-US" sz="1900" dirty="0" err="1">
                <a:solidFill>
                  <a:schemeClr val="accent2"/>
                </a:solidFill>
                <a:hlinkClick r:id="rId2">
                  <a:extLst>
                    <a:ext uri="{A12FA001-AC4F-418D-AE19-62706E023703}">
                      <ahyp:hlinkClr xmlns:ahyp="http://schemas.microsoft.com/office/drawing/2018/hyperlinkcolor" val="tx"/>
                    </a:ext>
                  </a:extLst>
                </a:hlinkClick>
              </a:rPr>
              <a:t>Hellman_key_exchange</a:t>
            </a:r>
            <a:endParaRPr lang="en-US" sz="1900" dirty="0">
              <a:solidFill>
                <a:schemeClr val="accent2"/>
              </a:solidFill>
            </a:endParaRPr>
          </a:p>
          <a:p>
            <a:pPr marL="685800" indent="-457200">
              <a:lnSpc>
                <a:spcPct val="90000"/>
              </a:lnSpc>
              <a:spcBef>
                <a:spcPts val="0"/>
              </a:spcBef>
              <a:buSzTx/>
              <a:defRPr sz="1200" u="sng">
                <a:solidFill>
                  <a:srgbClr val="0079CD"/>
                </a:solidFill>
                <a:latin typeface="+mj-lt"/>
                <a:ea typeface="+mj-ea"/>
                <a:cs typeface="+mj-cs"/>
                <a:sym typeface="Calibri"/>
              </a:defRPr>
            </a:pPr>
            <a:r>
              <a:rPr lang="en-US" sz="1900" dirty="0">
                <a:solidFill>
                  <a:schemeClr val="accent2"/>
                </a:solidFill>
              </a:rPr>
              <a:t>https://www.khanacademy.org/</a:t>
            </a:r>
          </a:p>
        </p:txBody>
      </p:sp>
      <p:sp>
        <p:nvSpPr>
          <p:cNvPr id="9" name="TextBox 8">
            <a:extLst>
              <a:ext uri="{FF2B5EF4-FFF2-40B4-BE49-F238E27FC236}">
                <a16:creationId xmlns:a16="http://schemas.microsoft.com/office/drawing/2014/main" id="{2A79A9EE-4B9F-4D82-9E09-872E5C55405E}"/>
              </a:ext>
            </a:extLst>
          </p:cNvPr>
          <p:cNvSpPr txBox="1"/>
          <p:nvPr/>
        </p:nvSpPr>
        <p:spPr>
          <a:xfrm>
            <a:off x="0" y="6488668"/>
            <a:ext cx="899160" cy="369332"/>
          </a:xfrm>
          <a:prstGeom prst="rect">
            <a:avLst/>
          </a:prstGeom>
          <a:noFill/>
        </p:spPr>
        <p:txBody>
          <a:bodyPr wrap="square" rtlCol="0">
            <a:spAutoFit/>
          </a:bodyPr>
          <a:lstStyle/>
          <a:p>
            <a:r>
              <a:rPr lang="en-US" dirty="0"/>
              <a:t>Avro</a:t>
            </a:r>
          </a:p>
        </p:txBody>
      </p:sp>
    </p:spTree>
    <p:extLst>
      <p:ext uri="{BB962C8B-B14F-4D97-AF65-F5344CB8AC3E}">
        <p14:creationId xmlns:p14="http://schemas.microsoft.com/office/powerpoint/2010/main" val="393921579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ubtitle 1"/>
          <p:cNvSpPr txBox="1">
            <a:spLocks noGrp="1"/>
          </p:cNvSpPr>
          <p:nvPr>
            <p:ph type="body" sz="quarter" idx="1"/>
          </p:nvPr>
        </p:nvSpPr>
        <p:spPr>
          <a:xfrm>
            <a:off x="1828800" y="5386714"/>
            <a:ext cx="8534400" cy="1298389"/>
          </a:xfrm>
          <a:prstGeom prst="rect">
            <a:avLst/>
          </a:prstGeom>
        </p:spPr>
        <p:txBody>
          <a:bodyPr>
            <a:normAutofit lnSpcReduction="10000"/>
          </a:bodyPr>
          <a:lstStyle/>
          <a:p>
            <a:r>
              <a:rPr lang="en-US" sz="4800" b="1" dirty="0">
                <a:latin typeface="+mj-lt"/>
              </a:rPr>
              <a:t>THANK YOU</a:t>
            </a:r>
          </a:p>
          <a:p>
            <a:r>
              <a:rPr dirty="0">
                <a:latin typeface="+mj-lt"/>
              </a:rPr>
              <a:t>Avro Mukherjee, Karan Modi and Vincent Loud</a:t>
            </a:r>
          </a:p>
        </p:txBody>
      </p:sp>
      <p:sp>
        <p:nvSpPr>
          <p:cNvPr id="3" name="TextBox 2">
            <a:extLst>
              <a:ext uri="{FF2B5EF4-FFF2-40B4-BE49-F238E27FC236}">
                <a16:creationId xmlns:a16="http://schemas.microsoft.com/office/drawing/2014/main" id="{AF86876A-D5E6-47E2-948D-4FA9ABAD3C09}"/>
              </a:ext>
            </a:extLst>
          </p:cNvPr>
          <p:cNvSpPr txBox="1"/>
          <p:nvPr/>
        </p:nvSpPr>
        <p:spPr>
          <a:xfrm>
            <a:off x="0" y="6488668"/>
            <a:ext cx="899160" cy="369332"/>
          </a:xfrm>
          <a:prstGeom prst="rect">
            <a:avLst/>
          </a:prstGeom>
          <a:noFill/>
        </p:spPr>
        <p:txBody>
          <a:bodyPr wrap="square" rtlCol="0">
            <a:spAutoFit/>
          </a:bodyPr>
          <a:lstStyle/>
          <a:p>
            <a:r>
              <a:rPr lang="en-US" dirty="0"/>
              <a:t>Avro</a:t>
            </a: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7" name="Rectangle 29">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a:solidFill>
                  <a:schemeClr val="accent1"/>
                </a:solidFill>
              </a:rPr>
              <a:t>Techniques Used FOR ENCRYPTION</a:t>
            </a:r>
          </a:p>
        </p:txBody>
      </p:sp>
      <p:sp>
        <p:nvSpPr>
          <p:cNvPr id="48" name="Rectangle 31">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33">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35">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37">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2" name="Content Placeholder 11">
            <a:extLst>
              <a:ext uri="{FF2B5EF4-FFF2-40B4-BE49-F238E27FC236}">
                <a16:creationId xmlns:a16="http://schemas.microsoft.com/office/drawing/2014/main" id="{2C23483A-9B04-4007-A5BB-6020EE50913C}"/>
              </a:ext>
            </a:extLst>
          </p:cNvPr>
          <p:cNvGraphicFramePr>
            <a:graphicFrameLocks noGrp="1"/>
          </p:cNvGraphicFramePr>
          <p:nvPr>
            <p:ph idx="1"/>
            <p:extLst>
              <p:ext uri="{D42A27DB-BD31-4B8C-83A1-F6EECF244321}">
                <p14:modId xmlns:p14="http://schemas.microsoft.com/office/powerpoint/2010/main" val="191788467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28A364D-0063-4767-B562-F853CF4A4C5E}"/>
              </a:ext>
            </a:extLst>
          </p:cNvPr>
          <p:cNvSpPr txBox="1"/>
          <p:nvPr/>
        </p:nvSpPr>
        <p:spPr>
          <a:xfrm>
            <a:off x="0" y="6488668"/>
            <a:ext cx="655320" cy="369332"/>
          </a:xfrm>
          <a:prstGeom prst="rect">
            <a:avLst/>
          </a:prstGeom>
          <a:noFill/>
        </p:spPr>
        <p:txBody>
          <a:bodyPr wrap="square" rtlCol="0">
            <a:spAutoFit/>
          </a:bodyPr>
          <a:lstStyle/>
          <a:p>
            <a:r>
              <a:rPr lang="en-US" dirty="0">
                <a:solidFill>
                  <a:schemeClr val="bg1"/>
                </a:solidFill>
              </a:rPr>
              <a:t>Avro</a:t>
            </a:r>
          </a:p>
        </p:txBody>
      </p:sp>
    </p:spTree>
    <p:extLst>
      <p:ext uri="{BB962C8B-B14F-4D97-AF65-F5344CB8AC3E}">
        <p14:creationId xmlns:p14="http://schemas.microsoft.com/office/powerpoint/2010/main" val="13643681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6">
            <a:extLst>
              <a:ext uri="{FF2B5EF4-FFF2-40B4-BE49-F238E27FC236}">
                <a16:creationId xmlns:a16="http://schemas.microsoft.com/office/drawing/2014/main" id="{BB4C527F-AA88-4BD2-819A-06921EEB4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8">
            <a:extLst>
              <a:ext uri="{FF2B5EF4-FFF2-40B4-BE49-F238E27FC236}">
                <a16:creationId xmlns:a16="http://schemas.microsoft.com/office/drawing/2014/main" id="{BF1BEFAC-BF22-4CF8-9B60-C1CACA905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8369643" y="1037967"/>
            <a:ext cx="3054091" cy="4709131"/>
          </a:xfrm>
        </p:spPr>
        <p:txBody>
          <a:bodyPr vert="horz" lIns="91440" tIns="45720" rIns="91440" bIns="45720" rtlCol="0" anchor="ctr">
            <a:normAutofit/>
          </a:bodyPr>
          <a:lstStyle/>
          <a:p>
            <a:r>
              <a:rPr lang="en-US" b="1">
                <a:solidFill>
                  <a:srgbClr val="FFFEFF"/>
                </a:solidFill>
              </a:rPr>
              <a:t>Diffie – Hellman</a:t>
            </a:r>
            <a:br>
              <a:rPr lang="en-US" b="1">
                <a:solidFill>
                  <a:srgbClr val="FFFEFF"/>
                </a:solidFill>
              </a:rPr>
            </a:br>
            <a:r>
              <a:rPr lang="en-US" b="1">
                <a:solidFill>
                  <a:srgbClr val="FFFEFF"/>
                </a:solidFill>
              </a:rPr>
              <a:t>Key Exchange</a:t>
            </a:r>
          </a:p>
        </p:txBody>
      </p:sp>
      <p:graphicFrame>
        <p:nvGraphicFramePr>
          <p:cNvPr id="49" name="Content Placeholder 11">
            <a:extLst>
              <a:ext uri="{FF2B5EF4-FFF2-40B4-BE49-F238E27FC236}">
                <a16:creationId xmlns:a16="http://schemas.microsoft.com/office/drawing/2014/main" id="{72CA273C-6669-4CB7-825F-181CF8A19AFE}"/>
              </a:ext>
            </a:extLst>
          </p:cNvPr>
          <p:cNvGraphicFramePr>
            <a:graphicFrameLocks noGrp="1"/>
          </p:cNvGraphicFramePr>
          <p:nvPr>
            <p:ph idx="1"/>
            <p:extLst>
              <p:ext uri="{D42A27DB-BD31-4B8C-83A1-F6EECF244321}">
                <p14:modId xmlns:p14="http://schemas.microsoft.com/office/powerpoint/2010/main" val="3876517305"/>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70929D7-789E-426E-B6BA-50A813EDF640}"/>
              </a:ext>
            </a:extLst>
          </p:cNvPr>
          <p:cNvSpPr txBox="1"/>
          <p:nvPr/>
        </p:nvSpPr>
        <p:spPr>
          <a:xfrm>
            <a:off x="0" y="6488668"/>
            <a:ext cx="655320" cy="369332"/>
          </a:xfrm>
          <a:prstGeom prst="rect">
            <a:avLst/>
          </a:prstGeom>
          <a:noFill/>
        </p:spPr>
        <p:txBody>
          <a:bodyPr wrap="square" rtlCol="0">
            <a:spAutoFit/>
          </a:bodyPr>
          <a:lstStyle/>
          <a:p>
            <a:r>
              <a:rPr lang="en-US" dirty="0"/>
              <a:t>Avro</a:t>
            </a:r>
          </a:p>
        </p:txBody>
      </p:sp>
    </p:spTree>
    <p:extLst>
      <p:ext uri="{BB962C8B-B14F-4D97-AF65-F5344CB8AC3E}">
        <p14:creationId xmlns:p14="http://schemas.microsoft.com/office/powerpoint/2010/main" val="121543062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591223" y="2199746"/>
            <a:ext cx="3409783" cy="2441094"/>
          </a:xfrm>
        </p:spPr>
        <p:txBody>
          <a:bodyPr vert="horz" lIns="91440" tIns="45720" rIns="91440" bIns="45720" rtlCol="0" anchor="b">
            <a:noAutofit/>
          </a:bodyPr>
          <a:lstStyle/>
          <a:p>
            <a:pPr>
              <a:lnSpc>
                <a:spcPct val="90000"/>
              </a:lnSpc>
            </a:pPr>
            <a:r>
              <a:rPr lang="en-US" sz="4000" b="1" dirty="0"/>
              <a:t>Diffie – Hellman</a:t>
            </a:r>
            <a:br>
              <a:rPr lang="en-US" sz="4000" b="1" dirty="0"/>
            </a:br>
            <a:r>
              <a:rPr lang="en-US" sz="4000" b="1" dirty="0"/>
              <a:t>Key Exchange</a:t>
            </a:r>
            <a:br>
              <a:rPr lang="en-US" sz="4000" b="1" dirty="0"/>
            </a:br>
            <a:r>
              <a:rPr lang="en-US" sz="4000" b="1" dirty="0"/>
              <a:t>WORKING</a:t>
            </a:r>
          </a:p>
        </p:txBody>
      </p:sp>
      <p:sp>
        <p:nvSpPr>
          <p:cNvPr id="28" name="TextBox 27">
            <a:extLst>
              <a:ext uri="{FF2B5EF4-FFF2-40B4-BE49-F238E27FC236}">
                <a16:creationId xmlns:a16="http://schemas.microsoft.com/office/drawing/2014/main" id="{6F3E1A75-5013-47A8-9BD5-0260286AAF9A}"/>
              </a:ext>
            </a:extLst>
          </p:cNvPr>
          <p:cNvSpPr txBox="1"/>
          <p:nvPr/>
        </p:nvSpPr>
        <p:spPr>
          <a:xfrm>
            <a:off x="7402105" y="6226179"/>
            <a:ext cx="4570820" cy="579007"/>
          </a:xfrm>
          <a:prstGeom prst="rect">
            <a:avLst/>
          </a:prstGeom>
        </p:spPr>
        <p:txBody>
          <a:bodyPr vert="horz" lIns="91440" tIns="45720" rIns="91440" bIns="45720" rtlCol="0" anchor="ctr">
            <a:normAutofit fontScale="92500" lnSpcReduction="10000"/>
          </a:bodyPr>
          <a:lstStyle/>
          <a:p>
            <a:pPr>
              <a:spcBef>
                <a:spcPct val="20000"/>
              </a:spcBef>
              <a:spcAft>
                <a:spcPts val="600"/>
              </a:spcAft>
              <a:buClr>
                <a:schemeClr val="accent2"/>
              </a:buClr>
              <a:buSzPct val="92000"/>
              <a:buFont typeface="Wingdings 2" panose="05020102010507070707" pitchFamily="18" charset="2"/>
              <a:buChar char=""/>
            </a:pPr>
            <a:r>
              <a:rPr lang="en-US" dirty="0"/>
              <a:t>https://gfycat.com/arcticpowerlessgeese-weird-science</a:t>
            </a:r>
          </a:p>
        </p:txBody>
      </p:sp>
      <p:pic>
        <p:nvPicPr>
          <p:cNvPr id="11" name="DFshort">
            <a:hlinkClick r:id="" action="ppaction://media"/>
            <a:extLst>
              <a:ext uri="{FF2B5EF4-FFF2-40B4-BE49-F238E27FC236}">
                <a16:creationId xmlns:a16="http://schemas.microsoft.com/office/drawing/2014/main" id="{DE4C5C9A-8D71-4FF8-86D7-FDF17EA602B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791522" y="1614054"/>
            <a:ext cx="6489819" cy="3650522"/>
          </a:xfrm>
          <a:prstGeom prst="rect">
            <a:avLst/>
          </a:prstGeom>
        </p:spPr>
      </p:pic>
      <p:sp>
        <p:nvSpPr>
          <p:cNvPr id="7" name="TextBox 6">
            <a:extLst>
              <a:ext uri="{FF2B5EF4-FFF2-40B4-BE49-F238E27FC236}">
                <a16:creationId xmlns:a16="http://schemas.microsoft.com/office/drawing/2014/main" id="{395925B5-02AE-42FC-A30D-090FBB88C528}"/>
              </a:ext>
            </a:extLst>
          </p:cNvPr>
          <p:cNvSpPr txBox="1"/>
          <p:nvPr/>
        </p:nvSpPr>
        <p:spPr>
          <a:xfrm>
            <a:off x="0" y="6488668"/>
            <a:ext cx="655320" cy="369332"/>
          </a:xfrm>
          <a:prstGeom prst="rect">
            <a:avLst/>
          </a:prstGeom>
          <a:noFill/>
        </p:spPr>
        <p:txBody>
          <a:bodyPr wrap="square" rtlCol="0">
            <a:spAutoFit/>
          </a:bodyPr>
          <a:lstStyle/>
          <a:p>
            <a:r>
              <a:rPr lang="en-US" dirty="0"/>
              <a:t>Avro</a:t>
            </a:r>
          </a:p>
        </p:txBody>
      </p:sp>
    </p:spTree>
    <p:extLst>
      <p:ext uri="{BB962C8B-B14F-4D97-AF65-F5344CB8AC3E}">
        <p14:creationId xmlns:p14="http://schemas.microsoft.com/office/powerpoint/2010/main" val="141165314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28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2" name="Rectangle 41">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b="1">
                <a:solidFill>
                  <a:schemeClr val="accent1"/>
                </a:solidFill>
              </a:rPr>
              <a:t>RSA (Rivest–Shamir–Adleman) Encryption</a:t>
            </a:r>
          </a:p>
        </p:txBody>
      </p:sp>
      <p:sp>
        <p:nvSpPr>
          <p:cNvPr id="53" name="Rectangle 43">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45">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47">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9">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7" name="Content Placeholder 11">
            <a:extLst>
              <a:ext uri="{FF2B5EF4-FFF2-40B4-BE49-F238E27FC236}">
                <a16:creationId xmlns:a16="http://schemas.microsoft.com/office/drawing/2014/main" id="{5128EDDD-5F02-4DF4-B430-597AF50AFA83}"/>
              </a:ext>
            </a:extLst>
          </p:cNvPr>
          <p:cNvGraphicFramePr>
            <a:graphicFrameLocks noGrp="1"/>
          </p:cNvGraphicFramePr>
          <p:nvPr>
            <p:ph idx="1"/>
            <p:extLst>
              <p:ext uri="{D42A27DB-BD31-4B8C-83A1-F6EECF244321}">
                <p14:modId xmlns:p14="http://schemas.microsoft.com/office/powerpoint/2010/main" val="306222446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190451CB-D177-4185-AC0E-B10293CAEBFA}"/>
              </a:ext>
            </a:extLst>
          </p:cNvPr>
          <p:cNvSpPr txBox="1"/>
          <p:nvPr/>
        </p:nvSpPr>
        <p:spPr>
          <a:xfrm>
            <a:off x="0" y="6488668"/>
            <a:ext cx="746228" cy="369332"/>
          </a:xfrm>
          <a:prstGeom prst="rect">
            <a:avLst/>
          </a:prstGeom>
          <a:noFill/>
        </p:spPr>
        <p:txBody>
          <a:bodyPr wrap="square" rtlCol="0">
            <a:spAutoFit/>
          </a:bodyPr>
          <a:lstStyle/>
          <a:p>
            <a:r>
              <a:rPr lang="en-US" dirty="0">
                <a:solidFill>
                  <a:schemeClr val="bg1"/>
                </a:solidFill>
              </a:rPr>
              <a:t>Karan</a:t>
            </a:r>
          </a:p>
        </p:txBody>
      </p:sp>
    </p:spTree>
    <p:extLst>
      <p:ext uri="{BB962C8B-B14F-4D97-AF65-F5344CB8AC3E}">
        <p14:creationId xmlns:p14="http://schemas.microsoft.com/office/powerpoint/2010/main" val="486418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591223" y="2638415"/>
            <a:ext cx="3409783" cy="1563755"/>
          </a:xfrm>
        </p:spPr>
        <p:txBody>
          <a:bodyPr vert="horz" lIns="91440" tIns="45720" rIns="91440" bIns="45720" rtlCol="0" anchor="b">
            <a:normAutofit fontScale="90000"/>
          </a:bodyPr>
          <a:lstStyle/>
          <a:p>
            <a:r>
              <a:rPr lang="en-US" sz="4800" b="1" dirty="0"/>
              <a:t>RSA Working</a:t>
            </a:r>
          </a:p>
        </p:txBody>
      </p:sp>
      <p:sp>
        <p:nvSpPr>
          <p:cNvPr id="28" name="TextBox 27">
            <a:extLst>
              <a:ext uri="{FF2B5EF4-FFF2-40B4-BE49-F238E27FC236}">
                <a16:creationId xmlns:a16="http://schemas.microsoft.com/office/drawing/2014/main" id="{6F3E1A75-5013-47A8-9BD5-0260286AAF9A}"/>
              </a:ext>
            </a:extLst>
          </p:cNvPr>
          <p:cNvSpPr txBox="1"/>
          <p:nvPr/>
        </p:nvSpPr>
        <p:spPr>
          <a:xfrm>
            <a:off x="9037982" y="6167690"/>
            <a:ext cx="3154017" cy="750457"/>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dirty="0"/>
              <a:t>https://www.khanacademy.org/</a:t>
            </a:r>
          </a:p>
        </p:txBody>
      </p:sp>
      <p:pic>
        <p:nvPicPr>
          <p:cNvPr id="5" name="rsa_Trim">
            <a:hlinkClick r:id="" action="ppaction://media"/>
            <a:extLst>
              <a:ext uri="{FF2B5EF4-FFF2-40B4-BE49-F238E27FC236}">
                <a16:creationId xmlns:a16="http://schemas.microsoft.com/office/drawing/2014/main" id="{74C880EB-0FD2-46A6-95CA-84B8B460291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791522" y="1273338"/>
            <a:ext cx="6489819" cy="4331953"/>
          </a:xfrm>
          <a:prstGeom prst="rect">
            <a:avLst/>
          </a:prstGeom>
        </p:spPr>
      </p:pic>
      <p:sp>
        <p:nvSpPr>
          <p:cNvPr id="7" name="TextBox 6">
            <a:extLst>
              <a:ext uri="{FF2B5EF4-FFF2-40B4-BE49-F238E27FC236}">
                <a16:creationId xmlns:a16="http://schemas.microsoft.com/office/drawing/2014/main" id="{DF6DB448-0CB8-4047-B03D-7E41FB46AAD7}"/>
              </a:ext>
            </a:extLst>
          </p:cNvPr>
          <p:cNvSpPr txBox="1"/>
          <p:nvPr/>
        </p:nvSpPr>
        <p:spPr>
          <a:xfrm>
            <a:off x="0" y="6488668"/>
            <a:ext cx="746228" cy="369332"/>
          </a:xfrm>
          <a:prstGeom prst="rect">
            <a:avLst/>
          </a:prstGeom>
          <a:noFill/>
        </p:spPr>
        <p:txBody>
          <a:bodyPr wrap="square" rtlCol="0">
            <a:spAutoFit/>
          </a:bodyPr>
          <a:lstStyle/>
          <a:p>
            <a:r>
              <a:rPr lang="en-US" dirty="0"/>
              <a:t>Karan</a:t>
            </a:r>
          </a:p>
        </p:txBody>
      </p:sp>
    </p:spTree>
    <p:extLst>
      <p:ext uri="{BB962C8B-B14F-4D97-AF65-F5344CB8AC3E}">
        <p14:creationId xmlns:p14="http://schemas.microsoft.com/office/powerpoint/2010/main" val="294479550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6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581192" y="702156"/>
            <a:ext cx="11029616" cy="1013800"/>
          </a:xfrm>
        </p:spPr>
        <p:txBody>
          <a:bodyPr vert="horz" lIns="91440" tIns="45720" rIns="91440" bIns="45720" rtlCol="0">
            <a:normAutofit/>
          </a:bodyPr>
          <a:lstStyle/>
          <a:p>
            <a:r>
              <a:rPr lang="en-US" b="1"/>
              <a:t>AES - Advanced Encryption Standard</a:t>
            </a:r>
          </a:p>
        </p:txBody>
      </p:sp>
      <p:sp>
        <p:nvSpPr>
          <p:cNvPr id="1030"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C5FD984-A07C-4199-A4B0-963D01173E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3283388"/>
            <a:ext cx="4962525" cy="180455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6335805" y="2180496"/>
            <a:ext cx="5275001" cy="4045683"/>
          </a:xfrm>
        </p:spPr>
        <p:txBody>
          <a:bodyPr>
            <a:normAutofit/>
          </a:bodyPr>
          <a:lstStyle/>
          <a:p>
            <a:pPr>
              <a:lnSpc>
                <a:spcPct val="90000"/>
              </a:lnSpc>
              <a:spcBef>
                <a:spcPts val="0"/>
              </a:spcBef>
              <a:buSzTx/>
              <a:defRPr>
                <a:solidFill>
                  <a:srgbClr val="333333"/>
                </a:solidFill>
              </a:defRPr>
            </a:pPr>
            <a:r>
              <a:rPr lang="en-US" sz="1500" dirty="0"/>
              <a:t>Advanced Encryption Standard(AES) is a symmetric key block cipher technique. It is based on a substitution permutation network. </a:t>
            </a:r>
          </a:p>
          <a:p>
            <a:pPr>
              <a:lnSpc>
                <a:spcPct val="90000"/>
              </a:lnSpc>
              <a:spcBef>
                <a:spcPts val="0"/>
              </a:spcBef>
              <a:buSzTx/>
              <a:defRPr>
                <a:solidFill>
                  <a:srgbClr val="333333"/>
                </a:solidFill>
              </a:defRPr>
            </a:pPr>
            <a:endParaRPr lang="en-US" sz="1500" dirty="0"/>
          </a:p>
          <a:p>
            <a:pPr>
              <a:lnSpc>
                <a:spcPct val="90000"/>
              </a:lnSpc>
              <a:spcBef>
                <a:spcPts val="0"/>
              </a:spcBef>
              <a:buSzTx/>
              <a:defRPr>
                <a:solidFill>
                  <a:srgbClr val="333333"/>
                </a:solidFill>
              </a:defRPr>
            </a:pPr>
            <a:r>
              <a:rPr lang="en-US" sz="1500" dirty="0"/>
              <a:t>AES uses a key expansion process in which the initial key comes up with a series of newly generated keys called round keys. </a:t>
            </a:r>
          </a:p>
          <a:p>
            <a:pPr>
              <a:lnSpc>
                <a:spcPct val="90000"/>
              </a:lnSpc>
              <a:spcBef>
                <a:spcPts val="0"/>
              </a:spcBef>
              <a:buSzTx/>
              <a:defRPr>
                <a:solidFill>
                  <a:srgbClr val="333333"/>
                </a:solidFill>
              </a:defRPr>
            </a:pPr>
            <a:endParaRPr lang="en-US" sz="1500" dirty="0"/>
          </a:p>
          <a:p>
            <a:pPr>
              <a:lnSpc>
                <a:spcPct val="90000"/>
              </a:lnSpc>
              <a:spcBef>
                <a:spcPts val="0"/>
              </a:spcBef>
              <a:buSzTx/>
              <a:defRPr>
                <a:solidFill>
                  <a:srgbClr val="333333"/>
                </a:solidFill>
              </a:defRPr>
            </a:pPr>
            <a:r>
              <a:rPr lang="en-US" sz="1500" dirty="0"/>
              <a:t>These round keys are generated over multiple rounds of changes which makes it harder to crack the encryption. </a:t>
            </a:r>
          </a:p>
          <a:p>
            <a:pPr>
              <a:lnSpc>
                <a:spcPct val="90000"/>
              </a:lnSpc>
              <a:spcBef>
                <a:spcPts val="0"/>
              </a:spcBef>
              <a:buSzTx/>
              <a:defRPr>
                <a:solidFill>
                  <a:srgbClr val="333333"/>
                </a:solidFill>
              </a:defRPr>
            </a:pPr>
            <a:endParaRPr lang="en-US" sz="1500" dirty="0"/>
          </a:p>
          <a:p>
            <a:pPr>
              <a:lnSpc>
                <a:spcPct val="90000"/>
              </a:lnSpc>
              <a:spcBef>
                <a:spcPts val="0"/>
              </a:spcBef>
              <a:buSzTx/>
              <a:defRPr>
                <a:solidFill>
                  <a:srgbClr val="333333"/>
                </a:solidFill>
              </a:defRPr>
            </a:pPr>
            <a:r>
              <a:rPr lang="en-US" sz="1500" dirty="0"/>
              <a:t>The AES encryption is more complex with the increase in rounds of encryption. The 256 bit key gives the highest level of encryption.</a:t>
            </a:r>
          </a:p>
        </p:txBody>
      </p:sp>
      <p:sp>
        <p:nvSpPr>
          <p:cNvPr id="6" name="TextBox 5">
            <a:extLst>
              <a:ext uri="{FF2B5EF4-FFF2-40B4-BE49-F238E27FC236}">
                <a16:creationId xmlns:a16="http://schemas.microsoft.com/office/drawing/2014/main" id="{3B8231A9-B7B1-416F-A47F-90433217A3ED}"/>
              </a:ext>
            </a:extLst>
          </p:cNvPr>
          <p:cNvSpPr txBox="1"/>
          <p:nvPr/>
        </p:nvSpPr>
        <p:spPr>
          <a:xfrm>
            <a:off x="0" y="6488668"/>
            <a:ext cx="899160" cy="369332"/>
          </a:xfrm>
          <a:prstGeom prst="rect">
            <a:avLst/>
          </a:prstGeom>
          <a:noFill/>
        </p:spPr>
        <p:txBody>
          <a:bodyPr wrap="square" rtlCol="0">
            <a:spAutoFit/>
          </a:bodyPr>
          <a:lstStyle/>
          <a:p>
            <a:r>
              <a:rPr lang="en-US" dirty="0"/>
              <a:t>Vincent</a:t>
            </a:r>
          </a:p>
        </p:txBody>
      </p:sp>
    </p:spTree>
    <p:extLst>
      <p:ext uri="{BB962C8B-B14F-4D97-AF65-F5344CB8AC3E}">
        <p14:creationId xmlns:p14="http://schemas.microsoft.com/office/powerpoint/2010/main" val="386856967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3CD8-B10A-4B20-A41F-62C9465EECA9}"/>
              </a:ext>
            </a:extLst>
          </p:cNvPr>
          <p:cNvSpPr>
            <a:spLocks noGrp="1"/>
          </p:cNvSpPr>
          <p:nvPr>
            <p:ph type="title"/>
          </p:nvPr>
        </p:nvSpPr>
        <p:spPr>
          <a:xfrm>
            <a:off x="715617" y="1113764"/>
            <a:ext cx="3644348" cy="4624327"/>
          </a:xfrm>
        </p:spPr>
        <p:txBody>
          <a:bodyPr vert="horz" lIns="91440" tIns="45720" rIns="91440" bIns="45720" rtlCol="0" anchor="ctr">
            <a:normAutofit/>
          </a:bodyPr>
          <a:lstStyle/>
          <a:p>
            <a:r>
              <a:rPr lang="en-US" sz="4000" b="1" dirty="0"/>
              <a:t>GMP Library</a:t>
            </a:r>
            <a:br>
              <a:rPr lang="en-US" sz="4000" b="1" dirty="0"/>
            </a:br>
            <a:r>
              <a:rPr lang="en-US" sz="2000" dirty="0"/>
              <a:t>Big Integer Implementation</a:t>
            </a:r>
            <a:br>
              <a:rPr lang="en-US" sz="2000" dirty="0"/>
            </a:br>
            <a:endParaRPr lang="en-US" sz="3200" b="1" dirty="0">
              <a:solidFill>
                <a:srgbClr val="FFFFFF"/>
              </a:solidFill>
            </a:endParaRPr>
          </a:p>
        </p:txBody>
      </p:sp>
      <p:sp>
        <p:nvSpPr>
          <p:cNvPr id="12" name="Content Placeholder 11">
            <a:extLst>
              <a:ext uri="{FF2B5EF4-FFF2-40B4-BE49-F238E27FC236}">
                <a16:creationId xmlns:a16="http://schemas.microsoft.com/office/drawing/2014/main" id="{F33F5443-66CB-4721-938F-5232E60FD3B9}"/>
              </a:ext>
            </a:extLst>
          </p:cNvPr>
          <p:cNvSpPr>
            <a:spLocks noGrp="1"/>
          </p:cNvSpPr>
          <p:nvPr>
            <p:ph idx="1"/>
          </p:nvPr>
        </p:nvSpPr>
        <p:spPr>
          <a:xfrm>
            <a:off x="5155905" y="1113764"/>
            <a:ext cx="6108179" cy="4624327"/>
          </a:xfrm>
        </p:spPr>
        <p:txBody>
          <a:bodyPr anchor="ctr">
            <a:normAutofit/>
          </a:bodyPr>
          <a:lstStyle/>
          <a:p>
            <a:r>
              <a:rPr lang="en-US" sz="1700" dirty="0"/>
              <a:t>GMP stands for the GNU Multi Precision Library. It is a popular library that gives us the ability to operate with arbitrary precision integers, rational numbers and floating point numbers. </a:t>
            </a:r>
          </a:p>
          <a:p>
            <a:r>
              <a:rPr lang="en-US" sz="1700" dirty="0"/>
              <a:t>In our code, we used GMP library to generate Prime numbers, which are used in RSA encryption to generate the private and public keys.</a:t>
            </a:r>
          </a:p>
          <a:p>
            <a:r>
              <a:rPr lang="en-US" sz="1700" dirty="0"/>
              <a:t>It's implemented in our code with trial division by the first 70 prime numbers and then a Miller-Rabin primality test which runs (by default) 30 iterations the length of the prime value is given in 'number of bits' as it randomly generates values until a tested value returns true for the prime test it can find prime values with 2000 (or less) digits in under a minute.</a:t>
            </a:r>
          </a:p>
          <a:p>
            <a:endParaRPr lang="en-US" sz="1700" dirty="0"/>
          </a:p>
        </p:txBody>
      </p:sp>
      <p:sp>
        <p:nvSpPr>
          <p:cNvPr id="6" name="TextBox 5">
            <a:extLst>
              <a:ext uri="{FF2B5EF4-FFF2-40B4-BE49-F238E27FC236}">
                <a16:creationId xmlns:a16="http://schemas.microsoft.com/office/drawing/2014/main" id="{D334EBBB-3086-4EF4-93CF-8BFB8FD4BF79}"/>
              </a:ext>
            </a:extLst>
          </p:cNvPr>
          <p:cNvSpPr txBox="1"/>
          <p:nvPr/>
        </p:nvSpPr>
        <p:spPr>
          <a:xfrm>
            <a:off x="0" y="6488668"/>
            <a:ext cx="899160" cy="369332"/>
          </a:xfrm>
          <a:prstGeom prst="rect">
            <a:avLst/>
          </a:prstGeom>
          <a:noFill/>
        </p:spPr>
        <p:txBody>
          <a:bodyPr wrap="square" rtlCol="0">
            <a:spAutoFit/>
          </a:bodyPr>
          <a:lstStyle/>
          <a:p>
            <a:r>
              <a:rPr lang="en-US" dirty="0"/>
              <a:t>Vincent</a:t>
            </a:r>
          </a:p>
        </p:txBody>
      </p:sp>
    </p:spTree>
    <p:extLst>
      <p:ext uri="{BB962C8B-B14F-4D97-AF65-F5344CB8AC3E}">
        <p14:creationId xmlns:p14="http://schemas.microsoft.com/office/powerpoint/2010/main" val="368620253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BEEF00223D744B858DC84C6F082026" ma:contentTypeVersion="4" ma:contentTypeDescription="Create a new document." ma:contentTypeScope="" ma:versionID="d2727f8fd1bb2d0d27e7407c37a9df86">
  <xsd:schema xmlns:xsd="http://www.w3.org/2001/XMLSchema" xmlns:xs="http://www.w3.org/2001/XMLSchema" xmlns:p="http://schemas.microsoft.com/office/2006/metadata/properties" xmlns:ns3="a9e50f71-ae4f-4dbe-972b-860afcf4081d" targetNamespace="http://schemas.microsoft.com/office/2006/metadata/properties" ma:root="true" ma:fieldsID="b9e96468b9d1745211dbefcddb35eac8" ns3:_="">
    <xsd:import namespace="a9e50f71-ae4f-4dbe-972b-860afcf408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50f71-ae4f-4dbe-972b-860afcf40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a9e50f71-ae4f-4dbe-972b-860afcf4081d"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83B0FBA9-4E4A-49AB-82DD-FC59E1904A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e50f71-ae4f-4dbe-972b-860afcf40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www.w3.org/XML/1998/namespace"/>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a9e50f71-ae4f-4dbe-972b-860afcf4081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1332</Words>
  <Application>Microsoft Office PowerPoint</Application>
  <PresentationFormat>Widescreen</PresentationFormat>
  <Paragraphs>130</Paragraphs>
  <Slides>23</Slides>
  <Notes>1</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 2</vt:lpstr>
      <vt:lpstr>Dividend</vt:lpstr>
      <vt:lpstr>RSA Encryption using Diffie-Hellman and AES Algorithm</vt:lpstr>
      <vt:lpstr>Problem Definition:  Sending Encrypted Data from one point to another</vt:lpstr>
      <vt:lpstr>Techniques Used FOR ENCRYPTION</vt:lpstr>
      <vt:lpstr>Diffie – Hellman Key Exchange</vt:lpstr>
      <vt:lpstr>Diffie – Hellman Key Exchange WORKING</vt:lpstr>
      <vt:lpstr>RSA (Rivest–Shamir–Adleman) Encryption</vt:lpstr>
      <vt:lpstr>RSA Working</vt:lpstr>
      <vt:lpstr>AES - Advanced Encryption Standard</vt:lpstr>
      <vt:lpstr>GMP Library Big Integer Implementation </vt:lpstr>
      <vt:lpstr>Structure of Code Implementation</vt:lpstr>
      <vt:lpstr>STEP 1: Generating  Diffie Hellman Shared Key</vt:lpstr>
      <vt:lpstr>STEP 2: Generating  RSA Encryption KEY and Decryption Key </vt:lpstr>
      <vt:lpstr>STEP 3 : SEND e and n from a to b </vt:lpstr>
      <vt:lpstr>STEP 4 : encrypting and Sending enc key</vt:lpstr>
      <vt:lpstr>STEP 5: decrypting Received enc key</vt:lpstr>
      <vt:lpstr>STEP 6 : Encrypting message using Enc key</vt:lpstr>
      <vt:lpstr>STEP 7 : encrypting and Sending Message</vt:lpstr>
      <vt:lpstr>STEP 8: Decrypting message using Dec key</vt:lpstr>
      <vt:lpstr> ENVIRONMENT</vt:lpstr>
      <vt:lpstr>Challenges Faced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2020-12-15T19:35:13Z</dcterms:created>
  <dcterms:modified xsi:type="dcterms:W3CDTF">2020-12-16T03:26:29Z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0x010100E0BEEF00223D744B858DC84C6F082026</vt:lpwstr>
  </property>
</Properties>
</file>