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5" d="100"/>
          <a:sy n="75" d="100"/>
        </p:scale>
        <p:origin x="-516" y="-72"/>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J5l7NuBkr-xgvR_keYVF2xbqt4j3ldK5/view?usp=sharing" TargetMode="External"/><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6248400" y="175291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itle 12"/>
          <p:cNvSpPr>
            <a:spLocks noGrp="1"/>
          </p:cNvSpPr>
          <p:nvPr>
            <p:ph type="ctrTitle"/>
          </p:nvPr>
        </p:nvSpPr>
        <p:spPr>
          <a:xfrm>
            <a:off x="2514812" y="2819219"/>
            <a:ext cx="7766936" cy="1107440"/>
          </a:xfrm>
        </p:spPr>
        <p:txBody>
          <a:bodyPr/>
          <a:lstStyle/>
          <a:p>
            <a:r>
              <a:rPr lang="en-US" sz="3600" b="1" dirty="0" smtClean="0">
                <a:solidFill>
                  <a:schemeClr val="tx1"/>
                </a:solidFill>
              </a:rPr>
              <a:t>Heart Disease Prediction Using-Machine Learning</a:t>
            </a:r>
          </a:p>
        </p:txBody>
      </p:sp>
      <p:sp>
        <p:nvSpPr>
          <p:cNvPr id="15" name="Subtitle 14"/>
          <p:cNvSpPr>
            <a:spLocks noGrp="1"/>
          </p:cNvSpPr>
          <p:nvPr>
            <p:ph type="subTitle" idx="1"/>
          </p:nvPr>
        </p:nvSpPr>
        <p:spPr>
          <a:xfrm>
            <a:off x="1676611" y="4114968"/>
            <a:ext cx="7766937" cy="1508138"/>
          </a:xfrm>
        </p:spPr>
        <p:txBody>
          <a:bodyPr>
            <a:noAutofit/>
          </a:bodyPr>
          <a:lstStyle/>
          <a:p>
            <a:pPr algn="r"/>
            <a:r>
              <a:rPr lang="en-US" sz="2400" dirty="0" smtClean="0">
                <a:solidFill>
                  <a:schemeClr val="tx1"/>
                </a:solidFill>
              </a:rPr>
              <a:t>JESICA G</a:t>
            </a:r>
          </a:p>
          <a:p>
            <a:pPr algn="r"/>
            <a:r>
              <a:rPr lang="en-US" sz="2400" dirty="0" smtClean="0">
                <a:solidFill>
                  <a:schemeClr val="tx1"/>
                </a:solidFill>
              </a:rPr>
              <a:t>2021506033</a:t>
            </a:r>
            <a:r>
              <a:rPr lang="en-US" sz="2400" dirty="0">
                <a:solidFill>
                  <a:schemeClr val="tx1"/>
                </a:solidFill>
              </a:rPr>
              <a:t/>
            </a:r>
            <a:br>
              <a:rPr lang="en-US" sz="2400" dirty="0">
                <a:solidFill>
                  <a:schemeClr val="tx1"/>
                </a:solidFill>
              </a:rPr>
            </a:br>
            <a:r>
              <a:rPr lang="en-US" sz="2400" dirty="0">
                <a:solidFill>
                  <a:schemeClr val="tx1"/>
                </a:solidFill>
              </a:rPr>
              <a:t>Madras Institute of Technology</a:t>
            </a:r>
            <a:r>
              <a:rPr lang="en-US" sz="2400" dirty="0" smtClean="0">
                <a:solidFill>
                  <a:schemeClr val="tx1"/>
                </a:solidFill>
              </a:rPr>
              <a:t>, AU</a:t>
            </a:r>
            <a:endParaRPr lang="en-IN"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5115"/>
            <a:ext cx="458470" cy="45466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6610"/>
            <a:ext cx="180975" cy="18034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8110"/>
            <a:ext cx="76200" cy="177165"/>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762000" y="6173470"/>
            <a:ext cx="1440180" cy="323850"/>
          </a:xfrm>
          <a:prstGeom prst="rect">
            <a:avLst/>
          </a:prstGeom>
        </p:spPr>
        <p:txBody>
          <a:bodyPr vert="horz" wrap="square" lIns="0" tIns="16510" rIns="0" bIns="0" rtlCol="0">
            <a:spAutoFit/>
          </a:bodyPr>
          <a:lstStyle/>
          <a:p>
            <a:pPr marL="12700">
              <a:lnSpc>
                <a:spcPct val="100000"/>
              </a:lnSpc>
              <a:spcBef>
                <a:spcPts val="130"/>
              </a:spcBef>
            </a:pPr>
            <a:r>
              <a:rPr lang="en-IN" altLang="en-US" sz="2000" u="none" dirty="0">
                <a:solidFill>
                  <a:schemeClr val="tx1"/>
                </a:solidFill>
                <a:uFill>
                  <a:solidFill>
                    <a:srgbClr val="006FC0"/>
                  </a:solidFill>
                </a:uFill>
                <a:latin typeface="Trebuchet MS" panose="020B0603020202020204"/>
                <a:cs typeface="Trebuchet MS" panose="020B0603020202020204"/>
                <a:hlinkClick r:id="rId3" action="ppaction://hlinkfile"/>
              </a:rPr>
              <a:t>Demo Link</a:t>
            </a:r>
            <a:endParaRPr lang="en-IN" altLang="en-US" sz="2000" u="none" dirty="0">
              <a:solidFill>
                <a:schemeClr val="tx1"/>
              </a:solidFill>
              <a:uFill>
                <a:solidFill>
                  <a:srgbClr val="006FC0"/>
                </a:solidFill>
              </a:uFill>
              <a:latin typeface="Trebuchet MS" panose="020B0603020202020204"/>
              <a:cs typeface="Trebuchet MS" panose="020B0603020202020204"/>
            </a:endParaRPr>
          </a:p>
        </p:txBody>
      </p:sp>
      <p:sp>
        <p:nvSpPr>
          <p:cNvPr id="4" name="Text Box 3"/>
          <p:cNvSpPr txBox="1"/>
          <p:nvPr/>
        </p:nvSpPr>
        <p:spPr>
          <a:xfrm>
            <a:off x="2286000" y="1247775"/>
            <a:ext cx="7703820" cy="2030095"/>
          </a:xfrm>
          <a:prstGeom prst="rect">
            <a:avLst/>
          </a:prstGeom>
          <a:noFill/>
        </p:spPr>
        <p:txBody>
          <a:bodyPr wrap="square" rtlCol="0">
            <a:spAutoFit/>
          </a:bodyPr>
          <a:lstStyle/>
          <a:p>
            <a:pPr marL="342900" indent="-342900">
              <a:buFont typeface="Arial" panose="020B0604020202020204" pitchFamily="34" charset="0"/>
              <a:buChar char="•"/>
            </a:pPr>
            <a:r>
              <a:rPr lang="en-US" sz="1800" b="1">
                <a:latin typeface="Times New Roman" panose="02020603050405020304" charset="0"/>
                <a:cs typeface="Times New Roman" panose="02020603050405020304" charset="0"/>
              </a:rPr>
              <a:t>Through our project, we successfully developed a predictive model for heart disease detection utilizing a variety of machine learning algorithms. By meticulously preprocessing the dataset and training diverse models including Logistic Regression, Naive Bayes, Support Vector Machine, K-Nearest Neighbours, Decision Tree, Random Forest, XGBoost, and Artificial Neural Network, we achieved comprehensive coverage of predictive techniques</a:t>
            </a:r>
          </a:p>
        </p:txBody>
      </p:sp>
      <p:pic>
        <p:nvPicPr>
          <p:cNvPr id="11" name="Content Placeholder 10"/>
          <p:cNvPicPr>
            <a:picLocks noGrp="1" noChangeAspect="1"/>
          </p:cNvPicPr>
          <p:nvPr>
            <p:ph sz="half" idx="2"/>
          </p:nvPr>
        </p:nvPicPr>
        <p:blipFill>
          <a:blip r:embed="rId4"/>
          <a:stretch>
            <a:fillRect/>
          </a:stretch>
        </p:blipFill>
        <p:spPr>
          <a:xfrm>
            <a:off x="152400" y="3277870"/>
            <a:ext cx="6348730" cy="2896235"/>
          </a:xfrm>
          <a:prstGeom prst="rect">
            <a:avLst/>
          </a:prstGeom>
        </p:spPr>
      </p:pic>
      <p:pic>
        <p:nvPicPr>
          <p:cNvPr id="13" name="Picture 12"/>
          <p:cNvPicPr>
            <a:picLocks noChangeAspect="1"/>
          </p:cNvPicPr>
          <p:nvPr/>
        </p:nvPicPr>
        <p:blipFill>
          <a:blip r:embed="rId5"/>
          <a:stretch>
            <a:fillRect/>
          </a:stretch>
        </p:blipFill>
        <p:spPr>
          <a:xfrm>
            <a:off x="6705600" y="3277870"/>
            <a:ext cx="5448935" cy="2896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8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1000" y="228600"/>
            <a:ext cx="10055225" cy="1135380"/>
          </a:xfrm>
          <a:prstGeom prst="rect">
            <a:avLst/>
          </a:prstGeom>
        </p:spPr>
        <p:txBody>
          <a:bodyPr vert="horz" wrap="square" lIns="0" tIns="460692" rIns="0" bIns="0" rtlCol="0">
            <a:noAutofit/>
          </a:bodyPr>
          <a:lstStyle/>
          <a:p>
            <a:pPr marL="193675">
              <a:lnSpc>
                <a:spcPct val="100000"/>
              </a:lnSpc>
              <a:spcBef>
                <a:spcPts val="130"/>
              </a:spcBef>
            </a:pPr>
            <a:r>
              <a:rPr lang="en-US" sz="4000" dirty="0" smtClean="0">
                <a:latin typeface="Times New Roman" panose="02020603050405020304" charset="0"/>
                <a:cs typeface="Times New Roman" panose="02020603050405020304" charset="0"/>
                <a:sym typeface="+mn-ea"/>
              </a:rPr>
              <a:t>PROJECT TITLE</a:t>
            </a:r>
            <a:r>
              <a:rPr lang="en-IN" sz="4000" b="1" dirty="0">
                <a:solidFill>
                  <a:schemeClr val="tx1"/>
                </a:solidFill>
                <a:latin typeface="Times New Roman" panose="02020603050405020304" charset="0"/>
                <a:cs typeface="Times New Roman" panose="02020603050405020304" charset="0"/>
              </a:rPr>
              <a:t/>
            </a:r>
            <a:br>
              <a:rPr lang="en-IN" sz="4000" b="1" dirty="0">
                <a:solidFill>
                  <a:schemeClr val="tx1"/>
                </a:solidFill>
                <a:latin typeface="Times New Roman" panose="02020603050405020304" charset="0"/>
                <a:cs typeface="Times New Roman" panose="02020603050405020304" charset="0"/>
              </a:rPr>
            </a:br>
            <a:r>
              <a:rPr lang="en-IN" sz="4000" dirty="0">
                <a:latin typeface="Times New Roman" panose="02020603050405020304" charset="0"/>
                <a:cs typeface="Times New Roman" panose="02020603050405020304" charset="0"/>
              </a:rPr>
              <a:t>		</a:t>
            </a:r>
            <a:r>
              <a:rPr sz="4000" dirty="0">
                <a:latin typeface="Times New Roman" panose="02020603050405020304" charset="0"/>
                <a:cs typeface="Times New Roman" panose="02020603050405020304" charset="0"/>
              </a:rPr>
              <a:t/>
            </a:r>
            <a:br>
              <a:rPr sz="4000" dirty="0">
                <a:latin typeface="Times New Roman" panose="02020603050405020304" charset="0"/>
                <a:cs typeface="Times New Roman" panose="02020603050405020304" charset="0"/>
              </a:rPr>
            </a:br>
            <a:r>
              <a:rPr sz="4000" dirty="0">
                <a:latin typeface="Times New Roman" panose="02020603050405020304" charset="0"/>
                <a:cs typeface="Times New Roman" panose="02020603050405020304" charset="0"/>
              </a:rPr>
              <a:t/>
            </a:r>
            <a:br>
              <a:rPr sz="4000" dirty="0">
                <a:latin typeface="Times New Roman" panose="02020603050405020304" charset="0"/>
                <a:cs typeface="Times New Roman" panose="02020603050405020304" charset="0"/>
              </a:rPr>
            </a:br>
            <a:endParaRPr sz="2400" dirty="0">
              <a:latin typeface="Times New Roman" panose="02020603050405020304" charset="0"/>
              <a:cs typeface="Times New Roman" panose="0202060305040502030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 Box 22"/>
          <p:cNvSpPr txBox="1"/>
          <p:nvPr/>
        </p:nvSpPr>
        <p:spPr>
          <a:xfrm>
            <a:off x="990600" y="1828800"/>
            <a:ext cx="8467090" cy="4892675"/>
          </a:xfrm>
          <a:prstGeom prst="rect">
            <a:avLst/>
          </a:prstGeom>
          <a:noFill/>
        </p:spPr>
        <p:txBody>
          <a:bodyPr wrap="square" rtlCol="0">
            <a:spAutoFit/>
          </a:bodyPr>
          <a:lstStyle/>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Good data-driven systems for predicting heart diseases can improve the entire research and prevention process, making sure that more people can live healthy lives. This is where Machine Learning comes into play. Machine Learning helps in predicting the Heart diseases, and the predictions made are quite accurate.</a:t>
            </a:r>
          </a:p>
          <a:p>
            <a:pPr marL="342900" indent="-342900">
              <a:buFont typeface="Arial" panose="020B0604020202020204" pitchFamily="34" charset="0"/>
              <a:buChar char="•"/>
            </a:pPr>
            <a:r>
              <a:rPr sz="2400" b="1" dirty="0">
                <a:latin typeface="Times New Roman" panose="02020603050405020304" charset="0"/>
                <a:cs typeface="Times New Roman" panose="02020603050405020304" charset="0"/>
                <a:sym typeface="+mn-ea"/>
              </a:rPr>
              <a:t>The project involved analysis of the heart disease patient dataset with proper data processing. Then, different models were trained and and predictions are made with different algorithms KNN, Decision Tree, Random Forest,SVM,Logistic Regression etc</a:t>
            </a:r>
            <a:r>
              <a:rPr lang="en-US" altLang="" sz="2400" b="1" dirty="0">
                <a:latin typeface="Times New Roman" panose="02020603050405020304" charset="0"/>
                <a:cs typeface="Times New Roman" panose="02020603050405020304" charset="0"/>
                <a:sym typeface="+mn-ea"/>
              </a:rPr>
              <a:t>.</a:t>
            </a:r>
            <a:r>
              <a:rPr sz="2400" b="1" dirty="0">
                <a:latin typeface="Times New Roman" panose="02020603050405020304" charset="0"/>
                <a:cs typeface="Times New Roman" panose="02020603050405020304" charset="0"/>
                <a:sym typeface="+mn-ea"/>
              </a:rPr>
              <a:t> </a:t>
            </a:r>
            <a:r>
              <a:rPr lang="en-US" altLang="" sz="2400" b="1" dirty="0">
                <a:latin typeface="Times New Roman" panose="02020603050405020304" charset="0"/>
                <a:cs typeface="Times New Roman" panose="02020603050405020304" charset="0"/>
                <a:sym typeface="+mn-ea"/>
              </a:rPr>
              <a:t>D</a:t>
            </a:r>
            <a:r>
              <a:rPr sz="2400" b="1" dirty="0">
                <a:latin typeface="Times New Roman" panose="02020603050405020304" charset="0"/>
                <a:cs typeface="Times New Roman" panose="02020603050405020304" charset="0"/>
                <a:sym typeface="+mn-ea"/>
              </a:rPr>
              <a:t>ataset I've used for my Kaggle kernel 'Binary Classification with Sklearn and Keras'</a:t>
            </a:r>
          </a:p>
        </p:txBody>
      </p:sp>
      <p:sp>
        <p:nvSpPr>
          <p:cNvPr id="15" name="Text Box 14"/>
          <p:cNvSpPr txBox="1"/>
          <p:nvPr/>
        </p:nvSpPr>
        <p:spPr>
          <a:xfrm>
            <a:off x="914400" y="1363980"/>
            <a:ext cx="7552690" cy="368300"/>
          </a:xfrm>
          <a:prstGeom prst="rect">
            <a:avLst/>
          </a:prstGeom>
          <a:noFill/>
        </p:spPr>
        <p:txBody>
          <a:bodyPr wrap="square" rtlCol="0">
            <a:spAutoFit/>
          </a:bodyPr>
          <a:lstStyle/>
          <a:p>
            <a:r>
              <a:rPr lang="en-US" b="1" dirty="0" smtClean="0">
                <a:solidFill>
                  <a:schemeClr val="tx1"/>
                </a:solidFill>
                <a:sym typeface="+mn-ea"/>
              </a:rPr>
              <a:t>Heart Disease Prediction using Machine Learning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tLang="en-US"/>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 Box 22"/>
          <p:cNvSpPr txBox="1"/>
          <p:nvPr/>
        </p:nvSpPr>
        <p:spPr>
          <a:xfrm>
            <a:off x="3048000" y="1621790"/>
            <a:ext cx="7442835" cy="4761865"/>
          </a:xfrm>
          <a:prstGeom prst="rect">
            <a:avLst/>
          </a:prstGeom>
          <a:noFill/>
        </p:spPr>
        <p:txBody>
          <a:bodyPr wrap="square" rtlCol="0">
            <a:noAutofit/>
          </a:bodyPr>
          <a:lstStyle/>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PROBLEM</a:t>
            </a:r>
            <a:r>
              <a:rPr lang="en-US" altLang="en-US" sz="2400" b="1" spc="-10" dirty="0">
                <a:latin typeface="Times New Roman" panose="02020603050405020304" charset="0"/>
                <a:cs typeface="Times New Roman" panose="02020603050405020304" charset="0"/>
                <a:sym typeface="+mn-ea"/>
              </a:rPr>
              <a:t> </a:t>
            </a:r>
            <a:r>
              <a:rPr sz="2400" b="1" spc="-75" dirty="0">
                <a:latin typeface="Times New Roman" panose="02020603050405020304" charset="0"/>
                <a:cs typeface="Times New Roman" panose="02020603050405020304" charset="0"/>
                <a:sym typeface="+mn-ea"/>
              </a:rPr>
              <a:t>STATEMENT</a:t>
            </a:r>
          </a:p>
          <a:p>
            <a:pPr marL="285750" indent="-285750">
              <a:lnSpc>
                <a:spcPct val="100000"/>
              </a:lnSpc>
              <a:spcBef>
                <a:spcPts val="130"/>
              </a:spcBef>
              <a:buFont typeface="Arial" panose="020B0604020202020204" pitchFamily="34" charset="0"/>
              <a:buChar char="•"/>
              <a:tabLst>
                <a:tab pos="2727960" algn="l"/>
              </a:tabLst>
            </a:pPr>
            <a:endParaRPr lang="en-US" sz="2400" b="1">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PROJECT</a:t>
            </a:r>
            <a:r>
              <a:rPr lang="en-US" altLang="en-US" sz="2400" b="1" spc="-1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OVERVIEW</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dirty="0">
                <a:latin typeface="Times New Roman" panose="02020603050405020304" charset="0"/>
                <a:cs typeface="Times New Roman" panose="02020603050405020304" charset="0"/>
                <a:sym typeface="+mn-ea"/>
              </a:rPr>
              <a:t>END</a:t>
            </a:r>
            <a:r>
              <a:rPr sz="2400" b="1" spc="-70" dirty="0">
                <a:latin typeface="Times New Roman" panose="02020603050405020304" charset="0"/>
                <a:cs typeface="Times New Roman" panose="02020603050405020304" charset="0"/>
                <a:sym typeface="+mn-ea"/>
              </a:rPr>
              <a:t> </a:t>
            </a:r>
            <a:r>
              <a:rPr sz="2400" b="1" spc="-10" dirty="0">
                <a:latin typeface="Times New Roman" panose="02020603050405020304" charset="0"/>
                <a:cs typeface="Times New Roman" panose="02020603050405020304" charset="0"/>
                <a:sym typeface="+mn-ea"/>
              </a:rPr>
              <a:t>USERS</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SOLUTION</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10" dirty="0">
                <a:latin typeface="Times New Roman" panose="02020603050405020304" charset="0"/>
                <a:cs typeface="Times New Roman" panose="02020603050405020304" charset="0"/>
                <a:sym typeface="+mn-ea"/>
              </a:rPr>
              <a:t>MODELLING</a:t>
            </a:r>
          </a:p>
          <a:p>
            <a:pPr marL="171450" indent="-171450">
              <a:lnSpc>
                <a:spcPct val="100000"/>
              </a:lnSpc>
              <a:spcBef>
                <a:spcPts val="130"/>
              </a:spcBef>
              <a:buFont typeface="Arial" panose="020B0604020202020204" pitchFamily="34" charset="0"/>
              <a:buChar char="•"/>
              <a:tabLst>
                <a:tab pos="2727960" algn="l"/>
              </a:tabLst>
            </a:pPr>
            <a:endParaRPr sz="2400" b="1" spc="-10" dirty="0">
              <a:latin typeface="Times New Roman" panose="02020603050405020304" charset="0"/>
              <a:cs typeface="Times New Roman" panose="02020603050405020304" charset="0"/>
              <a:sym typeface="+mn-ea"/>
            </a:endParaRPr>
          </a:p>
          <a:p>
            <a:pPr marL="171450" indent="-171450">
              <a:lnSpc>
                <a:spcPct val="100000"/>
              </a:lnSpc>
              <a:spcBef>
                <a:spcPts val="130"/>
              </a:spcBef>
              <a:buFont typeface="Arial" panose="020B0604020202020204" pitchFamily="34" charset="0"/>
              <a:buChar char="•"/>
              <a:tabLst>
                <a:tab pos="2727960" algn="l"/>
              </a:tabLst>
            </a:pPr>
            <a:r>
              <a:rPr sz="2400" b="1" spc="-60" dirty="0">
                <a:latin typeface="Times New Roman" panose="02020603050405020304" charset="0"/>
                <a:cs typeface="Times New Roman" panose="02020603050405020304" charset="0"/>
                <a:sym typeface="+mn-ea"/>
              </a:rPr>
              <a:t>RESULTS</a:t>
            </a:r>
            <a:endParaRPr sz="2400" b="1" spc="-60" dirty="0">
              <a:latin typeface="Times New Roman" panose="02020603050405020304" charset="0"/>
              <a:cs typeface="Times New Roman" panose="02020603050405020304" charset="0"/>
            </a:endParaRPr>
          </a:p>
          <a:p>
            <a:pPr marL="171450" indent="-171450">
              <a:lnSpc>
                <a:spcPct val="100000"/>
              </a:lnSpc>
              <a:spcBef>
                <a:spcPts val="130"/>
              </a:spcBef>
              <a:buFont typeface="Arial" panose="020B0604020202020204" pitchFamily="34" charset="0"/>
              <a:buChar char="•"/>
              <a:tabLst>
                <a:tab pos="2727960" algn="l"/>
              </a:tabLst>
            </a:pPr>
            <a:endParaRPr spc="-10" dirty="0"/>
          </a:p>
          <a:p>
            <a:pPr>
              <a:lnSpc>
                <a:spcPct val="100000"/>
              </a:lnSpc>
              <a:spcBef>
                <a:spcPts val="130"/>
              </a:spcBef>
              <a:tabLst>
                <a:tab pos="2727960" algn="l"/>
              </a:tabLst>
            </a:pPr>
            <a:endParaRPr spc="-10" dirty="0"/>
          </a:p>
          <a:p>
            <a:pPr>
              <a:lnSpc>
                <a:spcPct val="100000"/>
              </a:lnSpc>
              <a:spcBef>
                <a:spcPts val="130"/>
              </a:spcBef>
              <a:tabLst>
                <a:tab pos="2727960" algn="l"/>
              </a:tabLst>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 Box 10"/>
          <p:cNvSpPr txBox="1"/>
          <p:nvPr/>
        </p:nvSpPr>
        <p:spPr>
          <a:xfrm>
            <a:off x="1524000" y="1752600"/>
            <a:ext cx="7923530" cy="2746375"/>
          </a:xfrm>
          <a:prstGeom prst="rect">
            <a:avLst/>
          </a:prstGeom>
          <a:noFill/>
        </p:spPr>
        <p:txBody>
          <a:bodyPr wrap="square" rtlCol="0">
            <a:noAutofit/>
          </a:bodyPr>
          <a:lstStyle/>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Heart disease is a leading cause of mortality worldwide, and early detection plays a crucial role in its management and prevention. The goal of this project is to develop a machine learning model that can accurately predict the likelihood of an individual having heart disease based on various medical and demographic factors.</a:t>
            </a: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The objective is to build a robust predictive model that can assist healthcare professionals in identifying individuals at high risk of heart disease, enabling timely intervention and personalized treatment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76275" y="76231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 Box 10"/>
          <p:cNvSpPr txBox="1"/>
          <p:nvPr/>
        </p:nvSpPr>
        <p:spPr>
          <a:xfrm>
            <a:off x="152400" y="1676400"/>
            <a:ext cx="9798050" cy="4150360"/>
          </a:xfrm>
          <a:prstGeom prst="rect">
            <a:avLst/>
          </a:prstGeom>
          <a:noFill/>
        </p:spPr>
        <p:txBody>
          <a:bodyPr wrap="square" rtlCol="0">
            <a:noAutofit/>
          </a:bodyPr>
          <a:lstStyle/>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Dataset Analysis and Processing:</a:t>
            </a: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Conducted thorough analysis of the heart disease patient dataset, including data exploration and understanding of features.</a:t>
            </a:r>
          </a:p>
          <a:p>
            <a:pPr marL="342900" lvl="0" indent="-342900">
              <a:buFont typeface="Arial" panose="020B0604020202020204" pitchFamily="34" charset="0"/>
              <a:buChar char="•"/>
            </a:pPr>
            <a:r>
              <a:rPr lang="en-US" sz="2400" b="1">
                <a:latin typeface="Times New Roman" panose="02020603050405020304" charset="0"/>
                <a:cs typeface="Times New Roman" panose="02020603050405020304" charset="0"/>
              </a:rPr>
              <a:t>Model Selection and Training:</a:t>
            </a: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Utilized various machine learning algorithms </a:t>
            </a:r>
          </a:p>
          <a:p>
            <a:pPr marL="342900" lvl="0" indent="-342900">
              <a:buFont typeface="Arial" panose="020B0604020202020204" pitchFamily="34" charset="0"/>
              <a:buChar char="•"/>
            </a:pPr>
            <a:r>
              <a:rPr lang="en-US" sz="2400" b="1">
                <a:latin typeface="Times New Roman" panose="02020603050405020304" charset="0"/>
                <a:cs typeface="Times New Roman" panose="02020603050405020304" charset="0"/>
              </a:rPr>
              <a:t>Comparative Analysis:</a:t>
            </a: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Conducted a comprehensive comparative analysis of the different machine learning algorithms to determine their effectiveness in predicting heart disease.</a:t>
            </a:r>
          </a:p>
          <a:p>
            <a:pPr marL="342900" lvl="0" indent="-342900">
              <a:buFont typeface="Arial" panose="020B0604020202020204" pitchFamily="34" charset="0"/>
              <a:buChar char="•"/>
            </a:pPr>
            <a:r>
              <a:rPr lang="en-US" sz="2400" b="1">
                <a:latin typeface="Times New Roman" panose="02020603050405020304" charset="0"/>
                <a:cs typeface="Times New Roman" panose="02020603050405020304" charset="0"/>
              </a:rPr>
              <a:t>Model Deployment and Future Considerations:</a:t>
            </a:r>
          </a:p>
          <a:p>
            <a:pPr marL="800100" lvl="1" indent="-342900">
              <a:buFont typeface="Wingdings" panose="05000000000000000000" charset="0"/>
              <a:buChar char="q"/>
            </a:pPr>
            <a:r>
              <a:rPr lang="en-US" sz="2400" b="1">
                <a:latin typeface="Times New Roman" panose="02020603050405020304" charset="0"/>
                <a:cs typeface="Times New Roman" panose="02020603050405020304" charset="0"/>
              </a:rPr>
              <a:t>Deployed the selected models into a production environment for real-time predictions, potentially enhancing early detection and prevention of heart disease.</a:t>
            </a:r>
          </a:p>
          <a:p>
            <a:pPr marL="342900" lvl="0" indent="-342900">
              <a:buFont typeface="Wingdings" panose="05000000000000000000" charset="0"/>
              <a:buChar char="q"/>
            </a:pPr>
            <a:endParaRPr lang="en-US" sz="2400" b="1">
              <a:latin typeface="Times New Roman" panose="02020603050405020304" charset="0"/>
              <a:cs typeface="Times New Roman" panose="02020603050405020304" charset="0"/>
            </a:endParaRPr>
          </a:p>
          <a:p>
            <a:pPr marL="800100" lvl="1" indent="-342900">
              <a:buFont typeface="Wingdings" panose="05000000000000000000" charset="0"/>
              <a:buChar char="q"/>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1523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 Box 8"/>
          <p:cNvSpPr txBox="1"/>
          <p:nvPr/>
        </p:nvSpPr>
        <p:spPr>
          <a:xfrm>
            <a:off x="3581400" y="1219200"/>
            <a:ext cx="5285105" cy="4563745"/>
          </a:xfrm>
          <a:prstGeom prst="rect">
            <a:avLst/>
          </a:prstGeom>
          <a:noFill/>
        </p:spPr>
        <p:txBody>
          <a:bodyPr wrap="square" rtlCol="0">
            <a:noAutofit/>
          </a:bodyPr>
          <a:lstStyle/>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Healthcare Professionals</a:t>
            </a: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Medical Researchers</a:t>
            </a: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Public Health Authorities</a:t>
            </a: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Individuals Concerned About Heart Health</a:t>
            </a: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5895"/>
          </a:xfrm>
          <a:prstGeom prst="rect">
            <a:avLst/>
          </a:prstGeom>
        </p:spPr>
        <p:txBody>
          <a:bodyPr vert="horz" wrap="square" lIns="0" tIns="6985" rIns="0" bIns="0" rtlCol="0">
            <a:spAutoFit/>
          </a:bodyPr>
          <a:lstStyle/>
          <a:p>
            <a:pPr marL="12700">
              <a:lnSpc>
                <a:spcPct val="100000"/>
              </a:lnSpc>
              <a:spcBef>
                <a:spcPts val="55"/>
              </a:spcBef>
            </a:pP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 Box 9"/>
          <p:cNvSpPr txBox="1"/>
          <p:nvPr/>
        </p:nvSpPr>
        <p:spPr>
          <a:xfrm>
            <a:off x="2819400" y="1614170"/>
            <a:ext cx="7586980" cy="1339215"/>
          </a:xfrm>
          <a:prstGeom prst="rect">
            <a:avLst/>
          </a:prstGeom>
          <a:noFill/>
        </p:spPr>
        <p:txBody>
          <a:bodyPr wrap="square" rtlCol="0">
            <a:noAutofit/>
          </a:bodyPr>
          <a:lstStyle/>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Our solution combines diverse machine learning algorithms to accurately predict heart disease presence, ensuring robust diagnostic accuracy.</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We offer healthcare professionals and individuals a versatile toolkit for risk assessment, empowering personalized treatment plans and proactive health management.</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By integrating advanced machine learning with clinical data analysis, our system enhances patient outcomes and advances preventative care initiatives.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 Box 8"/>
          <p:cNvSpPr txBox="1"/>
          <p:nvPr/>
        </p:nvSpPr>
        <p:spPr>
          <a:xfrm>
            <a:off x="2209800" y="1676400"/>
            <a:ext cx="7730490" cy="5262245"/>
          </a:xfrm>
          <a:prstGeom prst="rect">
            <a:avLst/>
          </a:prstGeom>
          <a:noFill/>
        </p:spPr>
        <p:txBody>
          <a:bodyPr wrap="square" rtlCol="0">
            <a:spAutoFit/>
          </a:bodyPr>
          <a:lstStyle/>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The WOW in our solution is the seamless integration of advanced machine learning techniques with clinical data analysis, enabling personalized and proactive healthcare management. </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By harnessing the power of diverse algorithms, we provide a comprehensive approach to predicting heart disease, ultimately leading to improved patient outcomes and enhanced preventative care initiatives.</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 Box 9"/>
          <p:cNvSpPr txBox="1"/>
          <p:nvPr/>
        </p:nvSpPr>
        <p:spPr>
          <a:xfrm>
            <a:off x="1905000" y="1066800"/>
            <a:ext cx="7092315" cy="3803015"/>
          </a:xfrm>
          <a:prstGeom prst="rect">
            <a:avLst/>
          </a:prstGeom>
          <a:noFill/>
        </p:spPr>
        <p:txBody>
          <a:bodyPr wrap="square" rtlCol="0">
            <a:noAutofit/>
          </a:bodyPr>
          <a:lstStyle/>
          <a:p>
            <a:pPr marL="342900" indent="-342900">
              <a:buFont typeface="Arial" panose="020B0604020202020204" pitchFamily="34" charset="0"/>
              <a:buChar char="•"/>
            </a:pPr>
            <a:r>
              <a:rPr lang="en-US" sz="2400" b="1">
                <a:latin typeface="Times New Roman" panose="02020603050405020304" charset="0"/>
                <a:cs typeface="Times New Roman" panose="02020603050405020304" charset="0"/>
              </a:rPr>
              <a:t>Data Collection </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 Preprocessing</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Algorithm Selection</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Training Strategy</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Evaluation Metrics</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Fine-tuning and Hyperparameter Tuning</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Inference</a:t>
            </a:r>
          </a:p>
          <a:p>
            <a:pPr marL="285750" indent="-285750">
              <a:buFont typeface="Arial" panose="020B0604020202020204" pitchFamily="34" charset="0"/>
              <a:buChar char="•"/>
            </a:pPr>
            <a:endParaRPr lang="en-US" sz="2400" b="1">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Deployment and Integration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Custom</PresentationFormat>
  <Paragraphs>87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Heart Disease Prediction Using-Machine Learning</vt:lpstr>
      <vt:lpstr>PROJECT TITLE     </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Using-Machine Learning</dc:title>
  <dc:creator>jesica giridharan</dc:creator>
  <cp:lastModifiedBy>owner</cp:lastModifiedBy>
  <cp:revision>10</cp:revision>
  <dcterms:created xsi:type="dcterms:W3CDTF">2024-04-03T06:08:00Z</dcterms:created>
  <dcterms:modified xsi:type="dcterms:W3CDTF">2024-04-24T16:17:28Z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2024-03-22T09:00:00Z</vt:filetime>
  </property>
  <property fmtid="{D5CDD505-2E9C-101B-9397-08002B2CF9AE}" pid="3" name="LastSaved">
    <vt:filetime>2024-04-03T09:00:00Z</vt:filetime>
  </property>
  <property fmtid="{D5CDD505-2E9C-101B-9397-08002B2CF9AE}" pid="4" name="ICV">
    <vt:lpwstr>5F60063D633E4114A85605B73F61BCE4</vt:lpwstr>
  </property>
  <property fmtid="{D5CDD505-2E9C-101B-9397-08002B2CF9AE}" pid="5" name="KSOProductBuildVer">
    <vt:lpwstr>1033-11.2.0.11225</vt:lpwstr>
  </property>
</Properties>
</file>