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 mutiso" initials="jm" lastIdx="1" clrIdx="0">
    <p:extLst>
      <p:ext uri="{19B8F6BF-5375-455C-9EA6-DF929625EA0E}">
        <p15:presenceInfo xmlns:p15="http://schemas.microsoft.com/office/powerpoint/2012/main" userId="d1dec4c3cb8417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 mutiso" userId="d1dec4c3cb8417e5" providerId="LiveId" clId="{52F0C823-C840-4F9D-842D-87F4B5510773}"/>
    <pc:docChg chg="modSld">
      <pc:chgData name="jess mutiso" userId="d1dec4c3cb8417e5" providerId="LiveId" clId="{52F0C823-C840-4F9D-842D-87F4B5510773}" dt="2024-12-24T21:20:16.477" v="10" actId="5793"/>
      <pc:docMkLst>
        <pc:docMk/>
      </pc:docMkLst>
      <pc:sldChg chg="modSp mod">
        <pc:chgData name="jess mutiso" userId="d1dec4c3cb8417e5" providerId="LiveId" clId="{52F0C823-C840-4F9D-842D-87F4B5510773}" dt="2024-12-24T21:19:57.841" v="8" actId="113"/>
        <pc:sldMkLst>
          <pc:docMk/>
          <pc:sldMk cId="1361240368" sldId="291"/>
        </pc:sldMkLst>
        <pc:spChg chg="mod">
          <ac:chgData name="jess mutiso" userId="d1dec4c3cb8417e5" providerId="LiveId" clId="{52F0C823-C840-4F9D-842D-87F4B5510773}" dt="2024-12-24T21:19:57.841" v="8" actId="113"/>
          <ac:spMkLst>
            <pc:docMk/>
            <pc:sldMk cId="1361240368" sldId="291"/>
            <ac:spMk id="3" creationId="{2C2722EA-96FE-47EE-8A3F-9A6533F8F89C}"/>
          </ac:spMkLst>
        </pc:spChg>
      </pc:sldChg>
      <pc:sldChg chg="modSp mod">
        <pc:chgData name="jess mutiso" userId="d1dec4c3cb8417e5" providerId="LiveId" clId="{52F0C823-C840-4F9D-842D-87F4B5510773}" dt="2024-12-24T21:20:16.477" v="10" actId="5793"/>
        <pc:sldMkLst>
          <pc:docMk/>
          <pc:sldMk cId="1178276124" sldId="292"/>
        </pc:sldMkLst>
        <pc:spChg chg="mod">
          <ac:chgData name="jess mutiso" userId="d1dec4c3cb8417e5" providerId="LiveId" clId="{52F0C823-C840-4F9D-842D-87F4B5510773}" dt="2024-12-24T21:20:16.477" v="10" actId="5793"/>
          <ac:spMkLst>
            <pc:docMk/>
            <pc:sldMk cId="1178276124" sldId="292"/>
            <ac:spMk id="3" creationId="{D9E81F6A-01FA-4C44-882C-FC751661CDDD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24T23:04:58.032" idx="1">
    <p:pos x="920" y="3661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 understanding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 preparation and modelling approach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Predictions and results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C1BC2591-8C91-4D2E-838F-26D0C0073985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7DCA0393-C91B-458E-9602-70CA0004F5AA}" type="parTrans" cxnId="{D20E76FA-21CC-446B-8735-8A5FCDFC9E0E}">
      <dgm:prSet/>
      <dgm:spPr/>
      <dgm:t>
        <a:bodyPr/>
        <a:lstStyle/>
        <a:p>
          <a:endParaRPr lang="en-US"/>
        </a:p>
      </dgm:t>
    </dgm:pt>
    <dgm:pt modelId="{472A1DB7-924E-4E35-8E55-E1EE1C624B51}" type="sibTrans" cxnId="{D20E76FA-21CC-446B-8735-8A5FCDFC9E0E}">
      <dgm:prSet/>
      <dgm:spPr/>
      <dgm:t>
        <a:bodyPr/>
        <a:lstStyle/>
        <a:p>
          <a:endParaRPr lang="en-US"/>
        </a:p>
      </dgm:t>
    </dgm:pt>
    <dgm:pt modelId="{F74BC01B-5E1E-4ADD-9515-00356B79D176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 custLinFactNeighborX="154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6D4CB933-1DF3-4BC1-A454-546CC5034B5C}" type="presOf" srcId="{C1BC2591-8C91-4D2E-838F-26D0C0073985}" destId="{6418EBED-F111-425B-8EE2-06B8B2297A68}" srcOrd="0" destOrd="1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1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9C9F8283-EF4B-46ED-B123-7152942A1C38}" type="presOf" srcId="{F74BC01B-5E1E-4ADD-9515-00356B79D176}" destId="{6418EBED-F111-425B-8EE2-06B8B2297A68}" srcOrd="0" destOrd="2" presId="urn:microsoft.com/office/officeart/2018/5/layout/CenteredIconLabelDescriptionList"/>
    <dgm:cxn modelId="{D1B32484-28F0-428A-9520-8334A2F3F0B1}" srcId="{DCCE571A-4D30-4294-ABAF-6885F619D2D9}" destId="{80308036-41FA-49DF-BC56-8BE1223C877B}" srcOrd="1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8778ABD9-C262-4DF9-8C1E-BF1D063BB5C9}" srcId="{1C1B28B7-2609-4BAA-AAAB-5801EDFD334C}" destId="{F74BC01B-5E1E-4ADD-9515-00356B79D176}" srcOrd="2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D20E76FA-21CC-446B-8735-8A5FCDFC9E0E}" srcId="{1C1B28B7-2609-4BAA-AAAB-5801EDFD334C}" destId="{C1BC2591-8C91-4D2E-838F-26D0C0073985}" srcOrd="1" destOrd="0" parTransId="{7DCA0393-C91B-458E-9602-70CA0004F5AA}" sibTransId="{472A1DB7-924E-4E35-8E55-E1EE1C624B51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687622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1869065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Data understanding</a:t>
          </a:r>
        </a:p>
      </dsp:txBody>
      <dsp:txXfrm>
        <a:off x="4228" y="1869065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379073"/>
          <a:ext cx="3088125" cy="64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823F6-AC1A-46E3-9D99-A319DF497539}">
      <dsp:nvSpPr>
        <dsp:cNvPr id="0" name=""/>
        <dsp:cNvSpPr/>
      </dsp:nvSpPr>
      <dsp:spPr>
        <a:xfrm>
          <a:off x="4636415" y="687622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7530" y="1869065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Data preparation and modelling approach</a:t>
          </a:r>
        </a:p>
      </dsp:txBody>
      <dsp:txXfrm>
        <a:off x="3637530" y="1869065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379073"/>
          <a:ext cx="3088125" cy="64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632774" y="2379073"/>
        <a:ext cx="3088125" cy="648053"/>
      </dsp:txXfrm>
    </dsp:sp>
    <dsp:sp modelId="{B0A3ABD2-C471-4A21-8AEF-3843C86919E1}">
      <dsp:nvSpPr>
        <dsp:cNvPr id="0" name=""/>
        <dsp:cNvSpPr/>
      </dsp:nvSpPr>
      <dsp:spPr>
        <a:xfrm>
          <a:off x="8264962" y="687622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1869065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Predictions and results</a:t>
          </a:r>
        </a:p>
      </dsp:txBody>
      <dsp:txXfrm>
        <a:off x="7261321" y="1869065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379073"/>
          <a:ext cx="3088125" cy="64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7261321" y="2379073"/>
        <a:ext cx="3088125" cy="648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latin typeface="Franklin Gothic Heavy" panose="020B0903020102020204" pitchFamily="34" charset="0"/>
              </a:rPr>
              <a:t>Exploring customer behavior to bank marketing campaigns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By Jesicah Mwikali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A121-EF8B-4F49-A198-9069F0D1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Implications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12C1B-C91B-41AC-9DD2-7FA2099F6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b="1" dirty="0"/>
              <a:t> </a:t>
            </a:r>
          </a:p>
          <a:p>
            <a:pPr marL="36900" indent="0">
              <a:buNone/>
            </a:pPr>
            <a:r>
              <a:rPr lang="en-US" b="1" dirty="0"/>
              <a:t>Value to Stakeholders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Increased subscription rates → Higher revenue for the bank.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Efficient targeting → Reduced marketing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Data-driven decisions → Improved campaign success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6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A0F7-F205-44D1-B14F-E0EFC953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22EA-96FE-47EE-8A3F-9A6533F8F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dirty="0"/>
              <a:t>Summary &amp; Next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Takeaways: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Data-driven insights enhance marketing effectiveness.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Predictive modeling is a valuable tool for targeting.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Work: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Incorporate real-time data for dynamic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strategies on smaller campaigns for validation.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4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95E6-311C-4630-B51F-5CE1F55A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Q&amp;A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1F6A-01FA-4C44-882C-FC751661C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b="1" dirty="0"/>
              <a:t>Questions?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7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531001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AFCA-7864-4D45-9477-EABC38F8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B4D8-7137-40D2-A003-8FA99C86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b="1" dirty="0"/>
              <a:t>     The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Banks face challenges in effectively targeting customers for term deposits.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Inefficient targeting leads to wasted resources and lower campaign ROI.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Improve customer targeting to increase term deposit subscription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Stakeholders: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Bank marketing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Campaign managers.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Bank executives seeking higher ROI.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7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3B2C-6FAC-4EF2-978E-A3872DE2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0168A-DA54-41F5-AE14-99C825AA7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Source:</a:t>
            </a:r>
            <a:r>
              <a:rPr lang="en-US" dirty="0"/>
              <a:t> UCI Machine Learning Repository.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 Size:</a:t>
            </a:r>
            <a:r>
              <a:rPr lang="en-US" dirty="0"/>
              <a:t> 45,211 records, 17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 demographics (e.g., age, job, marital status).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Campaign information (e.g., contact duration, communication type).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Historical data (e.g., previous campaign outcomes).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8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8C2F-077F-41F4-ADC0-F68B9D5D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3ECF2-763E-40C3-ACE9-7AF7AC375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Relevance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This Data Matters: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Demographic and campaign attributes directly influence customer decisions.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Historical outcomes help predict future campaign success.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Initial Insights: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Imbalanced classes: 88% of customers did not subscribe to a term deposit.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Certain features, like age and job type, show patterns in subscription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0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6E71-D3CE-4FAB-BE09-6DF00080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4F75E-E22A-4C50-886B-2A4CADFCD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b="1" dirty="0"/>
              <a:t> Data Preparation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Steps Taken: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Handled missing values by removing incomplete records.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Encoded categorical features (e.g., job, education).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Normalized numerical data for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Addressing class imbalance using SMOTE.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irrelevant or redundant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2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A2AC-ACDA-48F2-BFD0-8B0B2638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Modeling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E4339-E691-4D8E-9E44-1210F4230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Predictive Modeling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Baseline Model:</a:t>
            </a:r>
            <a:r>
              <a:rPr lang="en-US" dirty="0"/>
              <a:t> Logistic regression for initial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Iterative Improvements: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Tried Random Forest, Gradient Boosting, and Decision Trees.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Evaluated models using precision, recall, and F1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Metrics Focus:</a:t>
            </a:r>
            <a:r>
              <a:rPr lang="en-US" dirty="0"/>
              <a:t> Balance between precision (avoiding false positives) and recall (capturing potential subscribers).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8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55BD-B9CD-400B-845F-B600D610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62F7-CE02-4BD3-A4F3-5B4ED805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b="1" dirty="0"/>
              <a:t>Key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Final Model:</a:t>
            </a:r>
            <a:r>
              <a:rPr lang="en-US" dirty="0"/>
              <a:t> Gradient Boosting outperformed other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Metrics: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Accuracy: 91%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Precision: 84%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Recall: 76%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Insights: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"Contact duration" is the most predictive feature.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Customers with prior campaign success are more likely to subscribe.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3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8C1B-7458-4D02-B99D-02C5D01D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13E0-92A8-44A0-B7C4-E3460A54C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Title:</a:t>
            </a:r>
            <a:r>
              <a:rPr lang="en-US" dirty="0"/>
              <a:t> Actionable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Targeted Campaigns:</a:t>
            </a:r>
            <a:r>
              <a:rPr lang="en-US" dirty="0"/>
              <a:t> Focus on customers with high predictive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Utilization:</a:t>
            </a:r>
            <a:r>
              <a:rPr lang="en-US" dirty="0"/>
              <a:t> Prioritize long call durations and prior success.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Optimization:</a:t>
            </a:r>
            <a:r>
              <a:rPr lang="en-US" dirty="0"/>
              <a:t> Use model predictions to allocate resources efficiently.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19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{0711C859-152A-4CC8-8A4D-43C4DD77CFFE}tf11665031_win32</Template>
  <TotalTime>497</TotalTime>
  <Words>465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Nova</vt:lpstr>
      <vt:lpstr>Arial Nova Light</vt:lpstr>
      <vt:lpstr>Franklin Gothic Heavy</vt:lpstr>
      <vt:lpstr>Wingdings 2</vt:lpstr>
      <vt:lpstr>SlateVTI</vt:lpstr>
      <vt:lpstr>Exploring customer behavior to bank marketing campaigns</vt:lpstr>
      <vt:lpstr> </vt:lpstr>
      <vt:lpstr>Introduction</vt:lpstr>
      <vt:lpstr>Data Overview</vt:lpstr>
      <vt:lpstr>Data Understanding</vt:lpstr>
      <vt:lpstr>Data Preparation</vt:lpstr>
      <vt:lpstr>Modeling Approach</vt:lpstr>
      <vt:lpstr>Results</vt:lpstr>
      <vt:lpstr>Recommendations</vt:lpstr>
      <vt:lpstr>Business Implications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customer behavior to bank marketing campaigns</dc:title>
  <dc:creator>jess mutiso</dc:creator>
  <cp:lastModifiedBy>jess mutiso</cp:lastModifiedBy>
  <cp:revision>1</cp:revision>
  <dcterms:created xsi:type="dcterms:W3CDTF">2024-12-24T13:02:27Z</dcterms:created>
  <dcterms:modified xsi:type="dcterms:W3CDTF">2024-12-24T21:20:22Z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