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68" r:id="rId11"/>
    <p:sldId id="279" r:id="rId12"/>
    <p:sldId id="280" r:id="rId13"/>
    <p:sldId id="281" r:id="rId14"/>
    <p:sldId id="282" r:id="rId15"/>
    <p:sldId id="285" r:id="rId16"/>
    <p:sldId id="275" r:id="rId17"/>
    <p:sldId id="283" r:id="rId18"/>
    <p:sldId id="276" r:id="rId19"/>
    <p:sldId id="267" r:id="rId20"/>
    <p:sldId id="266" r:id="rId21"/>
    <p:sldId id="269" r:id="rId22"/>
    <p:sldId id="270" r:id="rId23"/>
    <p:sldId id="271" r:id="rId24"/>
    <p:sldId id="284" r:id="rId25"/>
    <p:sldId id="274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4131E-E64E-4FDE-990B-B542C3066630}" type="datetimeFigureOut">
              <a:rPr lang="en-CA" smtClean="0"/>
              <a:t>2017-11-02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FEA60-8540-4A04-9E89-C7E57EF72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56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1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5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8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0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3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3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rchlinux.org/index.php/fstab#atime_options" TargetMode="External"/><Relationship Id="rId4" Type="http://schemas.openxmlformats.org/officeDocument/2006/relationships/hyperlink" Target="https://wiki.archlinux.org/index.php/Fstab#atime_option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rchlinux.org/index.php/SSD#TRIM" TargetMode="External"/><Relationship Id="rId4" Type="http://schemas.openxmlformats.org/officeDocument/2006/relationships/hyperlink" Target="https://wiki.archlinux.org/index.php/SSD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tecmint.com/add-new-disks-using-lvm-to-linux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tecmint.com/add-new-disk-to-an-existing-linux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File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/</a:t>
            </a:r>
            <a:r>
              <a:rPr lang="en-CA" dirty="0" err="1"/>
              <a:t>etc</a:t>
            </a:r>
            <a:r>
              <a:rPr lang="en-CA" dirty="0"/>
              <a:t>/</a:t>
            </a:r>
            <a:r>
              <a:rPr lang="en-CA" dirty="0" err="1"/>
              <a:t>fstab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The file that makes the file system work…</a:t>
            </a:r>
          </a:p>
          <a:p>
            <a:pPr marL="0" indent="0">
              <a:buNone/>
            </a:pPr>
            <a:endParaRPr lang="en-CA" dirty="0"/>
          </a:p>
          <a:p>
            <a:r>
              <a:rPr lang="en-US" dirty="0" err="1"/>
              <a:t>fstab</a:t>
            </a:r>
            <a:r>
              <a:rPr lang="en-US" dirty="0"/>
              <a:t> is a configuration file that contains information of all the partitions and storage devices </a:t>
            </a:r>
            <a:r>
              <a:rPr lang="en-US" dirty="0" smtClean="0"/>
              <a:t>connected to </a:t>
            </a:r>
            <a:r>
              <a:rPr lang="en-US" dirty="0"/>
              <a:t>your computer. The file is located </a:t>
            </a:r>
            <a:r>
              <a:rPr lang="en-US" dirty="0" smtClean="0"/>
              <a:t>in /etc</a:t>
            </a:r>
            <a:r>
              <a:rPr lang="en-US" dirty="0"/>
              <a:t>. </a:t>
            </a:r>
            <a:r>
              <a:rPr lang="en-US" dirty="0" smtClean="0"/>
              <a:t>You must </a:t>
            </a:r>
            <a:r>
              <a:rPr lang="en-US" dirty="0"/>
              <a:t>be root to edit this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i="1" dirty="0"/>
              <a:t>&lt;device&gt; &lt;</a:t>
            </a:r>
            <a:r>
              <a:rPr lang="en-US" sz="2200" i="1" dirty="0" err="1"/>
              <a:t>mountpoint</a:t>
            </a:r>
            <a:r>
              <a:rPr lang="en-US" sz="2200" i="1" dirty="0"/>
              <a:t>&gt; &lt;</a:t>
            </a:r>
            <a:r>
              <a:rPr lang="en-US" sz="2200" i="1" dirty="0" err="1"/>
              <a:t>filesystemtype</a:t>
            </a:r>
            <a:r>
              <a:rPr lang="en-US" sz="2200" i="1" dirty="0"/>
              <a:t>&gt;&lt;options&gt; &lt;dump&gt;  &lt;</a:t>
            </a:r>
            <a:r>
              <a:rPr lang="en-US" sz="2200" i="1" dirty="0" err="1"/>
              <a:t>fsckorder</a:t>
            </a:r>
            <a:r>
              <a:rPr lang="en-US" sz="2200" i="1" dirty="0"/>
              <a:t>&gt;</a:t>
            </a:r>
          </a:p>
          <a:p>
            <a:pPr marL="0" indent="0">
              <a:buNone/>
            </a:pPr>
            <a:r>
              <a:rPr lang="en-US" sz="2600" dirty="0"/>
              <a:t>/dev/hdb5      /               </a:t>
            </a:r>
            <a:r>
              <a:rPr lang="en-US" sz="2600" dirty="0" smtClean="0"/>
              <a:t>ext2</a:t>
            </a:r>
            <a:r>
              <a:rPr lang="en-US" sz="2600" dirty="0"/>
              <a:t>             defaults       1 </a:t>
            </a:r>
            <a:r>
              <a:rPr lang="en-US" sz="2600" dirty="0" smtClean="0"/>
              <a:t>       1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/dev/hdb2      /home       ext2             defaults       1       </a:t>
            </a:r>
            <a:r>
              <a:rPr lang="en-US" sz="2600" dirty="0" smtClean="0"/>
              <a:t> 2</a:t>
            </a:r>
            <a:endParaRPr lang="en-US" sz="26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201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695" y="274638"/>
            <a:ext cx="1046927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ets</a:t>
            </a:r>
            <a:r>
              <a:rPr lang="en-US" dirty="0"/>
              <a:t>/</a:t>
            </a:r>
            <a:r>
              <a:rPr lang="en-US" dirty="0" err="1"/>
              <a:t>fstab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3696" y="1933248"/>
            <a:ext cx="107391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 field </a:t>
            </a:r>
            <a:r>
              <a:rPr lang="en-US" dirty="0"/>
              <a:t>/dev/hdb5 is the physical device or remote filesystem to be mounted</a:t>
            </a:r>
          </a:p>
          <a:p>
            <a:endParaRPr lang="en-US" dirty="0"/>
          </a:p>
          <a:p>
            <a:r>
              <a:rPr lang="en-US" b="1" dirty="0"/>
              <a:t>second field </a:t>
            </a:r>
            <a:r>
              <a:rPr lang="en-US" dirty="0"/>
              <a:t>/ specifies the mount point where the filesystem will be mounted</a:t>
            </a:r>
          </a:p>
          <a:p>
            <a:endParaRPr lang="en-US" dirty="0"/>
          </a:p>
          <a:p>
            <a:r>
              <a:rPr lang="en-US" b="1" dirty="0"/>
              <a:t>third field </a:t>
            </a:r>
            <a:r>
              <a:rPr lang="en-US" dirty="0"/>
              <a:t>is the type of filesystem on the device from the first field</a:t>
            </a:r>
          </a:p>
          <a:p>
            <a:endParaRPr lang="en-US" dirty="0"/>
          </a:p>
          <a:p>
            <a:r>
              <a:rPr lang="en-US" b="1" dirty="0"/>
              <a:t>fourth field </a:t>
            </a:r>
            <a:r>
              <a:rPr lang="en-US" dirty="0"/>
              <a:t>(</a:t>
            </a:r>
            <a:r>
              <a:rPr lang="en-US" dirty="0" err="1"/>
              <a:t>noauto</a:t>
            </a:r>
            <a:r>
              <a:rPr lang="en-US" dirty="0"/>
              <a:t>, </a:t>
            </a:r>
            <a:r>
              <a:rPr lang="en-US" dirty="0" err="1"/>
              <a:t>ro</a:t>
            </a:r>
            <a:r>
              <a:rPr lang="en-US" dirty="0"/>
              <a:t>, user) is a (default) list of options which mount should use when mounting the filesystem</a:t>
            </a:r>
          </a:p>
          <a:p>
            <a:endParaRPr lang="en-US" dirty="0"/>
          </a:p>
          <a:p>
            <a:r>
              <a:rPr lang="en-US" b="1" dirty="0"/>
              <a:t>fifth field </a:t>
            </a:r>
            <a:r>
              <a:rPr lang="en-US" dirty="0"/>
              <a:t>(0) is used to by dump (backup </a:t>
            </a:r>
            <a:r>
              <a:rPr lang="en-US" dirty="0" err="1"/>
              <a:t>util</a:t>
            </a:r>
            <a:r>
              <a:rPr lang="en-US" dirty="0"/>
              <a:t>) to decide if a filesystem should be backed up.  If zero then dump will ignore that </a:t>
            </a:r>
            <a:r>
              <a:rPr lang="en-US" dirty="0" err="1"/>
              <a:t>fs</a:t>
            </a:r>
            <a:r>
              <a:rPr lang="en-US" dirty="0"/>
              <a:t> (1) means don’t ignore</a:t>
            </a:r>
          </a:p>
          <a:p>
            <a:endParaRPr lang="en-US" dirty="0"/>
          </a:p>
          <a:p>
            <a:r>
              <a:rPr lang="en-US" b="1" dirty="0"/>
              <a:t>sixth field </a:t>
            </a:r>
            <a:r>
              <a:rPr lang="en-US" dirty="0"/>
              <a:t>if (0) the the filesystem will not be checked. 1 is file sys errors corrected, 2 is system should be rebooted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8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0381" y="274638"/>
            <a:ext cx="10827776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Fstab</a:t>
            </a:r>
            <a:r>
              <a:rPr lang="en-US" dirty="0"/>
              <a:t> options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0381" y="1739894"/>
            <a:ext cx="107472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</a:t>
            </a:r>
            <a:r>
              <a:rPr lang="en-US" dirty="0"/>
              <a:t> - Mount automatically at boot, or when the command mount -a is issued. </a:t>
            </a:r>
          </a:p>
          <a:p>
            <a:r>
              <a:rPr lang="en-US" b="1" dirty="0" err="1"/>
              <a:t>noauto</a:t>
            </a:r>
            <a:r>
              <a:rPr lang="en-US" dirty="0"/>
              <a:t> - Mount only when you tell it to. </a:t>
            </a:r>
          </a:p>
          <a:p>
            <a:r>
              <a:rPr lang="en-US" b="1" dirty="0"/>
              <a:t>exec</a:t>
            </a:r>
            <a:r>
              <a:rPr lang="en-US" dirty="0"/>
              <a:t> - Allow execution of binaries on the </a:t>
            </a:r>
            <a:r>
              <a:rPr lang="en-US" dirty="0" err="1"/>
              <a:t>filesystem</a:t>
            </a:r>
            <a:r>
              <a:rPr lang="en-US" dirty="0"/>
              <a:t>. </a:t>
            </a:r>
          </a:p>
          <a:p>
            <a:r>
              <a:rPr lang="en-US" b="1" dirty="0" err="1"/>
              <a:t>noexec</a:t>
            </a:r>
            <a:r>
              <a:rPr lang="en-US" dirty="0"/>
              <a:t> - Disallow execution of binaries on the </a:t>
            </a:r>
            <a:r>
              <a:rPr lang="en-US" dirty="0" err="1"/>
              <a:t>filesystem</a:t>
            </a:r>
            <a:r>
              <a:rPr lang="en-US" dirty="0"/>
              <a:t>. </a:t>
            </a:r>
          </a:p>
          <a:p>
            <a:r>
              <a:rPr lang="en-US" b="1" dirty="0" err="1"/>
              <a:t>ro</a:t>
            </a:r>
            <a:r>
              <a:rPr lang="en-US" dirty="0"/>
              <a:t> - Mount the </a:t>
            </a:r>
            <a:r>
              <a:rPr lang="en-US" dirty="0" err="1"/>
              <a:t>filesystem</a:t>
            </a:r>
            <a:r>
              <a:rPr lang="en-US" dirty="0"/>
              <a:t> read-only. </a:t>
            </a:r>
          </a:p>
          <a:p>
            <a:r>
              <a:rPr lang="en-US" b="1" dirty="0" err="1"/>
              <a:t>rw</a:t>
            </a:r>
            <a:r>
              <a:rPr lang="en-US" dirty="0"/>
              <a:t> - Mount the </a:t>
            </a:r>
            <a:r>
              <a:rPr lang="en-US" dirty="0" err="1"/>
              <a:t>filesystem</a:t>
            </a:r>
            <a:r>
              <a:rPr lang="en-US" dirty="0"/>
              <a:t> read-write. </a:t>
            </a:r>
          </a:p>
          <a:p>
            <a:r>
              <a:rPr lang="en-US" b="1" dirty="0"/>
              <a:t>user</a:t>
            </a:r>
            <a:r>
              <a:rPr lang="en-US" dirty="0"/>
              <a:t> - Allow any user to mount the </a:t>
            </a:r>
            <a:r>
              <a:rPr lang="en-US" dirty="0" err="1"/>
              <a:t>filesystem</a:t>
            </a:r>
            <a:r>
              <a:rPr lang="en-US" dirty="0"/>
              <a:t>. This automatically implies </a:t>
            </a:r>
            <a:r>
              <a:rPr lang="en-US" dirty="0" err="1"/>
              <a:t>noexec</a:t>
            </a:r>
            <a:r>
              <a:rPr lang="en-US" dirty="0"/>
              <a:t>, </a:t>
            </a:r>
            <a:r>
              <a:rPr lang="en-US" dirty="0" err="1"/>
              <a:t>nosuid</a:t>
            </a:r>
            <a:r>
              <a:rPr lang="en-US" dirty="0"/>
              <a:t>, </a:t>
            </a:r>
            <a:r>
              <a:rPr lang="en-US" dirty="0" err="1"/>
              <a:t>nodev</a:t>
            </a:r>
            <a:r>
              <a:rPr lang="en-US" dirty="0"/>
              <a:t>, unless overridden. </a:t>
            </a:r>
          </a:p>
          <a:p>
            <a:r>
              <a:rPr lang="en-US" b="1" dirty="0"/>
              <a:t>users</a:t>
            </a:r>
            <a:r>
              <a:rPr lang="en-US" dirty="0"/>
              <a:t> - Allow any user in the users group to mount the </a:t>
            </a:r>
            <a:r>
              <a:rPr lang="en-US" dirty="0" err="1"/>
              <a:t>filesystem</a:t>
            </a:r>
            <a:r>
              <a:rPr lang="en-US" dirty="0"/>
              <a:t>. </a:t>
            </a:r>
          </a:p>
          <a:p>
            <a:r>
              <a:rPr lang="en-US" b="1" dirty="0" err="1"/>
              <a:t>nouser</a:t>
            </a:r>
            <a:r>
              <a:rPr lang="en-US" dirty="0"/>
              <a:t> - Allow only root to mount the </a:t>
            </a:r>
            <a:r>
              <a:rPr lang="en-US" dirty="0" err="1"/>
              <a:t>filesystem</a:t>
            </a:r>
            <a:r>
              <a:rPr lang="en-US" dirty="0"/>
              <a:t>. </a:t>
            </a:r>
          </a:p>
          <a:p>
            <a:r>
              <a:rPr lang="en-US" b="1" dirty="0"/>
              <a:t>owner</a:t>
            </a:r>
            <a:r>
              <a:rPr lang="en-US" dirty="0"/>
              <a:t> - Allow the owner of device to mount. </a:t>
            </a:r>
          </a:p>
          <a:p>
            <a:r>
              <a:rPr lang="en-US" b="1" dirty="0"/>
              <a:t>sync</a:t>
            </a:r>
            <a:r>
              <a:rPr lang="en-US" dirty="0"/>
              <a:t> - I/O should be done synchronously. </a:t>
            </a:r>
          </a:p>
          <a:p>
            <a:r>
              <a:rPr lang="en-US" b="1" dirty="0" err="1"/>
              <a:t>async</a:t>
            </a:r>
            <a:r>
              <a:rPr lang="en-US" dirty="0"/>
              <a:t> - I/O should be done asynchronously. </a:t>
            </a:r>
          </a:p>
          <a:p>
            <a:r>
              <a:rPr lang="en-US" b="1" dirty="0" err="1"/>
              <a:t>dev</a:t>
            </a:r>
            <a:r>
              <a:rPr lang="en-US" dirty="0"/>
              <a:t> - Interpret block special devices on the </a:t>
            </a:r>
            <a:r>
              <a:rPr lang="en-US" dirty="0" err="1"/>
              <a:t>filesystem</a:t>
            </a:r>
            <a:r>
              <a:rPr lang="en-US" dirty="0"/>
              <a:t>. </a:t>
            </a:r>
          </a:p>
          <a:p>
            <a:r>
              <a:rPr lang="en-US" b="1" dirty="0" err="1"/>
              <a:t>nodev</a:t>
            </a:r>
            <a:r>
              <a:rPr lang="en-US" dirty="0"/>
              <a:t> - Don't interpret block special devices on the </a:t>
            </a:r>
            <a:r>
              <a:rPr lang="en-US" dirty="0" err="1"/>
              <a:t>filesystem</a:t>
            </a:r>
            <a:r>
              <a:rPr lang="en-US" dirty="0"/>
              <a:t>. 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1902" y="274638"/>
            <a:ext cx="936889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Fstab</a:t>
            </a:r>
            <a:r>
              <a:rPr lang="en-US" dirty="0"/>
              <a:t> options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1902" y="1929220"/>
            <a:ext cx="10674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suid</a:t>
            </a:r>
            <a:r>
              <a:rPr lang="en-US" dirty="0"/>
              <a:t> - Allow the operation of </a:t>
            </a:r>
            <a:r>
              <a:rPr lang="en-US" dirty="0" err="1"/>
              <a:t>suid</a:t>
            </a:r>
            <a:r>
              <a:rPr lang="en-US" dirty="0"/>
              <a:t>, and </a:t>
            </a:r>
            <a:r>
              <a:rPr lang="en-US" dirty="0" err="1"/>
              <a:t>sgid</a:t>
            </a:r>
            <a:r>
              <a:rPr lang="en-US" dirty="0"/>
              <a:t> bits. They are mostly used to allow users on a computer system to execute binary executables with temporarily elevated privileges in order to perform a specific task. </a:t>
            </a:r>
          </a:p>
          <a:p>
            <a:endParaRPr lang="en-US" dirty="0"/>
          </a:p>
          <a:p>
            <a:r>
              <a:rPr lang="en-US" b="1" dirty="0" err="1"/>
              <a:t>nosuid</a:t>
            </a:r>
            <a:r>
              <a:rPr lang="en-US" dirty="0"/>
              <a:t> - Block the operation of </a:t>
            </a:r>
            <a:r>
              <a:rPr lang="en-US" dirty="0" err="1"/>
              <a:t>suid</a:t>
            </a:r>
            <a:r>
              <a:rPr lang="en-US" dirty="0"/>
              <a:t>, and </a:t>
            </a:r>
            <a:r>
              <a:rPr lang="en-US" dirty="0" err="1"/>
              <a:t>sgid</a:t>
            </a:r>
            <a:r>
              <a:rPr lang="en-US" dirty="0"/>
              <a:t> bits. </a:t>
            </a:r>
          </a:p>
          <a:p>
            <a:endParaRPr lang="en-US" dirty="0"/>
          </a:p>
          <a:p>
            <a:r>
              <a:rPr lang="en-US" b="1" dirty="0" err="1"/>
              <a:t>noatime</a:t>
            </a:r>
            <a:r>
              <a:rPr lang="en-US" dirty="0"/>
              <a:t> - Don't update </a:t>
            </a:r>
            <a:r>
              <a:rPr lang="en-US" dirty="0" err="1"/>
              <a:t>inode</a:t>
            </a:r>
            <a:r>
              <a:rPr lang="en-US" dirty="0"/>
              <a:t> access times on the </a:t>
            </a:r>
            <a:r>
              <a:rPr lang="en-US" dirty="0" err="1"/>
              <a:t>filesystem</a:t>
            </a:r>
            <a:r>
              <a:rPr lang="en-US" dirty="0"/>
              <a:t>. Can help performance (see </a:t>
            </a:r>
            <a:r>
              <a:rPr lang="en-US" dirty="0">
                <a:hlinkClick r:id="rId3"/>
              </a:rPr>
              <a:t>atime options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b="1" dirty="0" err="1"/>
              <a:t>nodiratime</a:t>
            </a:r>
            <a:r>
              <a:rPr lang="en-US" dirty="0"/>
              <a:t> - Do not update directory </a:t>
            </a:r>
            <a:r>
              <a:rPr lang="en-US" dirty="0" err="1"/>
              <a:t>inode</a:t>
            </a:r>
            <a:r>
              <a:rPr lang="en-US" dirty="0"/>
              <a:t> access times on the </a:t>
            </a:r>
            <a:r>
              <a:rPr lang="en-US" dirty="0" err="1"/>
              <a:t>filesystem</a:t>
            </a:r>
            <a:r>
              <a:rPr lang="en-US" dirty="0"/>
              <a:t>. Can help performance (see </a:t>
            </a:r>
            <a:r>
              <a:rPr lang="en-US" dirty="0">
                <a:hlinkClick r:id="rId3"/>
              </a:rPr>
              <a:t>atime options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b="1" dirty="0" err="1"/>
              <a:t>relatime</a:t>
            </a:r>
            <a:r>
              <a:rPr lang="en-US" dirty="0"/>
              <a:t> - Update </a:t>
            </a:r>
            <a:r>
              <a:rPr lang="en-US" dirty="0" err="1"/>
              <a:t>inode</a:t>
            </a:r>
            <a:r>
              <a:rPr lang="en-US" dirty="0"/>
              <a:t> access times relative to modify or change time. Access time is only updated if the previous access time was earlier than the current modify or change time. (Similar to </a:t>
            </a:r>
            <a:r>
              <a:rPr lang="en-US" dirty="0" err="1"/>
              <a:t>noatime</a:t>
            </a:r>
            <a:r>
              <a:rPr lang="en-US" dirty="0"/>
              <a:t>, but doesn't break mutt or other applications that need to know if a file has been read since the last time it was modified.) Can help performance (see </a:t>
            </a:r>
            <a:r>
              <a:rPr lang="en-US" dirty="0">
                <a:hlinkClick r:id="rId4" tooltip="Fstab"/>
              </a:rPr>
              <a:t>atime options</a:t>
            </a:r>
            <a:r>
              <a:rPr lang="en-US" dirty="0"/>
              <a:t>). 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0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2043" y="274638"/>
            <a:ext cx="1042092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Fstab</a:t>
            </a:r>
            <a:r>
              <a:rPr lang="en-US" dirty="0"/>
              <a:t> options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2043" y="2090348"/>
            <a:ext cx="1042092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discard</a:t>
            </a:r>
            <a:r>
              <a:rPr lang="en-US" dirty="0"/>
              <a:t> - Issue </a:t>
            </a:r>
            <a:r>
              <a:rPr lang="en-US" dirty="0">
                <a:hlinkClick r:id="rId3" tooltip="SSD"/>
              </a:rPr>
              <a:t>TRIM</a:t>
            </a:r>
            <a:r>
              <a:rPr lang="en-US" dirty="0"/>
              <a:t> commands to the underlying block device when blocks are freed. Recommended to use if the filesystem is located on an </a:t>
            </a:r>
            <a:r>
              <a:rPr lang="en-US" dirty="0">
                <a:hlinkClick r:id="rId4" tooltip="SSD"/>
              </a:rPr>
              <a:t>SSD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flush</a:t>
            </a:r>
            <a:r>
              <a:rPr lang="en-US" dirty="0"/>
              <a:t> - The </a:t>
            </a:r>
            <a:r>
              <a:rPr lang="en-US" dirty="0" err="1"/>
              <a:t>vfat</a:t>
            </a:r>
            <a:r>
              <a:rPr lang="en-US" dirty="0"/>
              <a:t> option to flush data more often, thus making copy dialogs or progress bars to stay up until all data is written. </a:t>
            </a:r>
          </a:p>
          <a:p>
            <a:endParaRPr lang="en-US" dirty="0"/>
          </a:p>
          <a:p>
            <a:r>
              <a:rPr lang="en-US" b="1" dirty="0" err="1"/>
              <a:t>nofail</a:t>
            </a:r>
            <a:r>
              <a:rPr lang="en-US" dirty="0"/>
              <a:t> - Mount device when present but ignore if absent. This prevents errors being reported at boot for removable media. </a:t>
            </a:r>
          </a:p>
          <a:p>
            <a:endParaRPr lang="en-US" dirty="0"/>
          </a:p>
          <a:p>
            <a:r>
              <a:rPr lang="en-US" sz="2400" b="1" dirty="0"/>
              <a:t>defaults</a:t>
            </a:r>
            <a:r>
              <a:rPr lang="en-US" sz="2400" dirty="0"/>
              <a:t> - the default mount options for the filesystem to be used. The default options for ext4 are: </a:t>
            </a:r>
            <a:r>
              <a:rPr lang="en-US" sz="2400" dirty="0" err="1"/>
              <a:t>rw</a:t>
            </a:r>
            <a:r>
              <a:rPr lang="en-US" sz="2400" dirty="0"/>
              <a:t>, </a:t>
            </a:r>
            <a:r>
              <a:rPr lang="en-US" sz="2400" dirty="0" err="1"/>
              <a:t>suid</a:t>
            </a:r>
            <a:r>
              <a:rPr lang="en-US" sz="2400" dirty="0"/>
              <a:t>, </a:t>
            </a:r>
            <a:r>
              <a:rPr lang="en-US" sz="2400" dirty="0" err="1"/>
              <a:t>dev</a:t>
            </a:r>
            <a:r>
              <a:rPr lang="en-US" sz="2400" dirty="0"/>
              <a:t>, exec, auto, </a:t>
            </a:r>
            <a:r>
              <a:rPr lang="en-US" sz="2400" dirty="0" err="1"/>
              <a:t>nouser</a:t>
            </a:r>
            <a:r>
              <a:rPr lang="en-US" sz="2400" dirty="0"/>
              <a:t>, </a:t>
            </a:r>
            <a:r>
              <a:rPr lang="en-US" sz="2400" dirty="0" err="1"/>
              <a:t>async</a:t>
            </a:r>
            <a:r>
              <a:rPr lang="en-US" sz="2400" dirty="0"/>
              <a:t>. 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1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LVM – Logical Volume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Volumes</a:t>
            </a:r>
          </a:p>
          <a:p>
            <a:r>
              <a:rPr lang="en-US" dirty="0"/>
              <a:t>Volume Groups</a:t>
            </a:r>
          </a:p>
          <a:p>
            <a:r>
              <a:rPr lang="en-US" dirty="0"/>
              <a:t>Logical Volumes</a:t>
            </a:r>
          </a:p>
          <a:p>
            <a:endParaRPr lang="en-US" dirty="0"/>
          </a:p>
          <a:p>
            <a:r>
              <a:rPr lang="en-US" dirty="0" smtClean="0"/>
              <a:t>GUI (deprecated)</a:t>
            </a:r>
            <a:endParaRPr lang="en-US" dirty="0"/>
          </a:p>
          <a:p>
            <a:r>
              <a:rPr lang="en-US" dirty="0"/>
              <a:t>Command </a:t>
            </a:r>
            <a:r>
              <a:rPr lang="en-US" dirty="0" smtClean="0"/>
              <a:t>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https://www.tecmint.com/add-new-disks-using-lvm-to-linux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654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38199" y="274638"/>
            <a:ext cx="990096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a new disk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dirty="0" err="1"/>
              <a:t>Fdisk</a:t>
            </a:r>
            <a:r>
              <a:rPr lang="en-US" sz="1800" dirty="0"/>
              <a:t> is a command to manually configure disk partitioning, not used with LVM</a:t>
            </a:r>
          </a:p>
          <a:p>
            <a:pPr marL="109728" indent="0">
              <a:buNone/>
            </a:pPr>
            <a:r>
              <a:rPr lang="en-US" sz="1800" dirty="0"/>
              <a:t>Usually use commands p, n and w in </a:t>
            </a:r>
            <a:r>
              <a:rPr lang="en-US" sz="1800" dirty="0" err="1"/>
              <a:t>fdisk</a:t>
            </a:r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17" y="2729278"/>
            <a:ext cx="7459502" cy="35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2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Creating a mountable partition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Use </a:t>
            </a:r>
            <a:r>
              <a:rPr lang="en-CA" dirty="0" err="1"/>
              <a:t>mkfs</a:t>
            </a:r>
            <a:r>
              <a:rPr lang="en-CA" dirty="0"/>
              <a:t> to take the raw partition created with </a:t>
            </a:r>
            <a:r>
              <a:rPr lang="en-CA" dirty="0" err="1"/>
              <a:t>fdisk</a:t>
            </a:r>
            <a:r>
              <a:rPr lang="en-CA" dirty="0"/>
              <a:t> and format it to be a mountable partition: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38" y="2547810"/>
            <a:ext cx="5173798" cy="2004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43" y="2890439"/>
            <a:ext cx="4587777" cy="32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9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9372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Manually mounting a partition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187309"/>
            <a:ext cx="10515600" cy="398965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b="1" dirty="0"/>
              <a:t>You can mount the disk and ensure it is in working order before adding it permanently to </a:t>
            </a:r>
            <a:r>
              <a:rPr lang="en-US" sz="1800" b="1" dirty="0" err="1"/>
              <a:t>fstab</a:t>
            </a:r>
            <a:endParaRPr lang="en-US" sz="1800" b="1" dirty="0"/>
          </a:p>
          <a:p>
            <a:pPr marL="109728" indent="0">
              <a:buNone/>
            </a:pPr>
            <a:r>
              <a:rPr lang="en-US" sz="1800" b="1" dirty="0"/>
              <a:t>Mount</a:t>
            </a:r>
            <a:r>
              <a:rPr lang="en-US" sz="1800" dirty="0"/>
              <a:t> /</a:t>
            </a:r>
            <a:r>
              <a:rPr lang="en-US" sz="1800" dirty="0" err="1"/>
              <a:t>dev</a:t>
            </a:r>
            <a:r>
              <a:rPr lang="en-US" sz="1800" dirty="0"/>
              <a:t>/</a:t>
            </a:r>
            <a:r>
              <a:rPr lang="en-US" sz="1800" dirty="0" err="1"/>
              <a:t>sdb</a:t>
            </a:r>
            <a:r>
              <a:rPr lang="en-US" sz="1800" dirty="0"/>
              <a:t> /</a:t>
            </a:r>
            <a:r>
              <a:rPr lang="en-US" sz="1800" dirty="0" err="1"/>
              <a:t>mnt</a:t>
            </a:r>
            <a:r>
              <a:rPr lang="en-US" sz="1800" dirty="0"/>
              <a:t>/disk</a:t>
            </a:r>
          </a:p>
          <a:p>
            <a:pPr marL="109728" indent="0">
              <a:buNone/>
            </a:pPr>
            <a:r>
              <a:rPr lang="en-US" sz="1800" b="1" dirty="0" err="1"/>
              <a:t>Umount</a:t>
            </a:r>
            <a:r>
              <a:rPr lang="en-US" sz="1800" dirty="0"/>
              <a:t> /</a:t>
            </a:r>
            <a:r>
              <a:rPr lang="en-US" sz="1800" dirty="0" err="1" smtClean="0"/>
              <a:t>mnt</a:t>
            </a:r>
            <a:r>
              <a:rPr lang="en-US" sz="1800" dirty="0" smtClean="0"/>
              <a:t>/disk</a:t>
            </a: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dirty="0" smtClean="0"/>
              <a:t>Guide to disk add process:</a:t>
            </a:r>
            <a:endParaRPr lang="en-US" dirty="0"/>
          </a:p>
          <a:p>
            <a:pPr marL="109728" indent="0">
              <a:buNone/>
            </a:pPr>
            <a:r>
              <a:rPr lang="en-US" sz="2400" dirty="0">
                <a:hlinkClick r:id="rId2"/>
              </a:rPr>
              <a:t>https://www.tecmint.com/add-new-disk-to-an-existing-linux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109728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440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UUID vs. “text name”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8325"/>
            <a:ext cx="10515600" cy="3558637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algn="ctr"/>
            <a:r>
              <a:rPr lang="en-CA" dirty="0"/>
              <a:t>UUID is consistent no matter what the logical name is</a:t>
            </a:r>
          </a:p>
          <a:p>
            <a:pPr algn="ctr"/>
            <a:r>
              <a:rPr lang="en-CA" dirty="0"/>
              <a:t>Best choice when using SAN or hot-pluggable (USB) disk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862032"/>
            <a:ext cx="58388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0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is the File System usually used with Windows?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Linux:</a:t>
            </a:r>
          </a:p>
          <a:p>
            <a:pPr lvl="0"/>
            <a:r>
              <a:rPr lang="en-US" b="1" dirty="0" err="1"/>
              <a:t>ext</a:t>
            </a:r>
            <a:r>
              <a:rPr lang="en-US" dirty="0"/>
              <a:t> – Extended file system, designed for </a:t>
            </a:r>
            <a:r>
              <a:rPr lang="en-US" dirty="0" err="1"/>
              <a:t>linux</a:t>
            </a:r>
            <a:r>
              <a:rPr lang="en-US" dirty="0"/>
              <a:t> systems, obsolete</a:t>
            </a:r>
          </a:p>
          <a:p>
            <a:pPr lvl="0"/>
            <a:r>
              <a:rPr lang="en-US" b="1" dirty="0"/>
              <a:t>ext2</a:t>
            </a:r>
            <a:r>
              <a:rPr lang="en-US" dirty="0"/>
              <a:t> – 2</a:t>
            </a:r>
            <a:r>
              <a:rPr lang="en-US" baseline="30000" dirty="0"/>
              <a:t>nd</a:t>
            </a:r>
            <a:r>
              <a:rPr lang="en-US" dirty="0"/>
              <a:t> revision extended file system, 32TB max volume</a:t>
            </a:r>
          </a:p>
          <a:p>
            <a:pPr lvl="0"/>
            <a:r>
              <a:rPr lang="en-US" b="1" dirty="0"/>
              <a:t>ext3 </a:t>
            </a:r>
            <a:r>
              <a:rPr lang="en-US" dirty="0"/>
              <a:t>– Journaled version of ext2, same limits</a:t>
            </a:r>
          </a:p>
          <a:p>
            <a:r>
              <a:rPr lang="en-US" b="1" dirty="0"/>
              <a:t>ext4</a:t>
            </a:r>
            <a:r>
              <a:rPr lang="en-US" dirty="0"/>
              <a:t> – Designed for large file systems (up to 1 </a:t>
            </a:r>
            <a:r>
              <a:rPr lang="en-US" dirty="0" err="1"/>
              <a:t>exbibyte</a:t>
            </a:r>
            <a:r>
              <a:rPr lang="en-US" dirty="0"/>
              <a:t>), file sizes up to 16 </a:t>
            </a:r>
            <a:r>
              <a:rPr lang="en-US" dirty="0" err="1"/>
              <a:t>tebibytes</a:t>
            </a:r>
            <a:r>
              <a:rPr lang="en-US" dirty="0"/>
              <a:t> </a:t>
            </a:r>
          </a:p>
          <a:p>
            <a:r>
              <a:rPr lang="en-US" b="1" dirty="0" err="1"/>
              <a:t>Xfs</a:t>
            </a:r>
            <a:r>
              <a:rPr lang="en-US" dirty="0"/>
              <a:t> – Developed by SGI, up to 16 </a:t>
            </a:r>
            <a:r>
              <a:rPr lang="en-US" dirty="0" err="1"/>
              <a:t>exbibyte</a:t>
            </a:r>
            <a:r>
              <a:rPr lang="en-US" dirty="0"/>
              <a:t> volume, up to 8EiB file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hat’s </a:t>
            </a:r>
            <a:r>
              <a:rPr lang="en-US" dirty="0"/>
              <a:t>the difference between </a:t>
            </a:r>
            <a:r>
              <a:rPr lang="en-US" dirty="0" err="1" smtClean="0"/>
              <a:t>tebibyte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terabyte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Exercise – Disk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On your lab VM, follow the assignment instructions and create a new partition as instructed.</a:t>
            </a:r>
          </a:p>
        </p:txBody>
      </p:sp>
    </p:spTree>
    <p:extLst>
      <p:ext uri="{BB962C8B-B14F-4D97-AF65-F5344CB8AC3E}">
        <p14:creationId xmlns:p14="http://schemas.microsoft.com/office/powerpoint/2010/main" val="3800468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NFS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Network File System </a:t>
            </a:r>
          </a:p>
          <a:p>
            <a:r>
              <a:rPr lang="en-CA" dirty="0"/>
              <a:t>Mounted somewhat like a local disk in /</a:t>
            </a:r>
            <a:r>
              <a:rPr lang="en-CA" dirty="0" err="1"/>
              <a:t>etc</a:t>
            </a:r>
            <a:r>
              <a:rPr lang="en-CA" dirty="0"/>
              <a:t>/</a:t>
            </a:r>
            <a:r>
              <a:rPr lang="en-CA" dirty="0" err="1"/>
              <a:t>fstab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72" y="2973289"/>
            <a:ext cx="5591175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72" y="4093190"/>
            <a:ext cx="55816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0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CIFS / SMB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862" y="1825625"/>
            <a:ext cx="10515600" cy="4351338"/>
          </a:xfrm>
        </p:spPr>
        <p:txBody>
          <a:bodyPr/>
          <a:lstStyle/>
          <a:p>
            <a:r>
              <a:rPr lang="en-CA" dirty="0"/>
              <a:t>Standard Windows file sharing</a:t>
            </a:r>
          </a:p>
          <a:p>
            <a:r>
              <a:rPr lang="en-CA" dirty="0"/>
              <a:t>Need to make sure you have some support packages installed:</a:t>
            </a:r>
          </a:p>
          <a:p>
            <a:endParaRPr lang="en-CA" dirty="0"/>
          </a:p>
          <a:p>
            <a:r>
              <a:rPr lang="en-CA" dirty="0"/>
              <a:t>Add the entry to </a:t>
            </a:r>
            <a:r>
              <a:rPr lang="en-CA" dirty="0" err="1"/>
              <a:t>fstab</a:t>
            </a:r>
            <a:r>
              <a:rPr lang="en-CA" dirty="0"/>
              <a:t> (options to handle credentials):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And then run the mount command: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47" y="3310155"/>
            <a:ext cx="7219950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179" y="4908143"/>
            <a:ext cx="4386659" cy="1784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947" y="4201571"/>
            <a:ext cx="92964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77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ACLs –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b="1" dirty="0"/>
              <a:t>The way to add multiple groups/users is by using </a:t>
            </a:r>
            <a:r>
              <a:rPr lang="en-US" b="1" dirty="0" err="1"/>
              <a:t>setfacl</a:t>
            </a:r>
            <a:r>
              <a:rPr lang="en-US" b="1" dirty="0"/>
              <a:t> this will allow for Access Control Lists against files and directories</a:t>
            </a:r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r>
              <a:rPr lang="en-US" dirty="0"/>
              <a:t>Add permissions to a user</a:t>
            </a:r>
          </a:p>
          <a:p>
            <a:pPr marL="109728" indent="0">
              <a:buNone/>
            </a:pPr>
            <a:r>
              <a:rPr lang="en-US" dirty="0" err="1"/>
              <a:t>setfacl</a:t>
            </a:r>
            <a:r>
              <a:rPr lang="en-US" dirty="0"/>
              <a:t> -m "u:username:permissions”</a:t>
            </a:r>
            <a:endParaRPr lang="en-US" b="1" dirty="0"/>
          </a:p>
          <a:p>
            <a:pPr marL="109728" indent="0">
              <a:buNone/>
            </a:pPr>
            <a:r>
              <a:rPr lang="en-US" dirty="0"/>
              <a:t>Or </a:t>
            </a:r>
          </a:p>
          <a:p>
            <a:pPr marL="109728" indent="0">
              <a:buNone/>
            </a:pPr>
            <a:r>
              <a:rPr lang="en-US" dirty="0" err="1"/>
              <a:t>setfacl</a:t>
            </a:r>
            <a:r>
              <a:rPr lang="en-US" dirty="0"/>
              <a:t> -m "u:uid:permissions”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Add permissions to a group</a:t>
            </a:r>
          </a:p>
          <a:p>
            <a:pPr marL="109728" indent="0">
              <a:buNone/>
            </a:pPr>
            <a:r>
              <a:rPr lang="en-US" dirty="0" err="1"/>
              <a:t>setfacl</a:t>
            </a:r>
            <a:r>
              <a:rPr lang="en-US" dirty="0"/>
              <a:t> -m "g:groupname:permissions”</a:t>
            </a:r>
          </a:p>
          <a:p>
            <a:pPr marL="109728" indent="0">
              <a:buNone/>
            </a:pPr>
            <a:r>
              <a:rPr lang="en-US" dirty="0"/>
              <a:t>Or</a:t>
            </a:r>
          </a:p>
          <a:p>
            <a:pPr marL="109728" indent="0">
              <a:buNone/>
            </a:pPr>
            <a:r>
              <a:rPr lang="en-US" dirty="0" err="1"/>
              <a:t>setfacl</a:t>
            </a:r>
            <a:r>
              <a:rPr lang="en-US" dirty="0"/>
              <a:t> -m "g:gid:permissions”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088" y="2646474"/>
            <a:ext cx="3724275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89" y="4411718"/>
            <a:ext cx="50958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4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ACLs –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/>
              <a:t>To remove all permissions</a:t>
            </a:r>
          </a:p>
          <a:p>
            <a:pPr marL="109728" indent="0">
              <a:buNone/>
            </a:pPr>
            <a:r>
              <a:rPr lang="en-US" dirty="0" err="1"/>
              <a:t>setfacl</a:t>
            </a:r>
            <a:r>
              <a:rPr lang="en-US" dirty="0"/>
              <a:t> –b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To check permissions</a:t>
            </a:r>
          </a:p>
          <a:p>
            <a:pPr marL="109728" indent="0">
              <a:buNone/>
            </a:pPr>
            <a:r>
              <a:rPr lang="en-US" dirty="0" err="1"/>
              <a:t>getfacl</a:t>
            </a:r>
            <a:r>
              <a:rPr lang="en-US" dirty="0"/>
              <a:t> filename </a:t>
            </a:r>
          </a:p>
          <a:p>
            <a:pPr marL="109728" indent="0">
              <a:buNone/>
            </a:pPr>
            <a:r>
              <a:rPr lang="en-US" dirty="0" err="1"/>
              <a:t>getfacl</a:t>
            </a:r>
            <a:r>
              <a:rPr lang="en-US" dirty="0"/>
              <a:t> </a:t>
            </a:r>
            <a:r>
              <a:rPr lang="en-US" dirty="0" err="1"/>
              <a:t>directoryname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837" y="1690688"/>
            <a:ext cx="3829050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762" y="4001294"/>
            <a:ext cx="40481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14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is an </a:t>
            </a:r>
            <a:r>
              <a:rPr lang="en-CA" dirty="0" err="1"/>
              <a:t>inode</a:t>
            </a:r>
            <a:r>
              <a:rPr lang="en-CA" dirty="0"/>
              <a:t>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we see an </a:t>
            </a:r>
            <a:r>
              <a:rPr lang="en-CA" dirty="0" err="1" smtClean="0"/>
              <a:t>inode</a:t>
            </a:r>
            <a:r>
              <a:rPr lang="en-CA" dirty="0" smtClean="0"/>
              <a:t> number?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7683"/>
            <a:ext cx="5686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6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065"/>
            <a:ext cx="10515600" cy="4738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Like shortcuts…</a:t>
            </a:r>
          </a:p>
          <a:p>
            <a:r>
              <a:rPr lang="en-CA" sz="2000" dirty="0"/>
              <a:t>Hard link – must be on same physical partition, point to same </a:t>
            </a:r>
            <a:r>
              <a:rPr lang="en-CA" sz="2000" dirty="0" err="1"/>
              <a:t>inode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Symbolic link – like a Windows shortcut, a new “file” that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523665"/>
            <a:ext cx="5867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41799"/>
            <a:ext cx="8963025" cy="123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23069"/>
            <a:ext cx="5413557" cy="23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8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Filesystem </a:t>
            </a:r>
            <a:r>
              <a:rPr lang="en-US" dirty="0" smtClean="0"/>
              <a:t>Hierarchy </a:t>
            </a:r>
            <a:r>
              <a:rPr lang="en-US" dirty="0"/>
              <a:t>Standard (FHS)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78191"/>
              </p:ext>
            </p:extLst>
          </p:nvPr>
        </p:nvGraphicFramePr>
        <p:xfrm>
          <a:off x="838199" y="1611278"/>
          <a:ext cx="10029868" cy="46767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537">
                  <a:extLst>
                    <a:ext uri="{9D8B030D-6E8A-4147-A177-3AD203B41FA5}">
                      <a16:colId xmlns:a16="http://schemas.microsoft.com/office/drawing/2014/main" xmlns="" val="1257127203"/>
                    </a:ext>
                  </a:extLst>
                </a:gridCol>
                <a:gridCol w="8734331">
                  <a:extLst>
                    <a:ext uri="{9D8B030D-6E8A-4147-A177-3AD203B41FA5}">
                      <a16:colId xmlns:a16="http://schemas.microsoft.com/office/drawing/2014/main" xmlns="" val="2912025209"/>
                    </a:ext>
                  </a:extLst>
                </a:gridCol>
              </a:tblGrid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Primary hierarchy root and root directory of the entire file system hierarchy.</a:t>
                      </a:r>
                      <a:endParaRPr lang="en-CA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6055345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/bin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Essential command binaries that need to be available in single user mode; for all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1931134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/boot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Boot loader files, e.g., kernels, </a:t>
                      </a:r>
                      <a:r>
                        <a:rPr lang="en-CA" sz="2800" dirty="0" err="1"/>
                        <a:t>initrd</a:t>
                      </a:r>
                      <a:r>
                        <a:rPr lang="en-CA" sz="2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8012670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/dev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Essential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488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5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Filesystem </a:t>
            </a:r>
            <a:r>
              <a:rPr lang="en-US" dirty="0" smtClean="0"/>
              <a:t>Hierarchy </a:t>
            </a:r>
            <a:r>
              <a:rPr lang="en-US" dirty="0"/>
              <a:t>Standard (FHS)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89621"/>
              </p:ext>
            </p:extLst>
          </p:nvPr>
        </p:nvGraphicFramePr>
        <p:xfrm>
          <a:off x="838199" y="1611278"/>
          <a:ext cx="10029868" cy="46767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537">
                  <a:extLst>
                    <a:ext uri="{9D8B030D-6E8A-4147-A177-3AD203B41FA5}">
                      <a16:colId xmlns:a16="http://schemas.microsoft.com/office/drawing/2014/main" xmlns="" val="1257127203"/>
                    </a:ext>
                  </a:extLst>
                </a:gridCol>
                <a:gridCol w="8734331">
                  <a:extLst>
                    <a:ext uri="{9D8B030D-6E8A-4147-A177-3AD203B41FA5}">
                      <a16:colId xmlns:a16="http://schemas.microsoft.com/office/drawing/2014/main" xmlns="" val="2912025209"/>
                    </a:ext>
                  </a:extLst>
                </a:gridCol>
              </a:tblGrid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Primary hierarchy root and root directory of the entire file system hierarchy.</a:t>
                      </a:r>
                      <a:endParaRPr lang="en-CA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6055345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r>
                        <a:rPr lang="en-US" sz="2800" dirty="0" err="1"/>
                        <a:t>etc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Host-specific system-wide configuration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1931134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/home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Users' home directories, containing saved files, personal settings,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8012670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/lib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Libraries essential for the binaries in /bin/ and /</a:t>
                      </a:r>
                      <a:r>
                        <a:rPr lang="en-CA" sz="2800" dirty="0" err="1"/>
                        <a:t>sbin</a:t>
                      </a:r>
                      <a:r>
                        <a:rPr lang="en-CA" sz="2800" dirty="0"/>
                        <a:t>/.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488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6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Filesystem </a:t>
            </a:r>
            <a:r>
              <a:rPr lang="en-US" dirty="0" smtClean="0"/>
              <a:t>Hierarchy </a:t>
            </a:r>
            <a:r>
              <a:rPr lang="en-US" dirty="0"/>
              <a:t>Standard (FHS)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04971"/>
              </p:ext>
            </p:extLst>
          </p:nvPr>
        </p:nvGraphicFramePr>
        <p:xfrm>
          <a:off x="838199" y="1611278"/>
          <a:ext cx="10029868" cy="46767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537">
                  <a:extLst>
                    <a:ext uri="{9D8B030D-6E8A-4147-A177-3AD203B41FA5}">
                      <a16:colId xmlns:a16="http://schemas.microsoft.com/office/drawing/2014/main" xmlns="" val="1257127203"/>
                    </a:ext>
                  </a:extLst>
                </a:gridCol>
                <a:gridCol w="8734331">
                  <a:extLst>
                    <a:ext uri="{9D8B030D-6E8A-4147-A177-3AD203B41FA5}">
                      <a16:colId xmlns:a16="http://schemas.microsoft.com/office/drawing/2014/main" xmlns="" val="2912025209"/>
                    </a:ext>
                  </a:extLst>
                </a:gridCol>
              </a:tblGrid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Primary hierarchy root and root directory of the entire file system hierarchy.</a:t>
                      </a:r>
                      <a:endParaRPr lang="en-CA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6055345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/media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Mount points for removable media such as CD-ROMs (appeared in FHS-2.3).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1931134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</a:t>
                      </a:r>
                      <a:r>
                        <a:rPr lang="en-CA" sz="2800" dirty="0" err="1"/>
                        <a:t>mnt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Temporarily mounted filesystems.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8012670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/opt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Optional application software 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488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8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Filesystem </a:t>
            </a:r>
            <a:r>
              <a:rPr lang="en-US" dirty="0" smtClean="0"/>
              <a:t>Hierarchy </a:t>
            </a:r>
            <a:r>
              <a:rPr lang="en-US" dirty="0"/>
              <a:t>Standard (FHS)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71476"/>
              </p:ext>
            </p:extLst>
          </p:nvPr>
        </p:nvGraphicFramePr>
        <p:xfrm>
          <a:off x="838199" y="1611278"/>
          <a:ext cx="10029868" cy="4879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537">
                  <a:extLst>
                    <a:ext uri="{9D8B030D-6E8A-4147-A177-3AD203B41FA5}">
                      <a16:colId xmlns:a16="http://schemas.microsoft.com/office/drawing/2014/main" xmlns="" val="1257127203"/>
                    </a:ext>
                  </a:extLst>
                </a:gridCol>
                <a:gridCol w="8734331">
                  <a:extLst>
                    <a:ext uri="{9D8B030D-6E8A-4147-A177-3AD203B41FA5}">
                      <a16:colId xmlns:a16="http://schemas.microsoft.com/office/drawing/2014/main" xmlns="" val="2912025209"/>
                    </a:ext>
                  </a:extLst>
                </a:gridCol>
              </a:tblGrid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Primary hierarchy root and root directory of the entire file system hierarchy.</a:t>
                      </a:r>
                      <a:endParaRPr lang="en-CA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6055345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/proc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Virtual filesystem providing process and kernel information as files. In Linux, corresponds to a </a:t>
                      </a:r>
                      <a:r>
                        <a:rPr lang="en-CA" sz="2800" dirty="0" err="1"/>
                        <a:t>procfs</a:t>
                      </a:r>
                      <a:r>
                        <a:rPr lang="en-CA" sz="2800" dirty="0"/>
                        <a:t> mount.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1931134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/root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Home directory for the root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801267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CA" sz="2800" dirty="0"/>
                        <a:t>/run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Run-time variable data: Information about the running system since last boot, e.g., currently logged-in users and running daemons.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488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59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Filesystem </a:t>
            </a:r>
            <a:r>
              <a:rPr lang="en-US" dirty="0" smtClean="0"/>
              <a:t>Hierarchy </a:t>
            </a:r>
            <a:r>
              <a:rPr lang="en-US" dirty="0"/>
              <a:t>Standard (FHS)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70664"/>
              </p:ext>
            </p:extLst>
          </p:nvPr>
        </p:nvGraphicFramePr>
        <p:xfrm>
          <a:off x="838199" y="1611278"/>
          <a:ext cx="10029868" cy="4879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537">
                  <a:extLst>
                    <a:ext uri="{9D8B030D-6E8A-4147-A177-3AD203B41FA5}">
                      <a16:colId xmlns:a16="http://schemas.microsoft.com/office/drawing/2014/main" xmlns="" val="1257127203"/>
                    </a:ext>
                  </a:extLst>
                </a:gridCol>
                <a:gridCol w="8734331">
                  <a:extLst>
                    <a:ext uri="{9D8B030D-6E8A-4147-A177-3AD203B41FA5}">
                      <a16:colId xmlns:a16="http://schemas.microsoft.com/office/drawing/2014/main" xmlns="" val="2912025209"/>
                    </a:ext>
                  </a:extLst>
                </a:gridCol>
              </a:tblGrid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Primary hierarchy root and root directory of the entire file system hierarchy.</a:t>
                      </a:r>
                      <a:endParaRPr lang="en-CA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6055345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r>
                        <a:rPr lang="en-US" sz="2800" dirty="0" err="1"/>
                        <a:t>sbin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Essential system binaries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1931134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</a:t>
                      </a:r>
                      <a:r>
                        <a:rPr lang="en-CA" sz="2800" dirty="0" err="1"/>
                        <a:t>srv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Site-specific data which are served by the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801267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CA" sz="2800" dirty="0"/>
                        <a:t>/</a:t>
                      </a:r>
                      <a:r>
                        <a:rPr lang="en-CA" sz="2800" dirty="0" err="1"/>
                        <a:t>tmp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Temporary files (see also /</a:t>
                      </a:r>
                      <a:r>
                        <a:rPr lang="en-CA" sz="2800" dirty="0" err="1"/>
                        <a:t>var</a:t>
                      </a:r>
                      <a:r>
                        <a:rPr lang="en-CA" sz="2800" dirty="0"/>
                        <a:t>/</a:t>
                      </a:r>
                      <a:r>
                        <a:rPr lang="en-CA" sz="2800" dirty="0" err="1"/>
                        <a:t>tmp</a:t>
                      </a:r>
                      <a:r>
                        <a:rPr lang="en-CA" sz="2800" dirty="0"/>
                        <a:t>). Often not preserved between system reboots, and may be severely size restricted.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488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6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Filesystem </a:t>
            </a:r>
            <a:r>
              <a:rPr lang="en-US" dirty="0" smtClean="0"/>
              <a:t>Hierarchy </a:t>
            </a:r>
            <a:r>
              <a:rPr lang="en-US" dirty="0"/>
              <a:t>Standard (FHS)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09906"/>
              </p:ext>
            </p:extLst>
          </p:nvPr>
        </p:nvGraphicFramePr>
        <p:xfrm>
          <a:off x="838199" y="1611278"/>
          <a:ext cx="10029868" cy="41366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537">
                  <a:extLst>
                    <a:ext uri="{9D8B030D-6E8A-4147-A177-3AD203B41FA5}">
                      <a16:colId xmlns:a16="http://schemas.microsoft.com/office/drawing/2014/main" xmlns="" val="1257127203"/>
                    </a:ext>
                  </a:extLst>
                </a:gridCol>
                <a:gridCol w="8734331">
                  <a:extLst>
                    <a:ext uri="{9D8B030D-6E8A-4147-A177-3AD203B41FA5}">
                      <a16:colId xmlns:a16="http://schemas.microsoft.com/office/drawing/2014/main" xmlns="" val="2912025209"/>
                    </a:ext>
                  </a:extLst>
                </a:gridCol>
              </a:tblGrid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Primary hierarchy root and root directory of the entire file system hierarchy.</a:t>
                      </a:r>
                      <a:endParaRPr lang="en-CA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6055345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r>
                        <a:rPr lang="en-US" sz="2800" dirty="0" err="1"/>
                        <a:t>usr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Secondary hierarchy for read-only user data; contains the majority of (multi-)user utilities and applications.[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1931134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r>
                        <a:rPr lang="en-CA" sz="2800" dirty="0"/>
                        <a:t>/</a:t>
                      </a:r>
                      <a:r>
                        <a:rPr lang="en-CA" sz="2800" dirty="0" err="1"/>
                        <a:t>var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Variable files—files whose content is expected to continually change during normal operation of the system—such as logs, spool files, and temporary e-mail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801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Physical vs. Logical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all starts at 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Mountpoints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fstab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2069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370</TotalTime>
  <Words>1438</Words>
  <Application>Microsoft Macintosh PowerPoint</Application>
  <PresentationFormat>Widescreen</PresentationFormat>
  <Paragraphs>210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Verdana</vt:lpstr>
      <vt:lpstr>Arial</vt:lpstr>
      <vt:lpstr>PowerpointPresentation2</vt:lpstr>
      <vt:lpstr>Linux File System</vt:lpstr>
      <vt:lpstr>File Systems</vt:lpstr>
      <vt:lpstr>Filesystem Hierarchy Standard (FHS)</vt:lpstr>
      <vt:lpstr>Filesystem Hierarchy Standard (FHS)</vt:lpstr>
      <vt:lpstr>Filesystem Hierarchy Standard (FHS)</vt:lpstr>
      <vt:lpstr>Filesystem Hierarchy Standard (FHS)</vt:lpstr>
      <vt:lpstr>Filesystem Hierarchy Standard (FHS)</vt:lpstr>
      <vt:lpstr>Filesystem Hierarchy Standard (FHS)</vt:lpstr>
      <vt:lpstr>Physical vs. Logical</vt:lpstr>
      <vt:lpstr>/etc/fstab</vt:lpstr>
      <vt:lpstr>/ets/fstab</vt:lpstr>
      <vt:lpstr>Fstab options</vt:lpstr>
      <vt:lpstr>Fstab options</vt:lpstr>
      <vt:lpstr>Fstab options</vt:lpstr>
      <vt:lpstr>LVM – Logical Volume Manager</vt:lpstr>
      <vt:lpstr>Adding a new disk</vt:lpstr>
      <vt:lpstr>Creating a mountable partition</vt:lpstr>
      <vt:lpstr>Manually mounting a partition</vt:lpstr>
      <vt:lpstr>UUID vs. “text name”</vt:lpstr>
      <vt:lpstr>Lab Exercise – Disk Management</vt:lpstr>
      <vt:lpstr>NFS</vt:lpstr>
      <vt:lpstr>CIFS / SMB</vt:lpstr>
      <vt:lpstr>ACLs – Access Control</vt:lpstr>
      <vt:lpstr>ACLs – Access Control</vt:lpstr>
      <vt:lpstr>Inodes</vt:lpstr>
      <vt:lpstr>Links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Jay Johnstone</cp:lastModifiedBy>
  <cp:revision>75</cp:revision>
  <dcterms:created xsi:type="dcterms:W3CDTF">2015-09-24T03:27:11Z</dcterms:created>
  <dcterms:modified xsi:type="dcterms:W3CDTF">2017-11-03T02:41:17Z</dcterms:modified>
</cp:coreProperties>
</file>