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86" r:id="rId3"/>
    <p:sldId id="267" r:id="rId4"/>
    <p:sldId id="268" r:id="rId5"/>
    <p:sldId id="269" r:id="rId6"/>
    <p:sldId id="270" r:id="rId7"/>
    <p:sldId id="271" r:id="rId8"/>
    <p:sldId id="274" r:id="rId9"/>
    <p:sldId id="275" r:id="rId10"/>
    <p:sldId id="287" r:id="rId11"/>
    <p:sldId id="285" r:id="rId12"/>
    <p:sldId id="276" r:id="rId13"/>
    <p:sldId id="277" r:id="rId14"/>
    <p:sldId id="278" r:id="rId15"/>
    <p:sldId id="279" r:id="rId16"/>
    <p:sldId id="280" r:id="rId17"/>
    <p:sldId id="28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04" d="100"/>
          <a:sy n="104"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19BCB-83DC-484C-9140-309F98E4DAA7}" type="datetimeFigureOut">
              <a:rPr lang="en-CA" smtClean="0"/>
              <a:t>2017-10-24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9483B-0FE6-4A1C-A3DC-FF0F022664F3}" type="slidenum">
              <a:rPr lang="en-CA" smtClean="0"/>
              <a:t>‹#›</a:t>
            </a:fld>
            <a:endParaRPr lang="en-CA"/>
          </a:p>
        </p:txBody>
      </p:sp>
    </p:spTree>
    <p:extLst>
      <p:ext uri="{BB962C8B-B14F-4D97-AF65-F5344CB8AC3E}">
        <p14:creationId xmlns:p14="http://schemas.microsoft.com/office/powerpoint/2010/main" val="351443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3</a:t>
            </a:fld>
            <a:endParaRPr lang="en-US"/>
          </a:p>
        </p:txBody>
      </p:sp>
    </p:spTree>
    <p:extLst>
      <p:ext uri="{BB962C8B-B14F-4D97-AF65-F5344CB8AC3E}">
        <p14:creationId xmlns:p14="http://schemas.microsoft.com/office/powerpoint/2010/main" val="392640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13</a:t>
            </a:fld>
            <a:endParaRPr lang="en-US"/>
          </a:p>
        </p:txBody>
      </p:sp>
    </p:spTree>
    <p:extLst>
      <p:ext uri="{BB962C8B-B14F-4D97-AF65-F5344CB8AC3E}">
        <p14:creationId xmlns:p14="http://schemas.microsoft.com/office/powerpoint/2010/main" val="982017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14</a:t>
            </a:fld>
            <a:endParaRPr lang="en-US"/>
          </a:p>
        </p:txBody>
      </p:sp>
    </p:spTree>
    <p:extLst>
      <p:ext uri="{BB962C8B-B14F-4D97-AF65-F5344CB8AC3E}">
        <p14:creationId xmlns:p14="http://schemas.microsoft.com/office/powerpoint/2010/main" val="150547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15</a:t>
            </a:fld>
            <a:endParaRPr lang="en-US"/>
          </a:p>
        </p:txBody>
      </p:sp>
    </p:spTree>
    <p:extLst>
      <p:ext uri="{BB962C8B-B14F-4D97-AF65-F5344CB8AC3E}">
        <p14:creationId xmlns:p14="http://schemas.microsoft.com/office/powerpoint/2010/main" val="167718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16</a:t>
            </a:fld>
            <a:endParaRPr lang="en-US"/>
          </a:p>
        </p:txBody>
      </p:sp>
    </p:spTree>
    <p:extLst>
      <p:ext uri="{BB962C8B-B14F-4D97-AF65-F5344CB8AC3E}">
        <p14:creationId xmlns:p14="http://schemas.microsoft.com/office/powerpoint/2010/main" val="1613385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17</a:t>
            </a:fld>
            <a:endParaRPr lang="en-US"/>
          </a:p>
        </p:txBody>
      </p:sp>
    </p:spTree>
    <p:extLst>
      <p:ext uri="{BB962C8B-B14F-4D97-AF65-F5344CB8AC3E}">
        <p14:creationId xmlns:p14="http://schemas.microsoft.com/office/powerpoint/2010/main" val="141461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4</a:t>
            </a:fld>
            <a:endParaRPr lang="en-US"/>
          </a:p>
        </p:txBody>
      </p:sp>
    </p:spTree>
    <p:extLst>
      <p:ext uri="{BB962C8B-B14F-4D97-AF65-F5344CB8AC3E}">
        <p14:creationId xmlns:p14="http://schemas.microsoft.com/office/powerpoint/2010/main" val="37765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5</a:t>
            </a:fld>
            <a:endParaRPr lang="en-US"/>
          </a:p>
        </p:txBody>
      </p:sp>
    </p:spTree>
    <p:extLst>
      <p:ext uri="{BB962C8B-B14F-4D97-AF65-F5344CB8AC3E}">
        <p14:creationId xmlns:p14="http://schemas.microsoft.com/office/powerpoint/2010/main" val="93939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6</a:t>
            </a:fld>
            <a:endParaRPr lang="en-US"/>
          </a:p>
        </p:txBody>
      </p:sp>
    </p:spTree>
    <p:extLst>
      <p:ext uri="{BB962C8B-B14F-4D97-AF65-F5344CB8AC3E}">
        <p14:creationId xmlns:p14="http://schemas.microsoft.com/office/powerpoint/2010/main" val="265200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7</a:t>
            </a:fld>
            <a:endParaRPr lang="en-US"/>
          </a:p>
        </p:txBody>
      </p:sp>
    </p:spTree>
    <p:extLst>
      <p:ext uri="{BB962C8B-B14F-4D97-AF65-F5344CB8AC3E}">
        <p14:creationId xmlns:p14="http://schemas.microsoft.com/office/powerpoint/2010/main" val="32806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8</a:t>
            </a:fld>
            <a:endParaRPr lang="en-US"/>
          </a:p>
        </p:txBody>
      </p:sp>
    </p:spTree>
    <p:extLst>
      <p:ext uri="{BB962C8B-B14F-4D97-AF65-F5344CB8AC3E}">
        <p14:creationId xmlns:p14="http://schemas.microsoft.com/office/powerpoint/2010/main" val="183061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9</a:t>
            </a:fld>
            <a:endParaRPr lang="en-US"/>
          </a:p>
        </p:txBody>
      </p:sp>
    </p:spTree>
    <p:extLst>
      <p:ext uri="{BB962C8B-B14F-4D97-AF65-F5344CB8AC3E}">
        <p14:creationId xmlns:p14="http://schemas.microsoft.com/office/powerpoint/2010/main" val="116791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11</a:t>
            </a:fld>
            <a:endParaRPr lang="en-US"/>
          </a:p>
        </p:txBody>
      </p:sp>
    </p:spTree>
    <p:extLst>
      <p:ext uri="{BB962C8B-B14F-4D97-AF65-F5344CB8AC3E}">
        <p14:creationId xmlns:p14="http://schemas.microsoft.com/office/powerpoint/2010/main" val="152668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12</a:t>
            </a:fld>
            <a:endParaRPr lang="en-US"/>
          </a:p>
        </p:txBody>
      </p:sp>
    </p:spTree>
    <p:extLst>
      <p:ext uri="{BB962C8B-B14F-4D97-AF65-F5344CB8AC3E}">
        <p14:creationId xmlns:p14="http://schemas.microsoft.com/office/powerpoint/2010/main" val="668779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31988A17-0680-0E42-ABA7-8D1176F78895}" type="datetimeFigureOut">
              <a:rPr lang="en-US" smtClean="0"/>
              <a:t>10/24/2017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30003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10/24/2017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282885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10/24/2017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horiz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125661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291415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255228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3091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31988A17-0680-0E42-ABA7-8D1176F78895}" type="datetimeFigureOut">
              <a:rPr lang="en-US" smtClean="0"/>
              <a:t>10/24/2017</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3E766E03-3983-D14E-929E-3CCEA47EC8A0}" type="slidenum">
              <a:rPr lang="en-US" smtClean="0"/>
              <a:t>‹#›</a:t>
            </a:fld>
            <a:endParaRPr lang="en-US"/>
          </a:p>
        </p:txBody>
      </p:sp>
    </p:spTree>
    <p:extLst>
      <p:ext uri="{BB962C8B-B14F-4D97-AF65-F5344CB8AC3E}">
        <p14:creationId xmlns:p14="http://schemas.microsoft.com/office/powerpoint/2010/main" val="3980242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1.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linuxg.net/the-unix-and-linux-skeleton-directory-etcske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Management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9623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Management</a:t>
            </a:r>
            <a:endParaRPr lang="en-CA" dirty="0"/>
          </a:p>
        </p:txBody>
      </p:sp>
      <p:sp>
        <p:nvSpPr>
          <p:cNvPr id="3" name="Content Placeholder 2"/>
          <p:cNvSpPr>
            <a:spLocks noGrp="1"/>
          </p:cNvSpPr>
          <p:nvPr>
            <p:ph idx="1"/>
          </p:nvPr>
        </p:nvSpPr>
        <p:spPr/>
        <p:txBody>
          <a:bodyPr>
            <a:normAutofit fontScale="85000" lnSpcReduction="10000"/>
          </a:bodyPr>
          <a:lstStyle/>
          <a:p>
            <a:pPr marL="0" indent="0">
              <a:lnSpc>
                <a:spcPct val="110000"/>
              </a:lnSpc>
              <a:buNone/>
            </a:pPr>
            <a:r>
              <a:rPr lang="en-US" dirty="0" err="1">
                <a:latin typeface="Courier New" panose="02070309020205020404" pitchFamily="49" charset="0"/>
                <a:cs typeface="Courier New" panose="02070309020205020404" pitchFamily="49" charset="0"/>
              </a:rPr>
              <a:t>groupadd</a:t>
            </a:r>
            <a:r>
              <a:rPr lang="en-US" dirty="0"/>
              <a:t> - </a:t>
            </a:r>
            <a:r>
              <a:rPr lang="en-US" dirty="0" smtClean="0"/>
              <a:t>create </a:t>
            </a:r>
            <a:r>
              <a:rPr lang="en-US" dirty="0"/>
              <a:t>a new group</a:t>
            </a:r>
          </a:p>
          <a:p>
            <a:pPr marL="0" indent="0">
              <a:lnSpc>
                <a:spcPct val="110000"/>
              </a:lnSpc>
              <a:buNone/>
            </a:pPr>
            <a:r>
              <a:rPr lang="en-US" dirty="0" err="1" smtClean="0">
                <a:latin typeface="Courier New" panose="02070309020205020404" pitchFamily="49" charset="0"/>
                <a:cs typeface="Courier New" panose="02070309020205020404" pitchFamily="49" charset="0"/>
              </a:rPr>
              <a:t>groupadd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apache –g 9090 </a:t>
            </a:r>
            <a:r>
              <a:rPr lang="en-US" dirty="0" smtClean="0"/>
              <a:t>– creates </a:t>
            </a:r>
            <a:r>
              <a:rPr lang="en-US" dirty="0"/>
              <a:t>a group with specific </a:t>
            </a:r>
            <a:r>
              <a:rPr lang="en-US" dirty="0" err="1" smtClean="0"/>
              <a:t>gid</a:t>
            </a:r>
            <a:endParaRPr lang="en-US" dirty="0" smtClean="0"/>
          </a:p>
          <a:p>
            <a:pPr marL="0" indent="0">
              <a:lnSpc>
                <a:spcPct val="110000"/>
              </a:lnSpc>
              <a:buNone/>
            </a:pPr>
            <a:endParaRPr lang="en-US" dirty="0"/>
          </a:p>
          <a:p>
            <a:pPr marL="0" indent="0">
              <a:lnSpc>
                <a:spcPct val="110000"/>
              </a:lnSpc>
              <a:buNone/>
            </a:pPr>
            <a:r>
              <a:rPr lang="en-US" dirty="0" err="1">
                <a:latin typeface="Courier New" panose="02070309020205020404" pitchFamily="49" charset="0"/>
                <a:cs typeface="Courier New" panose="02070309020205020404" pitchFamily="49" charset="0"/>
              </a:rPr>
              <a:t>groupmod</a:t>
            </a:r>
            <a:r>
              <a:rPr lang="en-US" dirty="0"/>
              <a:t> </a:t>
            </a:r>
            <a:r>
              <a:rPr lang="en-US" dirty="0" smtClean="0"/>
              <a:t>– modify </a:t>
            </a:r>
            <a:r>
              <a:rPr lang="en-US" dirty="0"/>
              <a:t>a group</a:t>
            </a:r>
          </a:p>
          <a:p>
            <a:pPr marL="0" indent="0">
              <a:lnSpc>
                <a:spcPct val="110000"/>
              </a:lnSpc>
              <a:buNone/>
            </a:pPr>
            <a:r>
              <a:rPr lang="en-US" dirty="0" err="1">
                <a:latin typeface="Courier New" panose="02070309020205020404" pitchFamily="49" charset="0"/>
                <a:cs typeface="Courier New" panose="02070309020205020404" pitchFamily="49" charset="0"/>
              </a:rPr>
              <a:t>groupmod</a:t>
            </a:r>
            <a:r>
              <a:rPr lang="en-US" dirty="0">
                <a:latin typeface="Courier New" panose="02070309020205020404" pitchFamily="49" charset="0"/>
                <a:cs typeface="Courier New" panose="02070309020205020404" pitchFamily="49" charset="0"/>
              </a:rPr>
              <a:t> –n apache apache2 </a:t>
            </a:r>
            <a:r>
              <a:rPr lang="en-US" dirty="0"/>
              <a:t>– this will change the group apache to </a:t>
            </a:r>
            <a:r>
              <a:rPr lang="en-US" dirty="0" smtClean="0"/>
              <a:t>apache2</a:t>
            </a:r>
          </a:p>
          <a:p>
            <a:pPr marL="0" indent="0">
              <a:lnSpc>
                <a:spcPct val="110000"/>
              </a:lnSpc>
              <a:buNone/>
            </a:pPr>
            <a:endParaRPr lang="en-US" dirty="0"/>
          </a:p>
          <a:p>
            <a:pPr marL="0" indent="0">
              <a:lnSpc>
                <a:spcPct val="110000"/>
              </a:lnSpc>
              <a:buNone/>
            </a:pPr>
            <a:r>
              <a:rPr lang="en-US" dirty="0" err="1">
                <a:latin typeface="Courier New" panose="02070309020205020404" pitchFamily="49" charset="0"/>
                <a:cs typeface="Courier New" panose="02070309020205020404" pitchFamily="49" charset="0"/>
              </a:rPr>
              <a:t>groupdel</a:t>
            </a:r>
            <a:r>
              <a:rPr lang="en-US" dirty="0"/>
              <a:t> </a:t>
            </a:r>
            <a:r>
              <a:rPr lang="en-US" dirty="0" smtClean="0"/>
              <a:t>- delete </a:t>
            </a:r>
            <a:r>
              <a:rPr lang="en-US" dirty="0"/>
              <a:t>a group.</a:t>
            </a:r>
          </a:p>
          <a:p>
            <a:pPr marL="0" indent="0">
              <a:lnSpc>
                <a:spcPct val="110000"/>
              </a:lnSpc>
              <a:buNone/>
            </a:pPr>
            <a:r>
              <a:rPr lang="en-US" dirty="0" err="1" smtClean="0">
                <a:latin typeface="Courier New" panose="02070309020205020404" pitchFamily="49" charset="0"/>
                <a:cs typeface="Courier New" panose="02070309020205020404" pitchFamily="49" charset="0"/>
              </a:rPr>
              <a:t>groupdel</a:t>
            </a:r>
            <a:r>
              <a:rPr lang="en-US" dirty="0" smtClean="0">
                <a:latin typeface="Courier New" panose="02070309020205020404" pitchFamily="49" charset="0"/>
                <a:cs typeface="Courier New" panose="02070309020205020404" pitchFamily="49" charset="0"/>
              </a:rPr>
              <a:t> apache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339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Admin User</a:t>
            </a:r>
            <a:endParaRPr lang="en-US" dirty="0"/>
          </a:p>
        </p:txBody>
      </p:sp>
      <p:sp>
        <p:nvSpPr>
          <p:cNvPr id="2" name="Rectangle 1"/>
          <p:cNvSpPr/>
          <p:nvPr/>
        </p:nvSpPr>
        <p:spPr>
          <a:xfrm>
            <a:off x="838200" y="1685926"/>
            <a:ext cx="10697892" cy="3970318"/>
          </a:xfrm>
          <a:prstGeom prst="rect">
            <a:avLst/>
          </a:prstGeom>
        </p:spPr>
        <p:txBody>
          <a:bodyPr wrap="square">
            <a:spAutoFit/>
          </a:bodyPr>
          <a:lstStyle/>
          <a:p>
            <a:r>
              <a:rPr lang="en-US" sz="2800" b="1" dirty="0" smtClean="0"/>
              <a:t>Able to perform admin tasks using the </a:t>
            </a:r>
            <a:r>
              <a:rPr lang="en-US" sz="2800" b="1" dirty="0" err="1" smtClean="0"/>
              <a:t>sudo</a:t>
            </a:r>
            <a:r>
              <a:rPr lang="en-US" sz="2800" b="1" dirty="0" smtClean="0"/>
              <a:t> command</a:t>
            </a:r>
            <a:endParaRPr lang="en-US" sz="2800" dirty="0"/>
          </a:p>
          <a:p>
            <a:endParaRPr lang="en-US" sz="2800" dirty="0" smtClean="0"/>
          </a:p>
          <a:p>
            <a:r>
              <a:rPr lang="en-US" sz="2800" dirty="0" smtClean="0"/>
              <a:t>/</a:t>
            </a:r>
            <a:r>
              <a:rPr lang="en-US" sz="2800" dirty="0" err="1" smtClean="0"/>
              <a:t>etc</a:t>
            </a:r>
            <a:r>
              <a:rPr lang="en-US" sz="2800" dirty="0" smtClean="0"/>
              <a:t>/</a:t>
            </a:r>
            <a:r>
              <a:rPr lang="en-US" sz="2800" dirty="0" err="1" smtClean="0"/>
              <a:t>sudoers</a:t>
            </a:r>
            <a:r>
              <a:rPr lang="en-US" sz="2800" dirty="0" smtClean="0"/>
              <a:t> configuration file</a:t>
            </a:r>
          </a:p>
          <a:p>
            <a:endParaRPr lang="en-US" sz="2800" dirty="0"/>
          </a:p>
          <a:p>
            <a:r>
              <a:rPr lang="en-US" sz="2800" dirty="0" smtClean="0"/>
              <a:t>Edit </a:t>
            </a:r>
            <a:r>
              <a:rPr lang="en-US" sz="2800" dirty="0" err="1" smtClean="0"/>
              <a:t>config</a:t>
            </a:r>
            <a:r>
              <a:rPr lang="en-US" sz="2800" dirty="0" smtClean="0"/>
              <a:t> file using command </a:t>
            </a:r>
            <a:r>
              <a:rPr lang="en-US" sz="2800" dirty="0" err="1" smtClean="0"/>
              <a:t>visudo</a:t>
            </a:r>
            <a:endParaRPr lang="en-US" sz="2800" dirty="0" smtClean="0"/>
          </a:p>
          <a:p>
            <a:endParaRPr lang="en-US" sz="2800" dirty="0"/>
          </a:p>
          <a:p>
            <a:r>
              <a:rPr lang="en-US" sz="2800" dirty="0" smtClean="0"/>
              <a:t>Use </a:t>
            </a:r>
            <a:r>
              <a:rPr lang="en-US" sz="2800" dirty="0" err="1" smtClean="0"/>
              <a:t>usermod</a:t>
            </a:r>
            <a:r>
              <a:rPr lang="en-US" sz="2800" dirty="0" smtClean="0"/>
              <a:t> to add user to necessary group(s)</a:t>
            </a:r>
          </a:p>
          <a:p>
            <a:endParaRPr lang="en-US" sz="2800" dirty="0"/>
          </a:p>
          <a:p>
            <a:endParaRPr lang="en-US" sz="2800" dirty="0" err="1"/>
          </a:p>
        </p:txBody>
      </p:sp>
    </p:spTree>
    <p:extLst>
      <p:ext uri="{BB962C8B-B14F-4D97-AF65-F5344CB8AC3E}">
        <p14:creationId xmlns:p14="http://schemas.microsoft.com/office/powerpoint/2010/main" val="418910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a:t>
            </a:r>
            <a:r>
              <a:rPr lang="en-US" dirty="0" err="1" smtClean="0"/>
              <a:t>passwd</a:t>
            </a:r>
            <a:r>
              <a:rPr lang="en-US" dirty="0" smtClean="0"/>
              <a:t> File</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908764638"/>
              </p:ext>
            </p:extLst>
          </p:nvPr>
        </p:nvGraphicFramePr>
        <p:xfrm>
          <a:off x="838200" y="2391600"/>
          <a:ext cx="8336486" cy="1563091"/>
        </p:xfrm>
        <a:graphic>
          <a:graphicData uri="http://schemas.openxmlformats.org/presentationml/2006/ole">
            <mc:AlternateContent xmlns:mc="http://schemas.openxmlformats.org/markup-compatibility/2006">
              <mc:Choice xmlns:v="urn:schemas-microsoft-com:vml" Requires="v">
                <p:oleObj spid="_x0000_s1068" name="Document" r:id="rId4" imgW="5486400" imgH="1028700" progId="Word.Document.12">
                  <p:embed/>
                </p:oleObj>
              </mc:Choice>
              <mc:Fallback>
                <p:oleObj name="Document" r:id="rId4" imgW="5486400" imgH="1028700" progId="Word.Document.12">
                  <p:embed/>
                  <p:pic>
                    <p:nvPicPr>
                      <p:cNvPr id="2" name="Object 1"/>
                      <p:cNvPicPr/>
                      <p:nvPr/>
                    </p:nvPicPr>
                    <p:blipFill>
                      <a:blip r:embed="rId5"/>
                      <a:stretch>
                        <a:fillRect/>
                      </a:stretch>
                    </p:blipFill>
                    <p:spPr>
                      <a:xfrm>
                        <a:off x="838200" y="2391600"/>
                        <a:ext cx="8336486" cy="1563091"/>
                      </a:xfrm>
                      <a:prstGeom prst="rect">
                        <a:avLst/>
                      </a:prstGeom>
                    </p:spPr>
                  </p:pic>
                </p:oleObj>
              </mc:Fallback>
            </mc:AlternateContent>
          </a:graphicData>
        </a:graphic>
      </p:graphicFrame>
    </p:spTree>
    <p:extLst>
      <p:ext uri="{BB962C8B-B14F-4D97-AF65-F5344CB8AC3E}">
        <p14:creationId xmlns:p14="http://schemas.microsoft.com/office/powerpoint/2010/main" val="3502566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a:t>
            </a:r>
            <a:r>
              <a:rPr lang="en-US" dirty="0" err="1" smtClean="0"/>
              <a:t>passwd</a:t>
            </a:r>
            <a:r>
              <a:rPr lang="en-US" dirty="0" smtClean="0"/>
              <a:t> Fields</a:t>
            </a:r>
            <a:endParaRPr lang="en-US" dirty="0"/>
          </a:p>
        </p:txBody>
      </p:sp>
      <p:sp>
        <p:nvSpPr>
          <p:cNvPr id="2" name="Rectangle 1"/>
          <p:cNvSpPr/>
          <p:nvPr/>
        </p:nvSpPr>
        <p:spPr>
          <a:xfrm>
            <a:off x="838200" y="1690688"/>
            <a:ext cx="10550670" cy="3416320"/>
          </a:xfrm>
          <a:prstGeom prst="rect">
            <a:avLst/>
          </a:prstGeom>
        </p:spPr>
        <p:txBody>
          <a:bodyPr wrap="square">
            <a:spAutoFit/>
          </a:bodyPr>
          <a:lstStyle/>
          <a:p>
            <a:pPr lvl="0"/>
            <a:r>
              <a:rPr lang="en-US" b="1" dirty="0"/>
              <a:t>Username</a:t>
            </a:r>
            <a:r>
              <a:rPr lang="en-US" dirty="0"/>
              <a:t>: It is used when user logs in. It should be between 1 and 32 characters in length.</a:t>
            </a:r>
          </a:p>
          <a:p>
            <a:pPr lvl="0"/>
            <a:r>
              <a:rPr lang="en-US" b="1" dirty="0"/>
              <a:t>Password</a:t>
            </a:r>
            <a:r>
              <a:rPr lang="en-US" dirty="0"/>
              <a:t>: An x character indicates that encrypted password is stored in /</a:t>
            </a:r>
            <a:r>
              <a:rPr lang="en-US" dirty="0" err="1"/>
              <a:t>etc</a:t>
            </a:r>
            <a:r>
              <a:rPr lang="en-US" dirty="0"/>
              <a:t>/shadow file.</a:t>
            </a:r>
          </a:p>
          <a:p>
            <a:pPr lvl="0"/>
            <a:r>
              <a:rPr lang="en-US" b="1" dirty="0"/>
              <a:t>User ID (UID)</a:t>
            </a:r>
            <a:r>
              <a:rPr lang="en-US" dirty="0"/>
              <a:t>: Each user must be assigned a user ID (UID). UID 0 (zero) is reserved for root and UIDs 1-99 are reserved for other predefined accounts. Further UID 100-999 are reserved by system for administrative and system accounts/groups.</a:t>
            </a:r>
          </a:p>
          <a:p>
            <a:pPr lvl="0"/>
            <a:r>
              <a:rPr lang="en-US" b="1" dirty="0"/>
              <a:t>Group ID (GID)</a:t>
            </a:r>
            <a:r>
              <a:rPr lang="en-US" dirty="0"/>
              <a:t>: The primary group ID (stored in /</a:t>
            </a:r>
            <a:r>
              <a:rPr lang="en-US" dirty="0" err="1"/>
              <a:t>etc</a:t>
            </a:r>
            <a:r>
              <a:rPr lang="en-US" dirty="0"/>
              <a:t>/group file)</a:t>
            </a:r>
          </a:p>
          <a:p>
            <a:pPr lvl="0"/>
            <a:r>
              <a:rPr lang="en-US" b="1" dirty="0"/>
              <a:t>User ID Info</a:t>
            </a:r>
            <a:r>
              <a:rPr lang="en-US" dirty="0"/>
              <a:t>: The comment field. It allow you to add extra information about the users such as user's full name, phone number etc. This field use by finger command.</a:t>
            </a:r>
          </a:p>
          <a:p>
            <a:pPr lvl="0"/>
            <a:r>
              <a:rPr lang="en-US" b="1" dirty="0"/>
              <a:t>Home directory</a:t>
            </a:r>
            <a:r>
              <a:rPr lang="en-US" dirty="0"/>
              <a:t>: The absolute path to the directory the user will be in when they log in. If this directory does not exists then users directory becomes /</a:t>
            </a:r>
          </a:p>
          <a:p>
            <a:pPr lvl="0"/>
            <a:r>
              <a:rPr lang="en-US" b="1" dirty="0"/>
              <a:t>Command/shell</a:t>
            </a:r>
            <a:r>
              <a:rPr lang="en-US" dirty="0"/>
              <a:t>: The absolute path of a command or shell (/bin/bash). Typically, this is a shell. Please note that it does not have to be a shell.</a:t>
            </a:r>
          </a:p>
        </p:txBody>
      </p:sp>
    </p:spTree>
    <p:extLst>
      <p:ext uri="{BB962C8B-B14F-4D97-AF65-F5344CB8AC3E}">
        <p14:creationId xmlns:p14="http://schemas.microsoft.com/office/powerpoint/2010/main" val="3046520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/group File</a:t>
            </a:r>
            <a:endParaRPr lang="en-US" dirty="0"/>
          </a:p>
        </p:txBody>
      </p:sp>
      <p:sp>
        <p:nvSpPr>
          <p:cNvPr id="2" name="Rectangle 1"/>
          <p:cNvSpPr/>
          <p:nvPr/>
        </p:nvSpPr>
        <p:spPr>
          <a:xfrm>
            <a:off x="838200" y="1690688"/>
            <a:ext cx="10014185" cy="2585323"/>
          </a:xfrm>
          <a:prstGeom prst="rect">
            <a:avLst/>
          </a:prstGeom>
        </p:spPr>
        <p:txBody>
          <a:bodyPr wrap="square">
            <a:spAutoFit/>
          </a:bodyPr>
          <a:lstStyle/>
          <a:p>
            <a:r>
              <a:rPr lang="en-US" b="1" u="sng" dirty="0"/>
              <a:t>Describe the syntax of the /</a:t>
            </a:r>
            <a:r>
              <a:rPr lang="en-US" b="1" u="sng" dirty="0" err="1"/>
              <a:t>etc</a:t>
            </a:r>
            <a:r>
              <a:rPr lang="en-US" b="1" u="sng" dirty="0"/>
              <a:t>/group file.</a:t>
            </a:r>
            <a:endParaRPr lang="en-US" dirty="0"/>
          </a:p>
          <a:p>
            <a:r>
              <a:rPr lang="en-US" b="1" dirty="0"/>
              <a:t> </a:t>
            </a:r>
            <a:endParaRPr lang="en-US" dirty="0"/>
          </a:p>
          <a:p>
            <a:r>
              <a:rPr lang="en-US" dirty="0"/>
              <a:t>It stores group information or defines the user groups i.e. it defines the groups to which users belong. There is one entry per line, and each line has the following format (all fields are separated by a colon (:)</a:t>
            </a:r>
          </a:p>
          <a:p>
            <a:r>
              <a:rPr lang="en-US" dirty="0"/>
              <a:t>cdrom:x:24:vivek,student13,raj</a:t>
            </a:r>
          </a:p>
          <a:p>
            <a:r>
              <a:rPr lang="en-US" dirty="0"/>
              <a:t>__       _  _           _____</a:t>
            </a:r>
          </a:p>
          <a:p>
            <a:r>
              <a:rPr lang="en-US" dirty="0"/>
              <a:t>|          |  |             |	     </a:t>
            </a:r>
          </a:p>
          <a:p>
            <a:r>
              <a:rPr lang="en-US" dirty="0"/>
              <a:t>|          |  |             |	     </a:t>
            </a:r>
          </a:p>
          <a:p>
            <a:r>
              <a:rPr lang="en-US" dirty="0"/>
              <a:t>1        2  3       	    4</a:t>
            </a:r>
          </a:p>
        </p:txBody>
      </p:sp>
    </p:spTree>
    <p:extLst>
      <p:ext uri="{BB962C8B-B14F-4D97-AF65-F5344CB8AC3E}">
        <p14:creationId xmlns:p14="http://schemas.microsoft.com/office/powerpoint/2010/main" val="4170118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/group Fields</a:t>
            </a:r>
            <a:endParaRPr lang="en-US" dirty="0"/>
          </a:p>
        </p:txBody>
      </p:sp>
      <p:sp>
        <p:nvSpPr>
          <p:cNvPr id="2" name="Rectangle 1"/>
          <p:cNvSpPr/>
          <p:nvPr/>
        </p:nvSpPr>
        <p:spPr>
          <a:xfrm>
            <a:off x="838200" y="1690688"/>
            <a:ext cx="10386251" cy="2308324"/>
          </a:xfrm>
          <a:prstGeom prst="rect">
            <a:avLst/>
          </a:prstGeom>
        </p:spPr>
        <p:txBody>
          <a:bodyPr wrap="square">
            <a:spAutoFit/>
          </a:bodyPr>
          <a:lstStyle/>
          <a:p>
            <a:r>
              <a:rPr lang="en-US" dirty="0"/>
              <a:t>Where,</a:t>
            </a:r>
          </a:p>
          <a:p>
            <a:pPr lvl="0"/>
            <a:r>
              <a:rPr lang="en-US" b="1" dirty="0"/>
              <a:t>1. </a:t>
            </a:r>
            <a:r>
              <a:rPr lang="en-US" b="1" dirty="0" err="1"/>
              <a:t>group_name</a:t>
            </a:r>
            <a:r>
              <a:rPr lang="en-US" dirty="0"/>
              <a:t>: It is the name of group. If you run </a:t>
            </a:r>
            <a:r>
              <a:rPr lang="en-US" dirty="0" err="1"/>
              <a:t>ls</a:t>
            </a:r>
            <a:r>
              <a:rPr lang="en-US" dirty="0"/>
              <a:t> -l command, you will see this name printed in the group field.</a:t>
            </a:r>
          </a:p>
          <a:p>
            <a:pPr lvl="0"/>
            <a:r>
              <a:rPr lang="en-US" b="1" dirty="0"/>
              <a:t>2. Password</a:t>
            </a:r>
            <a:r>
              <a:rPr lang="en-US" dirty="0"/>
              <a:t>: Generally password is not used, hence it is empty/blank. It can store encrypted password. This is useful to implement privileged groups.</a:t>
            </a:r>
          </a:p>
          <a:p>
            <a:pPr lvl="0"/>
            <a:r>
              <a:rPr lang="en-US" b="1" dirty="0"/>
              <a:t>3. Group ID (GID)</a:t>
            </a:r>
            <a:r>
              <a:rPr lang="en-US" dirty="0"/>
              <a:t>: Each user must be assigned a group ID. You can see this number in your /</a:t>
            </a:r>
            <a:r>
              <a:rPr lang="en-US" dirty="0" err="1"/>
              <a:t>etc</a:t>
            </a:r>
            <a:r>
              <a:rPr lang="en-US" dirty="0"/>
              <a:t>/</a:t>
            </a:r>
            <a:r>
              <a:rPr lang="en-US" dirty="0" err="1"/>
              <a:t>passwd</a:t>
            </a:r>
            <a:r>
              <a:rPr lang="en-US" dirty="0"/>
              <a:t> file.</a:t>
            </a:r>
          </a:p>
          <a:p>
            <a:pPr lvl="0"/>
            <a:r>
              <a:rPr lang="en-US" b="1" dirty="0"/>
              <a:t>4. Group List</a:t>
            </a:r>
            <a:r>
              <a:rPr lang="en-US" dirty="0"/>
              <a:t>: It is a list of user names of users who are members of the group. The user names, must be separated by commas.</a:t>
            </a:r>
          </a:p>
        </p:txBody>
      </p:sp>
    </p:spTree>
    <p:extLst>
      <p:ext uri="{BB962C8B-B14F-4D97-AF65-F5344CB8AC3E}">
        <p14:creationId xmlns:p14="http://schemas.microsoft.com/office/powerpoint/2010/main" val="1662069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/shadow File</a:t>
            </a:r>
            <a:endParaRPr lang="en-US" dirty="0"/>
          </a:p>
        </p:txBody>
      </p:sp>
      <p:sp>
        <p:nvSpPr>
          <p:cNvPr id="2" name="Rectangle 1"/>
          <p:cNvSpPr/>
          <p:nvPr/>
        </p:nvSpPr>
        <p:spPr>
          <a:xfrm>
            <a:off x="838200" y="1690688"/>
            <a:ext cx="8544470" cy="923330"/>
          </a:xfrm>
          <a:prstGeom prst="rect">
            <a:avLst/>
          </a:prstGeom>
        </p:spPr>
        <p:txBody>
          <a:bodyPr wrap="square">
            <a:spAutoFit/>
          </a:bodyPr>
          <a:lstStyle/>
          <a:p>
            <a:r>
              <a:rPr lang="en-US" b="1" u="sng" dirty="0" err="1"/>
              <a:t>Describ</a:t>
            </a:r>
            <a:r>
              <a:rPr lang="en-US" b="1" u="sng" dirty="0"/>
              <a:t> the syntax of /</a:t>
            </a:r>
            <a:r>
              <a:rPr lang="en-US" b="1" u="sng" dirty="0" err="1"/>
              <a:t>etc</a:t>
            </a:r>
            <a:r>
              <a:rPr lang="en-US" b="1" u="sng" dirty="0"/>
              <a:t>/shadow file</a:t>
            </a:r>
          </a:p>
          <a:p>
            <a:endParaRPr lang="en-US" b="1" u="sng" dirty="0"/>
          </a:p>
          <a:p>
            <a:endParaRPr lang="en-US" dirty="0"/>
          </a:p>
        </p:txBody>
      </p:sp>
      <p:pic>
        <p:nvPicPr>
          <p:cNvPr id="7" name="Picture 6"/>
          <p:cNvPicPr>
            <a:picLocks noChangeAspect="1"/>
          </p:cNvPicPr>
          <p:nvPr/>
        </p:nvPicPr>
        <p:blipFill>
          <a:blip r:embed="rId3"/>
          <a:stretch>
            <a:fillRect/>
          </a:stretch>
        </p:blipFill>
        <p:spPr>
          <a:xfrm>
            <a:off x="838200" y="2612640"/>
            <a:ext cx="6159720" cy="1097200"/>
          </a:xfrm>
          <a:prstGeom prst="rect">
            <a:avLst/>
          </a:prstGeom>
        </p:spPr>
      </p:pic>
    </p:spTree>
    <p:extLst>
      <p:ext uri="{BB962C8B-B14F-4D97-AF65-F5344CB8AC3E}">
        <p14:creationId xmlns:p14="http://schemas.microsoft.com/office/powerpoint/2010/main" val="3903573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/shadow Fields</a:t>
            </a:r>
            <a:endParaRPr lang="en-US" dirty="0"/>
          </a:p>
        </p:txBody>
      </p:sp>
      <p:sp>
        <p:nvSpPr>
          <p:cNvPr id="2" name="Rectangle 1"/>
          <p:cNvSpPr/>
          <p:nvPr/>
        </p:nvSpPr>
        <p:spPr>
          <a:xfrm>
            <a:off x="838200" y="1690688"/>
            <a:ext cx="10571547" cy="4524315"/>
          </a:xfrm>
          <a:prstGeom prst="rect">
            <a:avLst/>
          </a:prstGeom>
        </p:spPr>
        <p:txBody>
          <a:bodyPr wrap="square">
            <a:spAutoFit/>
          </a:bodyPr>
          <a:lstStyle/>
          <a:p>
            <a:r>
              <a:rPr lang="en-US" dirty="0"/>
              <a:t>1.  User name : It is your login name</a:t>
            </a:r>
          </a:p>
          <a:p>
            <a:r>
              <a:rPr lang="en-US" dirty="0"/>
              <a:t>2.  Password: It your encrypted password. The password should be minimum 6-8 characters long including special characters/digits</a:t>
            </a:r>
          </a:p>
          <a:p>
            <a:r>
              <a:rPr lang="en-US" dirty="0"/>
              <a:t>3.  Last password change (</a:t>
            </a:r>
            <a:r>
              <a:rPr lang="en-US" dirty="0" err="1"/>
              <a:t>lastchanged</a:t>
            </a:r>
            <a:r>
              <a:rPr lang="en-US" dirty="0"/>
              <a:t>): Days since Jan 1, 1970 that password was last changed</a:t>
            </a:r>
          </a:p>
          <a:p>
            <a:r>
              <a:rPr lang="en-US" dirty="0"/>
              <a:t>4.  Minimum: The minimum number of days required between password changes i.e. the number of days left before the user is allowed to change his/her password</a:t>
            </a:r>
          </a:p>
          <a:p>
            <a:r>
              <a:rPr lang="en-US" dirty="0"/>
              <a:t>5.  Maximum: The maximum number of days the password is valid (after that user is forced to change his/her password)</a:t>
            </a:r>
          </a:p>
          <a:p>
            <a:r>
              <a:rPr lang="en-US" dirty="0"/>
              <a:t>6.  Warn : The number of days before password is to expire that user is warned that his/her password must be changed</a:t>
            </a:r>
          </a:p>
          <a:p>
            <a:r>
              <a:rPr lang="en-US" dirty="0"/>
              <a:t>7.  Inactive : The number of days after password expires that account is disabled</a:t>
            </a:r>
          </a:p>
          <a:p>
            <a:r>
              <a:rPr lang="en-US" dirty="0"/>
              <a:t>8.  Expire : days since Jan 1, 1970 that account is disabled i.e. an absolute date specifying when the login may no longer be used</a:t>
            </a:r>
          </a:p>
          <a:p>
            <a:endParaRPr lang="en-US" b="1" u="sng" dirty="0"/>
          </a:p>
          <a:p>
            <a:endParaRPr lang="en-US" b="1" u="sng" dirty="0"/>
          </a:p>
          <a:p>
            <a:endParaRPr lang="en-US" dirty="0"/>
          </a:p>
        </p:txBody>
      </p:sp>
    </p:spTree>
    <p:extLst>
      <p:ext uri="{BB962C8B-B14F-4D97-AF65-F5344CB8AC3E}">
        <p14:creationId xmlns:p14="http://schemas.microsoft.com/office/powerpoint/2010/main" val="95025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mtClean="0"/>
              <a:t>Lab Exercise</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endParaRPr lang="en-CA" dirty="0"/>
          </a:p>
          <a:p>
            <a:pPr marL="0" indent="0" algn="ctr">
              <a:buNone/>
            </a:pPr>
            <a:r>
              <a:rPr lang="en-CA" dirty="0" smtClean="0"/>
              <a:t>On your lab VM, follow the assignment instructions.</a:t>
            </a:r>
            <a:endParaRPr lang="en-CA" dirty="0"/>
          </a:p>
        </p:txBody>
      </p:sp>
    </p:spTree>
    <p:extLst>
      <p:ext uri="{BB962C8B-B14F-4D97-AF65-F5344CB8AC3E}">
        <p14:creationId xmlns:p14="http://schemas.microsoft.com/office/powerpoint/2010/main" val="380046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Users</a:t>
            </a:r>
            <a:endParaRPr lang="en-CA" dirty="0"/>
          </a:p>
        </p:txBody>
      </p:sp>
      <p:sp>
        <p:nvSpPr>
          <p:cNvPr id="5" name="Content Placeholder 4"/>
          <p:cNvSpPr>
            <a:spLocks noGrp="1"/>
          </p:cNvSpPr>
          <p:nvPr>
            <p:ph idx="1"/>
          </p:nvPr>
        </p:nvSpPr>
        <p:spPr/>
        <p:txBody>
          <a:bodyPr/>
          <a:lstStyle/>
          <a:p>
            <a:pPr marL="0" indent="0">
              <a:buNone/>
            </a:pPr>
            <a:r>
              <a:rPr lang="en-CA" dirty="0" smtClean="0"/>
              <a:t>Command = </a:t>
            </a:r>
            <a:r>
              <a:rPr lang="en-CA" b="1" dirty="0" err="1" smtClean="0">
                <a:latin typeface="Courier New" panose="02070309020205020404" pitchFamily="49" charset="0"/>
                <a:cs typeface="Courier New" panose="02070309020205020404" pitchFamily="49" charset="0"/>
              </a:rPr>
              <a:t>useradd</a:t>
            </a:r>
            <a:r>
              <a:rPr lang="en-CA" b="1" dirty="0" smtClean="0">
                <a:latin typeface="Courier New" panose="02070309020205020404" pitchFamily="49" charset="0"/>
                <a:cs typeface="Courier New" panose="02070309020205020404" pitchFamily="49" charset="0"/>
              </a:rPr>
              <a:t> </a:t>
            </a:r>
            <a:r>
              <a:rPr lang="en-CA" b="1" i="1" dirty="0" smtClean="0">
                <a:latin typeface="Courier New" panose="02070309020205020404" pitchFamily="49" charset="0"/>
                <a:cs typeface="Courier New" panose="02070309020205020404" pitchFamily="49" charset="0"/>
              </a:rPr>
              <a:t>username</a:t>
            </a:r>
            <a:endParaRPr lang="en-CA" b="1" dirty="0" smtClean="0">
              <a:latin typeface="Courier New" panose="02070309020205020404" pitchFamily="49" charset="0"/>
              <a:cs typeface="Courier New" panose="02070309020205020404" pitchFamily="49" charset="0"/>
            </a:endParaRPr>
          </a:p>
          <a:p>
            <a:endParaRPr lang="en-CA" dirty="0"/>
          </a:p>
          <a:p>
            <a:pPr marL="0" indent="0">
              <a:buNone/>
            </a:pPr>
            <a:r>
              <a:rPr lang="en-CA" dirty="0" smtClean="0"/>
              <a:t>Many arguments can be applied.</a:t>
            </a:r>
          </a:p>
          <a:p>
            <a:pPr marL="0" indent="0">
              <a:buNone/>
            </a:pPr>
            <a:endParaRPr lang="en-CA" dirty="0"/>
          </a:p>
          <a:p>
            <a:pPr marL="0" indent="0">
              <a:buNone/>
            </a:pPr>
            <a:r>
              <a:rPr lang="en-CA" dirty="0" smtClean="0"/>
              <a:t>Set the user’s password using the </a:t>
            </a:r>
            <a:r>
              <a:rPr lang="en-CA" b="1" i="1" dirty="0" err="1" smtClean="0">
                <a:latin typeface="Courier New" panose="02070309020205020404" pitchFamily="49" charset="0"/>
                <a:cs typeface="Courier New" panose="02070309020205020404" pitchFamily="49" charset="0"/>
              </a:rPr>
              <a:t>passwd</a:t>
            </a:r>
            <a:r>
              <a:rPr lang="en-CA" dirty="0" smtClean="0"/>
              <a:t> command.  </a:t>
            </a:r>
          </a:p>
          <a:p>
            <a:pPr marL="0" indent="0">
              <a:buNone/>
            </a:pPr>
            <a:r>
              <a:rPr lang="en-CA" dirty="0" smtClean="0"/>
              <a:t>The password argument in </a:t>
            </a:r>
            <a:r>
              <a:rPr lang="en-CA" dirty="0" err="1" smtClean="0"/>
              <a:t>useradd</a:t>
            </a:r>
            <a:r>
              <a:rPr lang="en-CA" dirty="0" smtClean="0"/>
              <a:t> requires the hashed password be supplied.</a:t>
            </a:r>
            <a:endParaRPr lang="en-CA" dirty="0"/>
          </a:p>
        </p:txBody>
      </p:sp>
    </p:spTree>
    <p:extLst>
      <p:ext uri="{BB962C8B-B14F-4D97-AF65-F5344CB8AC3E}">
        <p14:creationId xmlns:p14="http://schemas.microsoft.com/office/powerpoint/2010/main" val="30718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a:t>
            </a:r>
            <a:r>
              <a:rPr lang="en-US" dirty="0" smtClean="0"/>
              <a:t>Creation</a:t>
            </a:r>
            <a:endParaRPr lang="en-US" dirty="0"/>
          </a:p>
        </p:txBody>
      </p:sp>
      <p:sp>
        <p:nvSpPr>
          <p:cNvPr id="2" name="Rectangle 1"/>
          <p:cNvSpPr/>
          <p:nvPr/>
        </p:nvSpPr>
        <p:spPr>
          <a:xfrm>
            <a:off x="838200" y="1690688"/>
            <a:ext cx="10121125" cy="3416320"/>
          </a:xfrm>
          <a:prstGeom prst="rect">
            <a:avLst/>
          </a:prstGeom>
        </p:spPr>
        <p:txBody>
          <a:bodyPr wrap="square">
            <a:spAutoFit/>
          </a:bodyPr>
          <a:lstStyle/>
          <a:p>
            <a:r>
              <a:rPr lang="en-US" sz="2400" b="1" dirty="0" smtClean="0"/>
              <a:t>Example </a:t>
            </a:r>
            <a:r>
              <a:rPr lang="en-US" sz="2400" b="1" dirty="0"/>
              <a:t>1</a:t>
            </a:r>
            <a:endParaRPr lang="en-US" sz="2800" dirty="0"/>
          </a:p>
          <a:p>
            <a:r>
              <a:rPr lang="en-US" sz="2400" dirty="0" err="1"/>
              <a:t>useradd</a:t>
            </a:r>
            <a:r>
              <a:rPr lang="en-US" sz="2400" dirty="0"/>
              <a:t> -m -d /home/mike1 -s /bin/bash -c "the mike1 user" -U mike1</a:t>
            </a:r>
            <a:endParaRPr lang="en-US" sz="2800" dirty="0"/>
          </a:p>
          <a:p>
            <a:endParaRPr lang="en-US" sz="2400" dirty="0" smtClean="0"/>
          </a:p>
          <a:p>
            <a:r>
              <a:rPr lang="en-US" sz="2400" dirty="0" smtClean="0"/>
              <a:t>Explanation</a:t>
            </a:r>
            <a:r>
              <a:rPr lang="en-US" sz="2400" dirty="0"/>
              <a:t>:</a:t>
            </a:r>
            <a:endParaRPr lang="en-US" sz="2800" dirty="0"/>
          </a:p>
          <a:p>
            <a:r>
              <a:rPr lang="en-US" sz="2400" b="1" dirty="0"/>
              <a:t>-m -d</a:t>
            </a:r>
            <a:r>
              <a:rPr lang="en-US" sz="2400" dirty="0"/>
              <a:t> /home/mike1 : the -m argument creates the /home/mike1 </a:t>
            </a:r>
            <a:r>
              <a:rPr lang="en-US" sz="2400" dirty="0" smtClean="0"/>
              <a:t>home directory</a:t>
            </a:r>
            <a:r>
              <a:rPr lang="en-US" sz="2400" dirty="0"/>
              <a:t>, specified by the -d argument</a:t>
            </a:r>
            <a:endParaRPr lang="en-US" sz="2800" dirty="0"/>
          </a:p>
          <a:p>
            <a:pPr lvl="0"/>
            <a:r>
              <a:rPr lang="en-US" sz="2400" b="1" dirty="0"/>
              <a:t>-s</a:t>
            </a:r>
            <a:r>
              <a:rPr lang="en-US" sz="2400" dirty="0"/>
              <a:t> /bin/bash : the -s is used for </a:t>
            </a:r>
            <a:r>
              <a:rPr lang="en-US" sz="2400" dirty="0" err="1"/>
              <a:t>specifing</a:t>
            </a:r>
            <a:r>
              <a:rPr lang="en-US" sz="2400" dirty="0"/>
              <a:t> the user’s default shell, /bin/bash in this case</a:t>
            </a:r>
            <a:endParaRPr lang="en-US" sz="2800" dirty="0"/>
          </a:p>
          <a:p>
            <a:r>
              <a:rPr lang="en-US" sz="2400" b="1" dirty="0"/>
              <a:t>-c</a:t>
            </a:r>
            <a:r>
              <a:rPr lang="en-US" sz="2400" dirty="0"/>
              <a:t> “message” : extra information about the user</a:t>
            </a:r>
            <a:endParaRPr lang="en-US" sz="2800" dirty="0"/>
          </a:p>
        </p:txBody>
      </p:sp>
    </p:spTree>
    <p:extLst>
      <p:ext uri="{BB962C8B-B14F-4D97-AF65-F5344CB8AC3E}">
        <p14:creationId xmlns:p14="http://schemas.microsoft.com/office/powerpoint/2010/main" val="2236508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a:t>
            </a:r>
            <a:r>
              <a:rPr lang="en-US" dirty="0" smtClean="0"/>
              <a:t>Creation</a:t>
            </a:r>
            <a:endParaRPr lang="en-US" dirty="0"/>
          </a:p>
        </p:txBody>
      </p:sp>
      <p:sp>
        <p:nvSpPr>
          <p:cNvPr id="2" name="Rectangle 1"/>
          <p:cNvSpPr/>
          <p:nvPr/>
        </p:nvSpPr>
        <p:spPr>
          <a:xfrm>
            <a:off x="838199" y="1690688"/>
            <a:ext cx="10410645" cy="3816429"/>
          </a:xfrm>
          <a:prstGeom prst="rect">
            <a:avLst/>
          </a:prstGeom>
        </p:spPr>
        <p:txBody>
          <a:bodyPr wrap="square">
            <a:spAutoFit/>
          </a:bodyPr>
          <a:lstStyle/>
          <a:p>
            <a:r>
              <a:rPr lang="en-US" sz="2200" b="1" dirty="0"/>
              <a:t>Example 2:</a:t>
            </a:r>
            <a:endParaRPr lang="en-US" sz="2200" dirty="0"/>
          </a:p>
          <a:p>
            <a:r>
              <a:rPr lang="en-US" sz="2200" dirty="0" err="1"/>
              <a:t>useradd</a:t>
            </a:r>
            <a:r>
              <a:rPr lang="en-US" sz="2200" dirty="0"/>
              <a:t> -m -d /home/geeks/mike2 -s /bin/</a:t>
            </a:r>
            <a:r>
              <a:rPr lang="en-US" sz="2200" dirty="0" err="1"/>
              <a:t>zsh</a:t>
            </a:r>
            <a:r>
              <a:rPr lang="en-US" sz="2200" dirty="0"/>
              <a:t> -c "the mike2 user" -u 1099 -g 1050 mike2</a:t>
            </a:r>
          </a:p>
          <a:p>
            <a:endParaRPr lang="en-US" sz="2200" dirty="0" smtClean="0"/>
          </a:p>
          <a:p>
            <a:r>
              <a:rPr lang="en-US" sz="2200" dirty="0" smtClean="0"/>
              <a:t>Explanation</a:t>
            </a:r>
            <a:r>
              <a:rPr lang="en-US" sz="2200" dirty="0"/>
              <a:t>:</a:t>
            </a:r>
          </a:p>
          <a:p>
            <a:r>
              <a:rPr lang="en-US" sz="2200" b="1" dirty="0"/>
              <a:t>-m -d</a:t>
            </a:r>
            <a:r>
              <a:rPr lang="en-US" sz="2200" dirty="0"/>
              <a:t> /home/geeks/mike2 : the -m argument creates the /home/geeks/mike2 </a:t>
            </a:r>
            <a:r>
              <a:rPr lang="en-US" sz="2200" dirty="0" smtClean="0"/>
              <a:t>home directory</a:t>
            </a:r>
            <a:r>
              <a:rPr lang="en-US" sz="2200" dirty="0"/>
              <a:t>, specified by the -d </a:t>
            </a:r>
            <a:r>
              <a:rPr lang="en-US" sz="2200" dirty="0" smtClean="0"/>
              <a:t>argument.  As </a:t>
            </a:r>
            <a:r>
              <a:rPr lang="en-US" sz="2200" dirty="0"/>
              <a:t>you can </a:t>
            </a:r>
            <a:r>
              <a:rPr lang="en-US" sz="2200" dirty="0" smtClean="0"/>
              <a:t>see, </a:t>
            </a:r>
            <a:r>
              <a:rPr lang="en-US" sz="2200" dirty="0"/>
              <a:t>the </a:t>
            </a:r>
            <a:r>
              <a:rPr lang="en-US" sz="2200" dirty="0" err="1"/>
              <a:t>homedir</a:t>
            </a:r>
            <a:r>
              <a:rPr lang="en-US" sz="2200" dirty="0"/>
              <a:t> can be different </a:t>
            </a:r>
            <a:r>
              <a:rPr lang="en-US" sz="2200" dirty="0" smtClean="0"/>
              <a:t>from </a:t>
            </a:r>
            <a:r>
              <a:rPr lang="en-US" sz="2200" dirty="0"/>
              <a:t>/home/</a:t>
            </a:r>
            <a:r>
              <a:rPr lang="en-US" sz="2200" dirty="0" err="1"/>
              <a:t>user_name</a:t>
            </a:r>
            <a:endParaRPr lang="en-US" sz="2200" dirty="0"/>
          </a:p>
          <a:p>
            <a:pPr lvl="0"/>
            <a:r>
              <a:rPr lang="en-US" sz="2200" b="1" dirty="0"/>
              <a:t>-s</a:t>
            </a:r>
            <a:r>
              <a:rPr lang="en-US" sz="2200" dirty="0"/>
              <a:t> /bin/</a:t>
            </a:r>
            <a:r>
              <a:rPr lang="en-US" sz="2200" dirty="0" err="1"/>
              <a:t>zsh</a:t>
            </a:r>
            <a:r>
              <a:rPr lang="en-US" sz="2200" dirty="0"/>
              <a:t> : the -s is used for </a:t>
            </a:r>
            <a:r>
              <a:rPr lang="en-US" sz="2200" dirty="0" smtClean="0"/>
              <a:t>specifying </a:t>
            </a:r>
            <a:r>
              <a:rPr lang="en-US" sz="2200" dirty="0"/>
              <a:t>the user’s default shell, /bin/</a:t>
            </a:r>
            <a:r>
              <a:rPr lang="en-US" sz="2200" dirty="0" err="1"/>
              <a:t>zsh</a:t>
            </a:r>
            <a:r>
              <a:rPr lang="en-US" sz="2200" dirty="0"/>
              <a:t> in the case</a:t>
            </a:r>
          </a:p>
          <a:p>
            <a:pPr lvl="0"/>
            <a:r>
              <a:rPr lang="en-US" sz="2200" b="1" dirty="0"/>
              <a:t>-c</a:t>
            </a:r>
            <a:r>
              <a:rPr lang="en-US" sz="2200" dirty="0"/>
              <a:t> “the mike2 user” : extra information about the user</a:t>
            </a:r>
          </a:p>
          <a:p>
            <a:pPr lvl="0"/>
            <a:r>
              <a:rPr lang="en-US" sz="2200" b="1" dirty="0"/>
              <a:t>-u</a:t>
            </a:r>
            <a:r>
              <a:rPr lang="en-US" sz="2200" dirty="0"/>
              <a:t> 1099 : the new user’s UID, in this case 1099</a:t>
            </a:r>
          </a:p>
          <a:p>
            <a:pPr lvl="0"/>
            <a:r>
              <a:rPr lang="en-US" sz="2200" b="1" dirty="0"/>
              <a:t>-g</a:t>
            </a:r>
            <a:r>
              <a:rPr lang="en-US" sz="2200" dirty="0"/>
              <a:t> 1050 : the user belongs to the group with the 1050 GID</a:t>
            </a:r>
          </a:p>
        </p:txBody>
      </p:sp>
    </p:spTree>
    <p:extLst>
      <p:ext uri="{BB962C8B-B14F-4D97-AF65-F5344CB8AC3E}">
        <p14:creationId xmlns:p14="http://schemas.microsoft.com/office/powerpoint/2010/main" val="1143656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a:t>
            </a:r>
            <a:r>
              <a:rPr lang="en-US" dirty="0" smtClean="0"/>
              <a:t>Creation</a:t>
            </a:r>
            <a:endParaRPr lang="en-US" dirty="0"/>
          </a:p>
        </p:txBody>
      </p:sp>
      <p:sp>
        <p:nvSpPr>
          <p:cNvPr id="4" name="Rectangle 3"/>
          <p:cNvSpPr/>
          <p:nvPr/>
        </p:nvSpPr>
        <p:spPr>
          <a:xfrm>
            <a:off x="838200" y="1690688"/>
            <a:ext cx="10214753" cy="3477875"/>
          </a:xfrm>
          <a:prstGeom prst="rect">
            <a:avLst/>
          </a:prstGeom>
        </p:spPr>
        <p:txBody>
          <a:bodyPr wrap="square">
            <a:spAutoFit/>
          </a:bodyPr>
          <a:lstStyle/>
          <a:p>
            <a:r>
              <a:rPr lang="en-US" sz="2200" b="1" dirty="0"/>
              <a:t>Example 3:</a:t>
            </a:r>
            <a:endParaRPr lang="en-US" sz="2200" dirty="0"/>
          </a:p>
          <a:p>
            <a:r>
              <a:rPr lang="en-US" sz="2200" dirty="0"/>
              <a:t>$ </a:t>
            </a:r>
            <a:r>
              <a:rPr lang="en-US" sz="2200" dirty="0" err="1"/>
              <a:t>sudo</a:t>
            </a:r>
            <a:r>
              <a:rPr lang="en-US" sz="2200" dirty="0"/>
              <a:t> </a:t>
            </a:r>
            <a:r>
              <a:rPr lang="en-US" sz="2200" dirty="0" err="1"/>
              <a:t>useradd</a:t>
            </a:r>
            <a:r>
              <a:rPr lang="en-US" sz="2200" dirty="0"/>
              <a:t> -m -d /home/mike3 -s /</a:t>
            </a:r>
            <a:r>
              <a:rPr lang="en-US" sz="2200" dirty="0" err="1"/>
              <a:t>usr</a:t>
            </a:r>
            <a:r>
              <a:rPr lang="en-US" sz="2200" dirty="0"/>
              <a:t>/</a:t>
            </a:r>
            <a:r>
              <a:rPr lang="en-US" sz="2200" dirty="0" err="1"/>
              <a:t>sbin</a:t>
            </a:r>
            <a:r>
              <a:rPr lang="en-US" sz="2200" dirty="0"/>
              <a:t>/</a:t>
            </a:r>
            <a:r>
              <a:rPr lang="en-US" sz="2200" dirty="0" err="1"/>
              <a:t>nologin</a:t>
            </a:r>
            <a:r>
              <a:rPr lang="en-US" sz="2200" dirty="0"/>
              <a:t> -c "</a:t>
            </a:r>
            <a:r>
              <a:rPr lang="en-US" sz="2200" dirty="0" err="1"/>
              <a:t>nologin</a:t>
            </a:r>
            <a:r>
              <a:rPr lang="en-US" sz="2200" dirty="0"/>
              <a:t> user" -u 1098 mike3</a:t>
            </a:r>
          </a:p>
          <a:p>
            <a:endParaRPr lang="en-US" sz="2200" dirty="0" smtClean="0"/>
          </a:p>
          <a:p>
            <a:r>
              <a:rPr lang="en-US" sz="2200" dirty="0" smtClean="0"/>
              <a:t>Explanation</a:t>
            </a:r>
            <a:r>
              <a:rPr lang="en-US" sz="2200" dirty="0"/>
              <a:t>:</a:t>
            </a:r>
          </a:p>
          <a:p>
            <a:r>
              <a:rPr lang="en-US" sz="2200" b="1" dirty="0"/>
              <a:t>-m -d</a:t>
            </a:r>
            <a:r>
              <a:rPr lang="en-US" sz="2200" dirty="0"/>
              <a:t> /home/mike3 : the -m argument creates the /home/mike3 </a:t>
            </a:r>
            <a:r>
              <a:rPr lang="en-US" sz="2200" dirty="0" smtClean="0"/>
              <a:t>home directory</a:t>
            </a:r>
            <a:r>
              <a:rPr lang="en-US" sz="2200" dirty="0"/>
              <a:t>, specified by the -d argument</a:t>
            </a:r>
          </a:p>
          <a:p>
            <a:r>
              <a:rPr lang="en-US" sz="2200" b="1" dirty="0"/>
              <a:t>-s</a:t>
            </a:r>
            <a:r>
              <a:rPr lang="en-US" sz="2200" dirty="0"/>
              <a:t> /</a:t>
            </a:r>
            <a:r>
              <a:rPr lang="en-US" sz="2200" dirty="0" err="1"/>
              <a:t>usr</a:t>
            </a:r>
            <a:r>
              <a:rPr lang="en-US" sz="2200" dirty="0"/>
              <a:t>/</a:t>
            </a:r>
            <a:r>
              <a:rPr lang="en-US" sz="2200" dirty="0" err="1"/>
              <a:t>sbin</a:t>
            </a:r>
            <a:r>
              <a:rPr lang="en-US" sz="2200" dirty="0"/>
              <a:t>/</a:t>
            </a:r>
            <a:r>
              <a:rPr lang="en-US" sz="2200" dirty="0" err="1"/>
              <a:t>nologin</a:t>
            </a:r>
            <a:r>
              <a:rPr lang="en-US" sz="2200" dirty="0"/>
              <a:t> : the -s is used for </a:t>
            </a:r>
            <a:r>
              <a:rPr lang="en-US" sz="2200" dirty="0" err="1"/>
              <a:t>specifing</a:t>
            </a:r>
            <a:r>
              <a:rPr lang="en-US" sz="2200" dirty="0"/>
              <a:t> the user’s default shell, in this case /</a:t>
            </a:r>
            <a:r>
              <a:rPr lang="en-US" sz="2200" dirty="0" err="1"/>
              <a:t>usr</a:t>
            </a:r>
            <a:r>
              <a:rPr lang="en-US" sz="2200" dirty="0"/>
              <a:t>/</a:t>
            </a:r>
            <a:r>
              <a:rPr lang="en-US" sz="2200" dirty="0" err="1"/>
              <a:t>sbin</a:t>
            </a:r>
            <a:r>
              <a:rPr lang="en-US" sz="2200" dirty="0"/>
              <a:t>/</a:t>
            </a:r>
            <a:r>
              <a:rPr lang="en-US" sz="2200" dirty="0" err="1"/>
              <a:t>nologin</a:t>
            </a:r>
            <a:r>
              <a:rPr lang="en-US" sz="2200" dirty="0"/>
              <a:t> . mike3 cannot login to the system with </a:t>
            </a:r>
            <a:r>
              <a:rPr lang="en-US" sz="2200" dirty="0" err="1"/>
              <a:t>su</a:t>
            </a:r>
            <a:r>
              <a:rPr lang="en-US" sz="2200" dirty="0"/>
              <a:t>, but can login by </a:t>
            </a:r>
            <a:r>
              <a:rPr lang="en-US" sz="2200" dirty="0" err="1"/>
              <a:t>ssh</a:t>
            </a:r>
            <a:r>
              <a:rPr lang="en-US" sz="2200" dirty="0"/>
              <a:t>. </a:t>
            </a:r>
          </a:p>
          <a:p>
            <a:r>
              <a:rPr lang="en-US" sz="2200" b="1" dirty="0"/>
              <a:t>-c</a:t>
            </a:r>
            <a:r>
              <a:rPr lang="en-US" sz="2200" dirty="0"/>
              <a:t> “</a:t>
            </a:r>
            <a:r>
              <a:rPr lang="en-US" sz="2200" dirty="0" err="1"/>
              <a:t>nologin</a:t>
            </a:r>
            <a:r>
              <a:rPr lang="en-US" sz="2200" dirty="0"/>
              <a:t> user” : extra information about the user</a:t>
            </a:r>
          </a:p>
          <a:p>
            <a:r>
              <a:rPr lang="en-US" sz="2200" b="1" dirty="0"/>
              <a:t>-u</a:t>
            </a:r>
            <a:r>
              <a:rPr lang="en-US" sz="2200" dirty="0"/>
              <a:t> 1098 : the new user’s UID, in this case 1098</a:t>
            </a:r>
          </a:p>
        </p:txBody>
      </p:sp>
    </p:spTree>
    <p:extLst>
      <p:ext uri="{BB962C8B-B14F-4D97-AF65-F5344CB8AC3E}">
        <p14:creationId xmlns:p14="http://schemas.microsoft.com/office/powerpoint/2010/main" val="4108075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Management</a:t>
            </a:r>
            <a:endParaRPr lang="en-US" dirty="0"/>
          </a:p>
        </p:txBody>
      </p:sp>
      <p:sp>
        <p:nvSpPr>
          <p:cNvPr id="2" name="Rectangle 1"/>
          <p:cNvSpPr/>
          <p:nvPr/>
        </p:nvSpPr>
        <p:spPr>
          <a:xfrm>
            <a:off x="672860" y="1690688"/>
            <a:ext cx="11291978" cy="3477875"/>
          </a:xfrm>
          <a:prstGeom prst="rect">
            <a:avLst/>
          </a:prstGeom>
        </p:spPr>
        <p:txBody>
          <a:bodyPr wrap="square">
            <a:spAutoFit/>
          </a:bodyPr>
          <a:lstStyle/>
          <a:p>
            <a:r>
              <a:rPr lang="en-US" sz="2200" b="1" dirty="0"/>
              <a:t>Example 4:</a:t>
            </a:r>
            <a:endParaRPr lang="en-US" sz="2200" dirty="0"/>
          </a:p>
          <a:p>
            <a:r>
              <a:rPr lang="en-US" sz="2200" dirty="0"/>
              <a:t>$ </a:t>
            </a:r>
            <a:r>
              <a:rPr lang="en-US" sz="2200" dirty="0" err="1"/>
              <a:t>sudo</a:t>
            </a:r>
            <a:r>
              <a:rPr lang="en-US" sz="2200" dirty="0"/>
              <a:t> </a:t>
            </a:r>
            <a:r>
              <a:rPr lang="en-US" sz="2200" dirty="0" err="1"/>
              <a:t>useradd</a:t>
            </a:r>
            <a:r>
              <a:rPr lang="en-US" sz="2200" dirty="0"/>
              <a:t> -m -d /home/mike4 -k /</a:t>
            </a:r>
            <a:r>
              <a:rPr lang="en-US" sz="2200" dirty="0" err="1" smtClean="0"/>
              <a:t>etc</a:t>
            </a:r>
            <a:r>
              <a:rPr lang="en-US" sz="2200" dirty="0" smtClean="0"/>
              <a:t>/</a:t>
            </a:r>
            <a:r>
              <a:rPr lang="en-US" sz="2200" dirty="0" err="1" smtClean="0"/>
              <a:t>custom.skel</a:t>
            </a:r>
            <a:r>
              <a:rPr lang="en-US" sz="2200" dirty="0" smtClean="0"/>
              <a:t> </a:t>
            </a:r>
            <a:r>
              <a:rPr lang="en-US" sz="2200" dirty="0"/>
              <a:t>-s /bin/</a:t>
            </a:r>
            <a:r>
              <a:rPr lang="en-US" sz="2200" dirty="0" err="1"/>
              <a:t>tcsh</a:t>
            </a:r>
            <a:r>
              <a:rPr lang="en-US" sz="2200" dirty="0"/>
              <a:t> -c "mike4 user" -u 1097 mike4</a:t>
            </a:r>
          </a:p>
          <a:p>
            <a:endParaRPr lang="en-US" sz="2200" dirty="0" smtClean="0"/>
          </a:p>
          <a:p>
            <a:r>
              <a:rPr lang="en-US" sz="2200" dirty="0" smtClean="0"/>
              <a:t>Explanation</a:t>
            </a:r>
            <a:r>
              <a:rPr lang="en-US" sz="2200" dirty="0"/>
              <a:t>:</a:t>
            </a:r>
          </a:p>
          <a:p>
            <a:r>
              <a:rPr lang="en-US" sz="2200" b="1" dirty="0"/>
              <a:t>-m -d</a:t>
            </a:r>
            <a:r>
              <a:rPr lang="en-US" sz="2200" dirty="0"/>
              <a:t> /home/mike4 : </a:t>
            </a:r>
            <a:r>
              <a:rPr lang="en-US" sz="2200" dirty="0" smtClean="0"/>
              <a:t>creates </a:t>
            </a:r>
            <a:r>
              <a:rPr lang="en-US" sz="2200" dirty="0"/>
              <a:t>the /home/mike4 </a:t>
            </a:r>
            <a:r>
              <a:rPr lang="en-US" sz="2200" dirty="0" smtClean="0"/>
              <a:t>home directory</a:t>
            </a:r>
          </a:p>
          <a:p>
            <a:r>
              <a:rPr lang="en-US" sz="2200" b="1" dirty="0" smtClean="0"/>
              <a:t>-s</a:t>
            </a:r>
            <a:r>
              <a:rPr lang="en-US" sz="2200" dirty="0" smtClean="0"/>
              <a:t> </a:t>
            </a:r>
            <a:r>
              <a:rPr lang="en-US" sz="2200" dirty="0"/>
              <a:t>/bin/</a:t>
            </a:r>
            <a:r>
              <a:rPr lang="en-US" sz="2200" dirty="0" err="1"/>
              <a:t>tcsh</a:t>
            </a:r>
            <a:r>
              <a:rPr lang="en-US" sz="2200" dirty="0"/>
              <a:t> : the -s is used for </a:t>
            </a:r>
            <a:r>
              <a:rPr lang="en-US" sz="2200" dirty="0" err="1"/>
              <a:t>specifing</a:t>
            </a:r>
            <a:r>
              <a:rPr lang="en-US" sz="2200" dirty="0"/>
              <a:t> the user’s default shell, /bin/</a:t>
            </a:r>
            <a:r>
              <a:rPr lang="en-US" sz="2200" dirty="0" err="1"/>
              <a:t>tcsh</a:t>
            </a:r>
            <a:r>
              <a:rPr lang="en-US" sz="2200" dirty="0"/>
              <a:t> in this case</a:t>
            </a:r>
          </a:p>
          <a:p>
            <a:r>
              <a:rPr lang="en-US" sz="2200" b="1" dirty="0"/>
              <a:t>-k</a:t>
            </a:r>
            <a:r>
              <a:rPr lang="en-US" sz="2200" dirty="0"/>
              <a:t> /</a:t>
            </a:r>
            <a:r>
              <a:rPr lang="en-US" sz="2200" dirty="0" err="1"/>
              <a:t>etc</a:t>
            </a:r>
            <a:r>
              <a:rPr lang="en-US" sz="2200" dirty="0"/>
              <a:t>/</a:t>
            </a:r>
            <a:r>
              <a:rPr lang="en-US" sz="2200" dirty="0" err="1"/>
              <a:t>custom.skel</a:t>
            </a:r>
            <a:r>
              <a:rPr lang="en-US" sz="2200" dirty="0"/>
              <a:t> : another skeleton directory, /</a:t>
            </a:r>
            <a:r>
              <a:rPr lang="en-US" sz="2200" dirty="0" err="1"/>
              <a:t>etc</a:t>
            </a:r>
            <a:r>
              <a:rPr lang="en-US" sz="2200" dirty="0"/>
              <a:t>/</a:t>
            </a:r>
            <a:r>
              <a:rPr lang="en-US" sz="2200" dirty="0" err="1"/>
              <a:t>custom.skell</a:t>
            </a:r>
            <a:r>
              <a:rPr lang="en-US" sz="2200" dirty="0"/>
              <a:t> in this case, different than the default </a:t>
            </a:r>
            <a:r>
              <a:rPr lang="en-US" sz="2200" dirty="0">
                <a:hlinkClick r:id="rId3"/>
              </a:rPr>
              <a:t>skeleton directory</a:t>
            </a:r>
            <a:r>
              <a:rPr lang="en-US" sz="2200" dirty="0"/>
              <a:t> /</a:t>
            </a:r>
            <a:r>
              <a:rPr lang="en-US" sz="2200" dirty="0" err="1"/>
              <a:t>etc</a:t>
            </a:r>
            <a:r>
              <a:rPr lang="en-US" sz="2200" dirty="0"/>
              <a:t>/</a:t>
            </a:r>
            <a:r>
              <a:rPr lang="en-US" sz="2200" dirty="0" err="1"/>
              <a:t>skel</a:t>
            </a:r>
            <a:endParaRPr lang="en-US" sz="2200" dirty="0"/>
          </a:p>
          <a:p>
            <a:r>
              <a:rPr lang="en-US" sz="2200" b="1" dirty="0"/>
              <a:t>-c</a:t>
            </a:r>
            <a:r>
              <a:rPr lang="en-US" sz="2200" dirty="0"/>
              <a:t> “mike4 user” : extra information about the user</a:t>
            </a:r>
          </a:p>
          <a:p>
            <a:r>
              <a:rPr lang="en-US" sz="2200" b="1" dirty="0"/>
              <a:t>-u</a:t>
            </a:r>
            <a:r>
              <a:rPr lang="en-US" sz="2200" dirty="0"/>
              <a:t> 1097 : the new user’s UID, in this case </a:t>
            </a:r>
            <a:r>
              <a:rPr lang="en-US" sz="2200" dirty="0" smtClean="0"/>
              <a:t>1097</a:t>
            </a:r>
            <a:endParaRPr lang="en-US" sz="2200" dirty="0"/>
          </a:p>
        </p:txBody>
      </p:sp>
    </p:spTree>
    <p:extLst>
      <p:ext uri="{BB962C8B-B14F-4D97-AF65-F5344CB8AC3E}">
        <p14:creationId xmlns:p14="http://schemas.microsoft.com/office/powerpoint/2010/main" val="331815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Skeleton Directory</a:t>
            </a:r>
            <a:endParaRPr lang="en-US" dirty="0"/>
          </a:p>
        </p:txBody>
      </p:sp>
      <p:sp>
        <p:nvSpPr>
          <p:cNvPr id="2" name="Rectangle 1"/>
          <p:cNvSpPr/>
          <p:nvPr/>
        </p:nvSpPr>
        <p:spPr>
          <a:xfrm>
            <a:off x="838200" y="1690688"/>
            <a:ext cx="10396373" cy="2677656"/>
          </a:xfrm>
          <a:prstGeom prst="rect">
            <a:avLst/>
          </a:prstGeom>
        </p:spPr>
        <p:txBody>
          <a:bodyPr wrap="square">
            <a:spAutoFit/>
          </a:bodyPr>
          <a:lstStyle/>
          <a:p>
            <a:r>
              <a:rPr lang="en-US" sz="2800" dirty="0" smtClean="0"/>
              <a:t>/</a:t>
            </a:r>
            <a:r>
              <a:rPr lang="en-US" sz="2800" dirty="0" err="1" smtClean="0"/>
              <a:t>etc</a:t>
            </a:r>
            <a:r>
              <a:rPr lang="en-US" sz="2800" dirty="0" smtClean="0"/>
              <a:t>/</a:t>
            </a:r>
            <a:r>
              <a:rPr lang="en-US" sz="2800" dirty="0" err="1" smtClean="0"/>
              <a:t>skel</a:t>
            </a:r>
            <a:r>
              <a:rPr lang="en-US" sz="2800" dirty="0" smtClean="0"/>
              <a:t> – copied to new user home directory by default</a:t>
            </a:r>
          </a:p>
          <a:p>
            <a:endParaRPr lang="en-US" sz="2800" dirty="0"/>
          </a:p>
          <a:p>
            <a:r>
              <a:rPr lang="en-US" sz="2800" dirty="0" smtClean="0"/>
              <a:t>-k option for </a:t>
            </a:r>
            <a:r>
              <a:rPr lang="en-US" sz="2800" dirty="0" err="1" smtClean="0"/>
              <a:t>useradd</a:t>
            </a:r>
            <a:r>
              <a:rPr lang="en-US" sz="2800" dirty="0" smtClean="0"/>
              <a:t> = specify a different directory to copy into the new home directory</a:t>
            </a:r>
          </a:p>
          <a:p>
            <a:endParaRPr lang="en-US" sz="2800" dirty="0"/>
          </a:p>
          <a:p>
            <a:r>
              <a:rPr lang="en-US" sz="2800" dirty="0" smtClean="0"/>
              <a:t>Useful for batch user creation</a:t>
            </a:r>
            <a:endParaRPr lang="en-US" sz="2800" dirty="0"/>
          </a:p>
        </p:txBody>
      </p:sp>
    </p:spTree>
    <p:extLst>
      <p:ext uri="{BB962C8B-B14F-4D97-AF65-F5344CB8AC3E}">
        <p14:creationId xmlns:p14="http://schemas.microsoft.com/office/powerpoint/2010/main" val="2232968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a:t>
            </a:r>
            <a:r>
              <a:rPr lang="en-US" dirty="0" smtClean="0"/>
              <a:t>Modification</a:t>
            </a:r>
            <a:endParaRPr lang="en-US" dirty="0"/>
          </a:p>
        </p:txBody>
      </p:sp>
      <p:sp>
        <p:nvSpPr>
          <p:cNvPr id="2" name="TextBox 1"/>
          <p:cNvSpPr txBox="1"/>
          <p:nvPr/>
        </p:nvSpPr>
        <p:spPr>
          <a:xfrm>
            <a:off x="838200" y="1690688"/>
            <a:ext cx="10373213" cy="1107996"/>
          </a:xfrm>
          <a:prstGeom prst="rect">
            <a:avLst/>
          </a:prstGeom>
          <a:noFill/>
        </p:spPr>
        <p:txBody>
          <a:bodyPr wrap="square" rtlCol="0">
            <a:spAutoFit/>
          </a:bodyPr>
          <a:lstStyle/>
          <a:p>
            <a:r>
              <a:rPr lang="en-US" sz="2200" b="1" dirty="0" err="1">
                <a:latin typeface="Courier New" panose="02070309020205020404" pitchFamily="49" charset="0"/>
                <a:cs typeface="Courier New" panose="02070309020205020404" pitchFamily="49" charset="0"/>
              </a:rPr>
              <a:t>u</a:t>
            </a:r>
            <a:r>
              <a:rPr lang="en-US" sz="2200" b="1" dirty="0" err="1" smtClean="0">
                <a:latin typeface="Courier New" panose="02070309020205020404" pitchFamily="49" charset="0"/>
                <a:cs typeface="Courier New" panose="02070309020205020404" pitchFamily="49" charset="0"/>
              </a:rPr>
              <a:t>sermod</a:t>
            </a:r>
            <a:r>
              <a:rPr lang="en-US" sz="2200" b="1" dirty="0" smtClean="0"/>
              <a:t> </a:t>
            </a:r>
            <a:r>
              <a:rPr lang="en-US" sz="2200" dirty="0" smtClean="0"/>
              <a:t>is used to adjust an existing user.</a:t>
            </a:r>
          </a:p>
          <a:p>
            <a:endParaRPr lang="en-US" sz="2200" dirty="0" smtClean="0"/>
          </a:p>
          <a:p>
            <a:r>
              <a:rPr lang="en-US" sz="2200" dirty="0" smtClean="0"/>
              <a:t>Result in changes to the following files:</a:t>
            </a:r>
            <a:endParaRPr lang="en-US" sz="2200" dirty="0"/>
          </a:p>
        </p:txBody>
      </p:sp>
      <p:sp>
        <p:nvSpPr>
          <p:cNvPr id="5" name="TextBox 4"/>
          <p:cNvSpPr txBox="1"/>
          <p:nvPr/>
        </p:nvSpPr>
        <p:spPr>
          <a:xfrm>
            <a:off x="838200" y="4972682"/>
            <a:ext cx="6714595" cy="430887"/>
          </a:xfrm>
          <a:prstGeom prst="rect">
            <a:avLst/>
          </a:prstGeom>
          <a:noFill/>
        </p:spPr>
        <p:txBody>
          <a:bodyPr wrap="none" rtlCol="0">
            <a:spAutoFit/>
          </a:bodyPr>
          <a:lstStyle/>
          <a:p>
            <a:r>
              <a:rPr lang="en-US" sz="2200" dirty="0"/>
              <a:t>Often used to adjust group membership, user’s shell, etc</a:t>
            </a:r>
            <a:r>
              <a:rPr lang="en-US" sz="2200" dirty="0" smtClean="0"/>
              <a:t>.</a:t>
            </a:r>
            <a:endParaRPr lang="en-US" sz="2200" dirty="0"/>
          </a:p>
        </p:txBody>
      </p:sp>
      <p:sp>
        <p:nvSpPr>
          <p:cNvPr id="6" name="TextBox 5"/>
          <p:cNvSpPr txBox="1"/>
          <p:nvPr/>
        </p:nvSpPr>
        <p:spPr>
          <a:xfrm>
            <a:off x="838200" y="2798684"/>
            <a:ext cx="10515600" cy="1785104"/>
          </a:xfrm>
          <a:prstGeom prst="rect">
            <a:avLst/>
          </a:prstGeom>
          <a:noFill/>
        </p:spPr>
        <p:txBody>
          <a:bodyPr wrap="square" numCol="2" rtlCol="0">
            <a:spAutoFit/>
          </a:bodyPr>
          <a:lstStyle/>
          <a:p>
            <a:pPr lvl="0"/>
            <a:r>
              <a:rPr lang="en-US" sz="2200" b="1" dirty="0"/>
              <a:t>/</a:t>
            </a:r>
            <a:r>
              <a:rPr lang="en-US" sz="2200" b="1" dirty="0" err="1"/>
              <a:t>etc</a:t>
            </a:r>
            <a:r>
              <a:rPr lang="en-US" sz="2200" b="1" dirty="0"/>
              <a:t>/</a:t>
            </a:r>
            <a:r>
              <a:rPr lang="en-US" sz="2200" b="1" dirty="0" err="1"/>
              <a:t>passwd</a:t>
            </a:r>
            <a:endParaRPr lang="en-US" sz="2200" dirty="0"/>
          </a:p>
          <a:p>
            <a:pPr lvl="0"/>
            <a:r>
              <a:rPr lang="en-US" sz="2200" b="1" dirty="0"/>
              <a:t>/</a:t>
            </a:r>
            <a:r>
              <a:rPr lang="en-US" sz="2200" b="1" dirty="0" err="1"/>
              <a:t>etc</a:t>
            </a:r>
            <a:r>
              <a:rPr lang="en-US" sz="2200" b="1" dirty="0"/>
              <a:t>/security/environ</a:t>
            </a:r>
            <a:endParaRPr lang="en-US" sz="2200" dirty="0"/>
          </a:p>
          <a:p>
            <a:pPr lvl="0"/>
            <a:r>
              <a:rPr lang="en-US" sz="2200" b="1" dirty="0"/>
              <a:t>/</a:t>
            </a:r>
            <a:r>
              <a:rPr lang="en-US" sz="2200" b="1" dirty="0" err="1"/>
              <a:t>etc</a:t>
            </a:r>
            <a:r>
              <a:rPr lang="en-US" sz="2200" b="1" dirty="0"/>
              <a:t>/security/limits</a:t>
            </a:r>
            <a:endParaRPr lang="en-US" sz="2200" dirty="0"/>
          </a:p>
          <a:p>
            <a:pPr lvl="0"/>
            <a:r>
              <a:rPr lang="en-US" sz="2200" b="1" dirty="0"/>
              <a:t>/</a:t>
            </a:r>
            <a:r>
              <a:rPr lang="en-US" sz="2200" b="1" dirty="0" err="1"/>
              <a:t>etc</a:t>
            </a:r>
            <a:r>
              <a:rPr lang="en-US" sz="2200" b="1" dirty="0"/>
              <a:t>/security/user</a:t>
            </a:r>
            <a:endParaRPr lang="en-US" sz="2200" dirty="0"/>
          </a:p>
          <a:p>
            <a:pPr lvl="0"/>
            <a:r>
              <a:rPr lang="en-US" sz="2200" b="1" dirty="0"/>
              <a:t>/</a:t>
            </a:r>
            <a:r>
              <a:rPr lang="en-US" sz="2200" b="1" dirty="0" err="1"/>
              <a:t>etc</a:t>
            </a:r>
            <a:r>
              <a:rPr lang="en-US" sz="2200" b="1" dirty="0"/>
              <a:t>/security/</a:t>
            </a:r>
            <a:r>
              <a:rPr lang="en-US" sz="2200" b="1" dirty="0" err="1"/>
              <a:t>user.roles</a:t>
            </a:r>
            <a:endParaRPr lang="en-US" sz="2200" dirty="0"/>
          </a:p>
          <a:p>
            <a:pPr lvl="0"/>
            <a:r>
              <a:rPr lang="en-US" sz="2200" b="1" dirty="0"/>
              <a:t>/</a:t>
            </a:r>
            <a:r>
              <a:rPr lang="en-US" sz="2200" b="1" dirty="0" err="1"/>
              <a:t>etc</a:t>
            </a:r>
            <a:r>
              <a:rPr lang="en-US" sz="2200" b="1" dirty="0"/>
              <a:t>/security/audit/</a:t>
            </a:r>
            <a:r>
              <a:rPr lang="en-US" sz="2200" b="1" dirty="0" err="1"/>
              <a:t>config</a:t>
            </a:r>
            <a:endParaRPr lang="en-US" sz="2200" dirty="0"/>
          </a:p>
          <a:p>
            <a:pPr lvl="0"/>
            <a:r>
              <a:rPr lang="en-US" sz="2200" b="1" dirty="0"/>
              <a:t>/</a:t>
            </a:r>
            <a:r>
              <a:rPr lang="en-US" sz="2200" b="1" dirty="0" err="1"/>
              <a:t>etc</a:t>
            </a:r>
            <a:r>
              <a:rPr lang="en-US" sz="2200" b="1" dirty="0"/>
              <a:t>/group</a:t>
            </a:r>
            <a:endParaRPr lang="en-US" sz="2200" dirty="0"/>
          </a:p>
          <a:p>
            <a:r>
              <a:rPr lang="en-US" sz="2200" b="1" dirty="0"/>
              <a:t>/</a:t>
            </a:r>
            <a:r>
              <a:rPr lang="en-US" sz="2200" b="1" dirty="0" err="1"/>
              <a:t>etc</a:t>
            </a:r>
            <a:r>
              <a:rPr lang="en-US" sz="2200" b="1" dirty="0"/>
              <a:t>/security/group</a:t>
            </a:r>
            <a:endParaRPr lang="en-US" sz="2200" dirty="0"/>
          </a:p>
          <a:p>
            <a:endParaRPr lang="en-CA" sz="2200" dirty="0"/>
          </a:p>
        </p:txBody>
      </p:sp>
    </p:spTree>
    <p:extLst>
      <p:ext uri="{BB962C8B-B14F-4D97-AF65-F5344CB8AC3E}">
        <p14:creationId xmlns:p14="http://schemas.microsoft.com/office/powerpoint/2010/main" val="182031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a:t>
            </a:r>
            <a:r>
              <a:rPr lang="en-US" dirty="0" smtClean="0"/>
              <a:t>Deletion</a:t>
            </a:r>
            <a:endParaRPr lang="en-US" dirty="0"/>
          </a:p>
        </p:txBody>
      </p:sp>
      <p:sp>
        <p:nvSpPr>
          <p:cNvPr id="2" name="Rectangle 1"/>
          <p:cNvSpPr/>
          <p:nvPr/>
        </p:nvSpPr>
        <p:spPr>
          <a:xfrm>
            <a:off x="838200" y="1690688"/>
            <a:ext cx="10697892" cy="3970318"/>
          </a:xfrm>
          <a:prstGeom prst="rect">
            <a:avLst/>
          </a:prstGeom>
        </p:spPr>
        <p:txBody>
          <a:bodyPr wrap="square">
            <a:spAutoFit/>
          </a:bodyPr>
          <a:lstStyle/>
          <a:p>
            <a:r>
              <a:rPr lang="en-US" sz="2400" dirty="0" smtClean="0"/>
              <a:t>The </a:t>
            </a:r>
            <a:r>
              <a:rPr lang="en-US" sz="2400" b="1" dirty="0" err="1">
                <a:latin typeface="Courier New" panose="02070309020205020404" pitchFamily="49" charset="0"/>
                <a:cs typeface="Courier New" panose="02070309020205020404" pitchFamily="49" charset="0"/>
              </a:rPr>
              <a:t>userdel</a:t>
            </a:r>
            <a:r>
              <a:rPr lang="en-US" sz="2400" dirty="0"/>
              <a:t> command modifies the system account files, deleting all entries that refer to </a:t>
            </a:r>
            <a:r>
              <a:rPr lang="en-US" sz="2400" i="1" dirty="0"/>
              <a:t>login</a:t>
            </a:r>
            <a:r>
              <a:rPr lang="en-US" sz="2400" dirty="0"/>
              <a:t>.</a:t>
            </a:r>
          </a:p>
          <a:p>
            <a:endParaRPr lang="en-US" sz="2400" dirty="0" smtClean="0"/>
          </a:p>
          <a:p>
            <a:r>
              <a:rPr lang="en-US" sz="2400" dirty="0" err="1" smtClean="0">
                <a:latin typeface="Courier New" panose="02070309020205020404" pitchFamily="49" charset="0"/>
                <a:cs typeface="Courier New" panose="02070309020205020404" pitchFamily="49" charset="0"/>
              </a:rPr>
              <a:t>userdel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 </a:t>
            </a:r>
            <a:r>
              <a:rPr lang="en-US" sz="2400" dirty="0" smtClean="0">
                <a:latin typeface="Courier New" panose="02070309020205020404" pitchFamily="49" charset="0"/>
                <a:cs typeface="Courier New" panose="02070309020205020404" pitchFamily="49" charset="0"/>
              </a:rPr>
              <a:t>username</a:t>
            </a:r>
          </a:p>
          <a:p>
            <a:endParaRPr lang="en-US" sz="2400" dirty="0"/>
          </a:p>
          <a:p>
            <a:r>
              <a:rPr lang="en-US" sz="2400" dirty="0" smtClean="0"/>
              <a:t>Not often used, can “orphan” files and directories in file system, create issues with automated scripts, </a:t>
            </a:r>
            <a:r>
              <a:rPr lang="en-US" sz="2400" dirty="0" err="1" smtClean="0"/>
              <a:t>etc</a:t>
            </a:r>
            <a:endParaRPr lang="en-US" sz="2400" dirty="0" smtClean="0"/>
          </a:p>
          <a:p>
            <a:endParaRPr lang="en-US" sz="2400" dirty="0"/>
          </a:p>
          <a:p>
            <a:r>
              <a:rPr lang="en-US" sz="2400" dirty="0" smtClean="0"/>
              <a:t>Better to disable account and leave it on system</a:t>
            </a:r>
            <a:endParaRPr lang="en-US" sz="2400" dirty="0"/>
          </a:p>
          <a:p>
            <a:r>
              <a:rPr lang="en-US" b="1" dirty="0"/>
              <a:t> </a:t>
            </a:r>
            <a:endParaRPr lang="en-US" b="1" dirty="0" smtClean="0"/>
          </a:p>
          <a:p>
            <a:endParaRPr lang="en-US" dirty="0"/>
          </a:p>
        </p:txBody>
      </p:sp>
    </p:spTree>
    <p:extLst>
      <p:ext uri="{BB962C8B-B14F-4D97-AF65-F5344CB8AC3E}">
        <p14:creationId xmlns:p14="http://schemas.microsoft.com/office/powerpoint/2010/main" val="3213551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Presentation2">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PowerpointPresentation2</Template>
  <TotalTime>1508</TotalTime>
  <Words>1045</Words>
  <Application>Microsoft Office PowerPoint</Application>
  <PresentationFormat>Widescreen</PresentationFormat>
  <Paragraphs>144</Paragraphs>
  <Slides>18</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Courier New</vt:lpstr>
      <vt:lpstr>Verdana</vt:lpstr>
      <vt:lpstr>PowerpointPresentation2</vt:lpstr>
      <vt:lpstr>Document</vt:lpstr>
      <vt:lpstr>User Management</vt:lpstr>
      <vt:lpstr>Creating Users</vt:lpstr>
      <vt:lpstr>User Creation</vt:lpstr>
      <vt:lpstr>User Creation</vt:lpstr>
      <vt:lpstr>User Creation</vt:lpstr>
      <vt:lpstr>User Management</vt:lpstr>
      <vt:lpstr>Skeleton Directory</vt:lpstr>
      <vt:lpstr>User Modification</vt:lpstr>
      <vt:lpstr>User Deletion</vt:lpstr>
      <vt:lpstr>Group Management</vt:lpstr>
      <vt:lpstr>Admin User</vt:lpstr>
      <vt:lpstr>/etc/passwd File</vt:lpstr>
      <vt:lpstr>/etc/passwd Fields</vt:lpstr>
      <vt:lpstr>/etc/group File</vt:lpstr>
      <vt:lpstr>/etc/group Fields</vt:lpstr>
      <vt:lpstr>/etc/shadow File</vt:lpstr>
      <vt:lpstr>/etc/shadow Fields</vt:lpstr>
      <vt:lpstr>Lab 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Johnstone</dc:creator>
  <cp:lastModifiedBy>Jay Johnstone</cp:lastModifiedBy>
  <cp:revision>82</cp:revision>
  <dcterms:created xsi:type="dcterms:W3CDTF">2015-09-24T03:27:11Z</dcterms:created>
  <dcterms:modified xsi:type="dcterms:W3CDTF">2017-10-25T16:08:50Z</dcterms:modified>
</cp:coreProperties>
</file>