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57" r:id="rId4"/>
    <p:sldId id="266" r:id="rId5"/>
    <p:sldId id="268" r:id="rId6"/>
    <p:sldId id="269" r:id="rId7"/>
    <p:sldId id="271" r:id="rId8"/>
    <p:sldId id="27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500E7-1DB4-42BA-810A-3B8A3135BC94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D642-0D6A-43E9-8C4D-F2763D9F77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1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3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AEC78-38ED-B34B-9328-CDB0FC0F1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9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743923"/>
            <a:ext cx="102281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Red Hat Enterprise Linux v7 Recommended Minimum Hardware:</a:t>
            </a:r>
          </a:p>
          <a:p>
            <a:pPr lvl="0"/>
            <a:endParaRPr lang="en-US" b="1" dirty="0"/>
          </a:p>
          <a:p>
            <a:pPr lvl="0"/>
            <a:r>
              <a:rPr lang="en-US" b="1" dirty="0" smtClean="0"/>
              <a:t>Minimum </a:t>
            </a:r>
            <a:r>
              <a:rPr lang="en-US" b="1" dirty="0"/>
              <a:t>Memory</a:t>
            </a:r>
            <a:endParaRPr lang="en-US" dirty="0"/>
          </a:p>
          <a:p>
            <a:pPr lvl="0"/>
            <a:r>
              <a:rPr lang="en-US" dirty="0"/>
              <a:t>– </a:t>
            </a:r>
            <a:r>
              <a:rPr lang="en-US" dirty="0" smtClean="0"/>
              <a:t>32 </a:t>
            </a:r>
            <a:r>
              <a:rPr lang="en-US" dirty="0"/>
              <a:t>bit </a:t>
            </a:r>
            <a:r>
              <a:rPr lang="en-US" dirty="0" smtClean="0"/>
              <a:t>CPU – 1GB </a:t>
            </a:r>
            <a:r>
              <a:rPr lang="en-US" dirty="0"/>
              <a:t>memory/logical </a:t>
            </a:r>
            <a:r>
              <a:rPr lang="en-US" dirty="0" smtClean="0"/>
              <a:t>CPU (512MB minimum) – v6 only</a:t>
            </a:r>
            <a:endParaRPr lang="en-US" dirty="0"/>
          </a:p>
          <a:p>
            <a:pPr lvl="0"/>
            <a:r>
              <a:rPr lang="en-US" dirty="0"/>
              <a:t>– </a:t>
            </a:r>
            <a:r>
              <a:rPr lang="en-US" dirty="0" smtClean="0"/>
              <a:t>64 </a:t>
            </a:r>
            <a:r>
              <a:rPr lang="en-US" dirty="0"/>
              <a:t>bit </a:t>
            </a:r>
            <a:r>
              <a:rPr lang="en-US" dirty="0" smtClean="0"/>
              <a:t>CPU – 1GB memory/logical </a:t>
            </a:r>
            <a:r>
              <a:rPr lang="en-US" dirty="0"/>
              <a:t>CPU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Minimum Disk Space</a:t>
            </a:r>
            <a:endParaRPr lang="en-US" dirty="0"/>
          </a:p>
          <a:p>
            <a:pPr lvl="0"/>
            <a:r>
              <a:rPr lang="en-US" dirty="0"/>
              <a:t>– Minimum Disk space should be above </a:t>
            </a:r>
            <a:r>
              <a:rPr lang="en-US" dirty="0" smtClean="0"/>
              <a:t>10 </a:t>
            </a:r>
            <a:r>
              <a:rPr lang="en-US" dirty="0"/>
              <a:t>GB, </a:t>
            </a:r>
            <a:r>
              <a:rPr lang="en-US" dirty="0" smtClean="0"/>
              <a:t>recommend 20GB minimum.</a:t>
            </a:r>
            <a:endParaRPr lang="en-US" dirty="0"/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b="1" dirty="0" smtClean="0"/>
              <a:t>Installation Media</a:t>
            </a:r>
            <a:endParaRPr lang="en-US" dirty="0"/>
          </a:p>
          <a:p>
            <a:r>
              <a:rPr lang="en-US" dirty="0"/>
              <a:t>– </a:t>
            </a:r>
            <a:r>
              <a:rPr lang="en-US" dirty="0" smtClean="0"/>
              <a:t>Optical drive, USB port, ISO file mounted to VM, network connectivity for network install, etc.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vs. Logical </a:t>
            </a:r>
          </a:p>
          <a:p>
            <a:r>
              <a:rPr lang="en-US" dirty="0"/>
              <a:t>LVM – Logical Volume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Common </a:t>
            </a:r>
            <a:r>
              <a:rPr lang="en-US" dirty="0" err="1"/>
              <a:t>mountpoints</a:t>
            </a:r>
            <a:r>
              <a:rPr lang="en-US" dirty="0"/>
              <a:t> – why split things up?</a:t>
            </a:r>
          </a:p>
          <a:p>
            <a:pPr lvl="1"/>
            <a:r>
              <a:rPr lang="en-US" sz="1900" dirty="0"/>
              <a:t>/</a:t>
            </a:r>
          </a:p>
          <a:p>
            <a:pPr lvl="1"/>
            <a:r>
              <a:rPr lang="en-US" sz="1900" dirty="0"/>
              <a:t>/boot</a:t>
            </a:r>
          </a:p>
          <a:p>
            <a:pPr lvl="1"/>
            <a:r>
              <a:rPr lang="en-US" sz="1900" dirty="0"/>
              <a:t>/lib</a:t>
            </a:r>
          </a:p>
          <a:p>
            <a:pPr lvl="1"/>
            <a:r>
              <a:rPr lang="en-US" sz="1900" dirty="0"/>
              <a:t>/bin</a:t>
            </a:r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sbin</a:t>
            </a:r>
            <a:endParaRPr lang="en-US" sz="1900" dirty="0"/>
          </a:p>
          <a:p>
            <a:pPr lvl="1"/>
            <a:r>
              <a:rPr lang="en-US" sz="1900" dirty="0"/>
              <a:t>/opt</a:t>
            </a:r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usr</a:t>
            </a:r>
            <a:endParaRPr lang="en-US" sz="1900" dirty="0"/>
          </a:p>
          <a:p>
            <a:pPr lvl="1"/>
            <a:r>
              <a:rPr lang="en-US" sz="1900" dirty="0"/>
              <a:t>/</a:t>
            </a:r>
            <a:r>
              <a:rPr lang="en-US" sz="1900" dirty="0" err="1"/>
              <a:t>tmp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Disk Partitioning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1752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Most Operating Systems </a:t>
            </a:r>
            <a:r>
              <a:rPr lang="en-US" sz="2400" dirty="0"/>
              <a:t>can be installed on a single, un-partitioned hard disk. </a:t>
            </a:r>
          </a:p>
          <a:p>
            <a:endParaRPr lang="en-US" sz="2400" dirty="0"/>
          </a:p>
          <a:p>
            <a:r>
              <a:rPr lang="en-US" sz="2400" dirty="0"/>
              <a:t>Partitions offers some important advantages</a:t>
            </a:r>
            <a:r>
              <a:rPr lang="en-US" sz="2400" dirty="0" smtClean="0"/>
              <a:t>: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Ease of use</a:t>
            </a:r>
            <a:r>
              <a:rPr lang="en-US" sz="2400" dirty="0"/>
              <a:t> 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Backup and Recovery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Stability and Efficiency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Testing</a:t>
            </a:r>
            <a:endParaRPr lang="en-US" sz="2400" dirty="0"/>
          </a:p>
          <a:p>
            <a:pPr lvl="0"/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642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Swap Space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239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Windows = “Virtual Memory” or “Page File”, kept as file on disk.</a:t>
            </a:r>
          </a:p>
          <a:p>
            <a:r>
              <a:rPr lang="en-US" sz="2000" dirty="0" smtClean="0"/>
              <a:t>Linux = separate disk partition</a:t>
            </a:r>
          </a:p>
          <a:p>
            <a:endParaRPr lang="en-US" sz="2000" dirty="0"/>
          </a:p>
          <a:p>
            <a:r>
              <a:rPr lang="en-US" sz="2000" dirty="0" smtClean="0"/>
              <a:t>Swap allows </a:t>
            </a:r>
            <a:r>
              <a:rPr lang="en-US" sz="2000" dirty="0"/>
              <a:t>for moving memory pages between RAM and disk.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When device </a:t>
            </a:r>
            <a:r>
              <a:rPr lang="en-US" sz="2000" dirty="0"/>
              <a:t>is running out of RAM, swap is used as temporary </a:t>
            </a:r>
            <a:r>
              <a:rPr lang="en-US" sz="2000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Unused </a:t>
            </a:r>
            <a:r>
              <a:rPr lang="en-US" sz="2000" dirty="0"/>
              <a:t>items in RAM are “swapped” into swap memory</a:t>
            </a:r>
          </a:p>
          <a:p>
            <a:endParaRPr lang="en-US" sz="2000" dirty="0"/>
          </a:p>
          <a:p>
            <a:r>
              <a:rPr lang="en-US" sz="2000" b="1" dirty="0"/>
              <a:t>Red Hat recommendations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52940"/>
              </p:ext>
            </p:extLst>
          </p:nvPr>
        </p:nvGraphicFramePr>
        <p:xfrm>
          <a:off x="838200" y="4245233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RAM in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Recommended SWAP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If Hibernation</a:t>
                      </a:r>
                      <a:r>
                        <a:rPr lang="en-CA" baseline="0" dirty="0" smtClean="0"/>
                        <a:t> required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&lt;= 2GB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 * 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 * RAM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&gt;2GB</a:t>
                      </a:r>
                      <a:r>
                        <a:rPr lang="en-CA" baseline="0" dirty="0" smtClean="0"/>
                        <a:t> -&gt; 8GB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r>
                        <a:rPr lang="en-CA" baseline="0" dirty="0" smtClean="0"/>
                        <a:t> * 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 *</a:t>
                      </a:r>
                      <a:r>
                        <a:rPr lang="en-CA" baseline="0" dirty="0" smtClean="0"/>
                        <a:t> RAM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&gt;8GB -&gt; 64GB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At least 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1.5 * RAM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&gt;64GB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At least 4GB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Not recommended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126" y="299807"/>
            <a:ext cx="602399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Disk Partitions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38642"/>
              </p:ext>
            </p:extLst>
          </p:nvPr>
        </p:nvGraphicFramePr>
        <p:xfrm>
          <a:off x="587126" y="1963992"/>
          <a:ext cx="10765236" cy="26029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5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Partition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Executable </a:t>
                      </a:r>
                      <a:r>
                        <a:rPr lang="en-US" sz="2400" dirty="0"/>
                        <a:t>binaries,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kernel </a:t>
                      </a:r>
                      <a:r>
                        <a:rPr lang="en-US" sz="2400" baseline="0" dirty="0"/>
                        <a:t>source tree and </a:t>
                      </a:r>
                      <a:r>
                        <a:rPr lang="en-US" sz="2400" baseline="0" dirty="0" smtClean="0"/>
                        <a:t>most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/boot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Contains the files to boot the OS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/>
                        <a:t>data </a:t>
                      </a:r>
                      <a:r>
                        <a:rPr lang="en-US" sz="2400" baseline="0" dirty="0" smtClean="0"/>
                        <a:t>files, full read and write for all users.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7126" y="1442807"/>
            <a:ext cx="716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systems </a:t>
            </a:r>
            <a:r>
              <a:rPr lang="en-US" sz="2800" b="1" dirty="0" smtClean="0"/>
              <a:t>MUST HAVE their </a:t>
            </a:r>
            <a:r>
              <a:rPr lang="en-US" sz="2800" b="1" dirty="0"/>
              <a:t>own partitions:</a:t>
            </a:r>
          </a:p>
        </p:txBody>
      </p:sp>
    </p:spTree>
    <p:extLst>
      <p:ext uri="{BB962C8B-B14F-4D97-AF65-F5344CB8AC3E}">
        <p14:creationId xmlns:p14="http://schemas.microsoft.com/office/powerpoint/2010/main" val="343349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126" y="299807"/>
            <a:ext cx="602399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Disk Partitions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1722"/>
              </p:ext>
            </p:extLst>
          </p:nvPr>
        </p:nvGraphicFramePr>
        <p:xfrm>
          <a:off x="587126" y="1963992"/>
          <a:ext cx="10765236" cy="34259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0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750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Partition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Executable </a:t>
                      </a:r>
                      <a:r>
                        <a:rPr lang="en-US" sz="2400" dirty="0"/>
                        <a:t>binaries,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kernel </a:t>
                      </a:r>
                      <a:r>
                        <a:rPr lang="en-US" sz="2400" baseline="0" dirty="0"/>
                        <a:t>source tree and </a:t>
                      </a:r>
                      <a:r>
                        <a:rPr lang="en-US" sz="2400" baseline="0" dirty="0" smtClean="0"/>
                        <a:t>most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Variable sized files.  Spool </a:t>
                      </a:r>
                      <a:r>
                        <a:rPr lang="en-US" sz="2400" baseline="0" dirty="0"/>
                        <a:t>directories </a:t>
                      </a:r>
                      <a:r>
                        <a:rPr lang="en-US" sz="2400" baseline="0" dirty="0" smtClean="0"/>
                        <a:t>for </a:t>
                      </a:r>
                      <a:r>
                        <a:rPr lang="en-US" sz="2400" baseline="0" dirty="0"/>
                        <a:t>mail and printing go.  </a:t>
                      </a:r>
                      <a:r>
                        <a:rPr lang="en-US" sz="2400" baseline="0" dirty="0" smtClean="0"/>
                        <a:t>Error </a:t>
                      </a:r>
                      <a:r>
                        <a:rPr lang="en-US" sz="2400" baseline="0" dirty="0"/>
                        <a:t>log directory</a:t>
                      </a:r>
                      <a:r>
                        <a:rPr lang="en-US" sz="2400" baseline="0" dirty="0" smtClean="0"/>
                        <a:t>.  Application files (web server).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/>
                        <a:t>data </a:t>
                      </a:r>
                      <a:r>
                        <a:rPr lang="en-US" sz="2400" baseline="0" dirty="0" smtClean="0"/>
                        <a:t>files, full read and write for all users.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0744">
                <a:tc>
                  <a:txBody>
                    <a:bodyPr/>
                    <a:lstStyle/>
                    <a:p>
                      <a:r>
                        <a:rPr lang="en-US" sz="2400" dirty="0"/>
                        <a:t>/home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 home directories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7126" y="1442807"/>
            <a:ext cx="750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File systems that </a:t>
            </a:r>
            <a:r>
              <a:rPr lang="en-US" sz="2800" b="1" dirty="0" smtClean="0"/>
              <a:t>often have their </a:t>
            </a:r>
            <a:r>
              <a:rPr lang="en-US" sz="2800" b="1" dirty="0"/>
              <a:t>own partitions:</a:t>
            </a:r>
          </a:p>
        </p:txBody>
      </p:sp>
    </p:spTree>
    <p:extLst>
      <p:ext uri="{BB962C8B-B14F-4D97-AF65-F5344CB8AC3E}">
        <p14:creationId xmlns:p14="http://schemas.microsoft.com/office/powerpoint/2010/main" val="23560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Installation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90688"/>
            <a:ext cx="1051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Without a well thought out partition </a:t>
            </a:r>
            <a:r>
              <a:rPr lang="en-US" sz="2400" dirty="0"/>
              <a:t>schema, </a:t>
            </a:r>
            <a:r>
              <a:rPr lang="en-US" sz="2400" dirty="0" smtClean="0"/>
              <a:t>the </a:t>
            </a:r>
            <a:r>
              <a:rPr lang="en-US" sz="2400" dirty="0"/>
              <a:t>following attacks can take place:</a:t>
            </a:r>
          </a:p>
          <a:p>
            <a:pPr lvl="0"/>
            <a:r>
              <a:rPr lang="en-US" sz="2400" dirty="0"/>
              <a:t>– Runaway processes</a:t>
            </a:r>
          </a:p>
          <a:p>
            <a:pPr lvl="0"/>
            <a:r>
              <a:rPr lang="en-US" sz="2400" dirty="0"/>
              <a:t>– Denial of Service attack against disk space</a:t>
            </a:r>
          </a:p>
          <a:p>
            <a:pPr lvl="0"/>
            <a:r>
              <a:rPr lang="en-US" sz="2400" dirty="0"/>
              <a:t>– Users can download or compile </a:t>
            </a:r>
            <a:r>
              <a:rPr lang="en-US" sz="2400" dirty="0" smtClean="0"/>
              <a:t>programs </a:t>
            </a:r>
            <a:r>
              <a:rPr lang="en-US" sz="2400" dirty="0"/>
              <a:t>in /</a:t>
            </a:r>
            <a:r>
              <a:rPr lang="en-US" sz="2400" dirty="0" err="1"/>
              <a:t>tmp</a:t>
            </a:r>
            <a:r>
              <a:rPr lang="en-US" sz="2400" dirty="0"/>
              <a:t> or even in /home</a:t>
            </a:r>
          </a:p>
          <a:p>
            <a:pPr lvl="0"/>
            <a:r>
              <a:rPr lang="en-US" sz="2400" dirty="0"/>
              <a:t>– Performance tuning is not possible</a:t>
            </a:r>
          </a:p>
          <a:p>
            <a:pPr lvl="0"/>
            <a:r>
              <a:rPr lang="en-US" sz="2400" dirty="0"/>
              <a:t>– Mounting /</a:t>
            </a:r>
            <a:r>
              <a:rPr lang="en-US" sz="2400" dirty="0" err="1"/>
              <a:t>usr</a:t>
            </a:r>
            <a:r>
              <a:rPr lang="en-US" sz="2400" dirty="0"/>
              <a:t> as read only not possible to improve </a:t>
            </a:r>
            <a:r>
              <a:rPr lang="en-US" sz="2400" dirty="0" smtClean="0"/>
              <a:t>security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Each partition can be mounted with different options to prevent these issues.</a:t>
            </a:r>
            <a:endParaRPr lang="en-US" sz="24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Root</a:t>
            </a:r>
          </a:p>
          <a:p>
            <a:r>
              <a:rPr lang="en-CA" dirty="0"/>
              <a:t>Admin</a:t>
            </a:r>
          </a:p>
          <a:p>
            <a:r>
              <a:rPr lang="en-CA" dirty="0"/>
              <a:t>Regular users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Changing users and permission levels:</a:t>
            </a:r>
          </a:p>
          <a:p>
            <a:r>
              <a:rPr lang="en-CA" dirty="0"/>
              <a:t>Su</a:t>
            </a:r>
          </a:p>
          <a:p>
            <a:r>
              <a:rPr lang="en-CA" dirty="0" err="1"/>
              <a:t>Sudo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43496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134</TotalTime>
  <Words>418</Words>
  <Application>Microsoft Office PowerPoint</Application>
  <PresentationFormat>Custom</PresentationFormat>
  <Paragraphs>106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PowerpointPresentation2</vt:lpstr>
      <vt:lpstr>Installing Linux</vt:lpstr>
      <vt:lpstr>Hardware Requirements</vt:lpstr>
      <vt:lpstr>Linux File System</vt:lpstr>
      <vt:lpstr>Disk Partitioning</vt:lpstr>
      <vt:lpstr>Swap Space</vt:lpstr>
      <vt:lpstr>Disk Partitions</vt:lpstr>
      <vt:lpstr>Disk Partitions</vt:lpstr>
      <vt:lpstr>Linux Installation</vt:lpstr>
      <vt:lpstr>Users</vt:lpstr>
      <vt:lpstr>Lab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39</cp:revision>
  <dcterms:created xsi:type="dcterms:W3CDTF">2015-09-24T03:27:11Z</dcterms:created>
  <dcterms:modified xsi:type="dcterms:W3CDTF">2018-07-13T19:29:27Z</dcterms:modified>
</cp:coreProperties>
</file>