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67" r:id="rId3"/>
    <p:sldId id="268" r:id="rId4"/>
    <p:sldId id="271" r:id="rId5"/>
    <p:sldId id="272"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11" d="100"/>
          <a:sy n="111" d="100"/>
        </p:scale>
        <p:origin x="5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4131E-E64E-4FDE-990B-B542C3066630}" type="datetimeFigureOut">
              <a:rPr lang="en-CA" smtClean="0"/>
              <a:t>2017-10-25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FEA60-8540-4A04-9E89-C7E57EF726D2}" type="slidenum">
              <a:rPr lang="en-CA" smtClean="0"/>
              <a:t>‹#›</a:t>
            </a:fld>
            <a:endParaRPr lang="en-CA"/>
          </a:p>
        </p:txBody>
      </p:sp>
    </p:spTree>
    <p:extLst>
      <p:ext uri="{BB962C8B-B14F-4D97-AF65-F5344CB8AC3E}">
        <p14:creationId xmlns:p14="http://schemas.microsoft.com/office/powerpoint/2010/main" val="2612561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2</a:t>
            </a:fld>
            <a:endParaRPr lang="en-US"/>
          </a:p>
        </p:txBody>
      </p:sp>
    </p:spTree>
    <p:extLst>
      <p:ext uri="{BB962C8B-B14F-4D97-AF65-F5344CB8AC3E}">
        <p14:creationId xmlns:p14="http://schemas.microsoft.com/office/powerpoint/2010/main" val="2748657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3</a:t>
            </a:fld>
            <a:endParaRPr lang="en-US"/>
          </a:p>
        </p:txBody>
      </p:sp>
    </p:spTree>
    <p:extLst>
      <p:ext uri="{BB962C8B-B14F-4D97-AF65-F5344CB8AC3E}">
        <p14:creationId xmlns:p14="http://schemas.microsoft.com/office/powerpoint/2010/main" val="4132527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4</a:t>
            </a:fld>
            <a:endParaRPr lang="en-US"/>
          </a:p>
        </p:txBody>
      </p:sp>
    </p:spTree>
    <p:extLst>
      <p:ext uri="{BB962C8B-B14F-4D97-AF65-F5344CB8AC3E}">
        <p14:creationId xmlns:p14="http://schemas.microsoft.com/office/powerpoint/2010/main" val="3331120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4CAEC78-38ED-B34B-9328-CDB0FC0F1B12}" type="slidenum">
              <a:rPr lang="en-US" smtClean="0"/>
              <a:t>6</a:t>
            </a:fld>
            <a:endParaRPr lang="en-US"/>
          </a:p>
        </p:txBody>
      </p:sp>
    </p:spTree>
    <p:extLst>
      <p:ext uri="{BB962C8B-B14F-4D97-AF65-F5344CB8AC3E}">
        <p14:creationId xmlns:p14="http://schemas.microsoft.com/office/powerpoint/2010/main" val="2563540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31988A17-0680-0E42-ABA7-8D1176F78895}" type="datetimeFigureOut">
              <a:rPr lang="en-US" smtClean="0"/>
              <a:t>10/25/2017</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3E766E03-3983-D14E-929E-3CCEA47EC8A0}" type="slidenum">
              <a:rPr lang="en-US" smtClean="0"/>
              <a:t>‹#›</a:t>
            </a:fld>
            <a:endParaRPr lang="en-US"/>
          </a:p>
        </p:txBody>
      </p:sp>
      <p:pic>
        <p:nvPicPr>
          <p:cNvPr id="7" name="Picture 6" descr="sait_icon_wordmark_colou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98203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31988A17-0680-0E42-ABA7-8D1176F78895}" type="datetimeFigureOut">
              <a:rPr lang="en-US" smtClean="0"/>
              <a:t>10/25/2017</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3E766E03-3983-D14E-929E-3CCEA47EC8A0}" type="slidenum">
              <a:rPr lang="en-US" smtClean="0"/>
              <a:t>‹#›</a:t>
            </a:fld>
            <a:endParaRPr lang="en-US"/>
          </a:p>
        </p:txBody>
      </p:sp>
      <p:pic>
        <p:nvPicPr>
          <p:cNvPr id="7" name="Picture 6" descr="sait_icon_wordmark_colou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47064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31988A17-0680-0E42-ABA7-8D1176F78895}" type="datetimeFigureOut">
              <a:rPr lang="en-US" smtClean="0"/>
              <a:t>10/25/2017</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3E766E03-3983-D14E-929E-3CCEA47EC8A0}" type="slidenum">
              <a:rPr lang="en-US" smtClean="0"/>
              <a:t>‹#›</a:t>
            </a:fld>
            <a:endParaRPr lang="en-US"/>
          </a:p>
        </p:txBody>
      </p:sp>
      <p:pic>
        <p:nvPicPr>
          <p:cNvPr id="7" name="Picture 6" descr="sait_icon_wordmark_horiz_colou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337739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3E766E03-3983-D14E-929E-3CCEA47EC8A0}" type="slidenum">
              <a:rPr lang="en-US" smtClean="0"/>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940433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3E766E03-3983-D14E-929E-3CCEA47EC8A0}" type="slidenum">
              <a:rPr lang="en-US" smtClean="0"/>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9546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517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31988A17-0680-0E42-ABA7-8D1176F78895}" type="datetimeFigureOut">
              <a:rPr lang="en-US" smtClean="0"/>
              <a:t>10/25/2017</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3E766E03-3983-D14E-929E-3CCEA47EC8A0}" type="slidenum">
              <a:rPr lang="en-US" smtClean="0"/>
              <a:t>‹#›</a:t>
            </a:fld>
            <a:endParaRPr lang="en-US"/>
          </a:p>
        </p:txBody>
      </p:sp>
    </p:spTree>
    <p:extLst>
      <p:ext uri="{BB962C8B-B14F-4D97-AF65-F5344CB8AC3E}">
        <p14:creationId xmlns:p14="http://schemas.microsoft.com/office/powerpoint/2010/main" val="4108933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Linux Networking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09623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Linux Networking Basics</a:t>
            </a:r>
            <a:endParaRPr lang="en-US" dirty="0"/>
          </a:p>
        </p:txBody>
      </p:sp>
      <p:sp>
        <p:nvSpPr>
          <p:cNvPr id="2" name="Rectangle 1"/>
          <p:cNvSpPr/>
          <p:nvPr/>
        </p:nvSpPr>
        <p:spPr>
          <a:xfrm>
            <a:off x="838200" y="1690688"/>
            <a:ext cx="10540057" cy="2954655"/>
          </a:xfrm>
          <a:prstGeom prst="rect">
            <a:avLst/>
          </a:prstGeom>
        </p:spPr>
        <p:txBody>
          <a:bodyPr wrap="square">
            <a:spAutoFit/>
          </a:bodyPr>
          <a:lstStyle/>
          <a:p>
            <a:pPr lvl="0"/>
            <a:r>
              <a:rPr lang="en-US" sz="2400" dirty="0" smtClean="0"/>
              <a:t>Networking </a:t>
            </a:r>
            <a:r>
              <a:rPr lang="en-US" sz="2400" dirty="0"/>
              <a:t>is similar to any other devices within the network. </a:t>
            </a:r>
            <a:endParaRPr lang="en-US" sz="2400" dirty="0" smtClean="0"/>
          </a:p>
          <a:p>
            <a:pPr lvl="0"/>
            <a:endParaRPr lang="en-US" sz="2400" dirty="0"/>
          </a:p>
          <a:p>
            <a:pPr marL="285750" lvl="0" indent="-285750">
              <a:buFont typeface="Arial" panose="020B0604020202020204" pitchFamily="34" charset="0"/>
              <a:buChar char="•"/>
            </a:pPr>
            <a:r>
              <a:rPr lang="en-US" sz="2400" dirty="0" smtClean="0"/>
              <a:t>Domain </a:t>
            </a:r>
            <a:r>
              <a:rPr lang="en-US" sz="2400" dirty="0"/>
              <a:t>Name Server (DNS</a:t>
            </a:r>
            <a:r>
              <a:rPr lang="en-US" sz="2400" dirty="0" smtClean="0"/>
              <a:t>) </a:t>
            </a:r>
          </a:p>
          <a:p>
            <a:pPr marL="285750" lvl="0" indent="-285750">
              <a:buFont typeface="Arial" panose="020B0604020202020204" pitchFamily="34" charset="0"/>
              <a:buChar char="•"/>
            </a:pPr>
            <a:r>
              <a:rPr lang="en-US" sz="2400" dirty="0" smtClean="0"/>
              <a:t>Dynamic </a:t>
            </a:r>
            <a:r>
              <a:rPr lang="en-US" sz="2400" dirty="0"/>
              <a:t>Host Control Protocol (DHCP</a:t>
            </a:r>
            <a:r>
              <a:rPr lang="en-US" sz="2400" dirty="0" smtClean="0"/>
              <a:t>)</a:t>
            </a:r>
            <a:endParaRPr lang="en-US" sz="2400" dirty="0"/>
          </a:p>
          <a:p>
            <a:pPr marL="285750" lvl="0" indent="-285750">
              <a:buFont typeface="Arial" panose="020B0604020202020204" pitchFamily="34" charset="0"/>
              <a:buChar char="•"/>
            </a:pPr>
            <a:r>
              <a:rPr lang="en-US" sz="2400" dirty="0"/>
              <a:t>File serving via NFS and FTP</a:t>
            </a:r>
          </a:p>
          <a:p>
            <a:pPr marL="285750" lvl="0" indent="-285750">
              <a:buFont typeface="Arial" panose="020B0604020202020204" pitchFamily="34" charset="0"/>
              <a:buChar char="•"/>
            </a:pPr>
            <a:r>
              <a:rPr lang="en-US" sz="2400" dirty="0" smtClean="0"/>
              <a:t>Firewall</a:t>
            </a:r>
            <a:endParaRPr lang="en-US" sz="2400" dirty="0"/>
          </a:p>
          <a:p>
            <a:pPr marL="285750" lvl="0" indent="-285750">
              <a:buFont typeface="Arial" panose="020B0604020202020204" pitchFamily="34" charset="0"/>
              <a:buChar char="•"/>
            </a:pPr>
            <a:r>
              <a:rPr lang="en-US" sz="2400" dirty="0"/>
              <a:t>Network service security</a:t>
            </a:r>
          </a:p>
          <a:p>
            <a:r>
              <a:rPr lang="en-US" dirty="0"/>
              <a:t> </a:t>
            </a:r>
          </a:p>
        </p:txBody>
      </p:sp>
    </p:spTree>
    <p:extLst>
      <p:ext uri="{BB962C8B-B14F-4D97-AF65-F5344CB8AC3E}">
        <p14:creationId xmlns:p14="http://schemas.microsoft.com/office/powerpoint/2010/main" val="2184617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Network Configuration Files</a:t>
            </a:r>
            <a:endParaRPr lang="en-US" dirty="0"/>
          </a:p>
        </p:txBody>
      </p:sp>
      <p:sp>
        <p:nvSpPr>
          <p:cNvPr id="4" name="Rectangle 3"/>
          <p:cNvSpPr/>
          <p:nvPr/>
        </p:nvSpPr>
        <p:spPr>
          <a:xfrm>
            <a:off x="838200" y="1690688"/>
            <a:ext cx="10515888" cy="3785652"/>
          </a:xfrm>
          <a:prstGeom prst="rect">
            <a:avLst/>
          </a:prstGeom>
        </p:spPr>
        <p:txBody>
          <a:bodyPr wrap="square">
            <a:spAutoFit/>
          </a:bodyPr>
          <a:lstStyle/>
          <a:p>
            <a:r>
              <a:rPr lang="en-US" sz="2400" dirty="0"/>
              <a:t>/</a:t>
            </a:r>
            <a:r>
              <a:rPr lang="en-US" sz="2400" dirty="0" err="1"/>
              <a:t>etc</a:t>
            </a:r>
            <a:r>
              <a:rPr lang="en-US" sz="2400" dirty="0"/>
              <a:t>/</a:t>
            </a:r>
            <a:r>
              <a:rPr lang="en-US" sz="2400" dirty="0" err="1"/>
              <a:t>sysconfig</a:t>
            </a:r>
            <a:r>
              <a:rPr lang="en-US" sz="2400" dirty="0"/>
              <a:t>/… - multiple configuration files</a:t>
            </a:r>
          </a:p>
          <a:p>
            <a:endParaRPr lang="en-US" sz="2400" b="1" u="sng" dirty="0"/>
          </a:p>
          <a:p>
            <a:r>
              <a:rPr lang="en-US" sz="2400" dirty="0"/>
              <a:t>/</a:t>
            </a:r>
            <a:r>
              <a:rPr lang="en-US" sz="2400" dirty="0" err="1"/>
              <a:t>etc</a:t>
            </a:r>
            <a:r>
              <a:rPr lang="en-US" sz="2400" dirty="0"/>
              <a:t>/</a:t>
            </a:r>
            <a:r>
              <a:rPr lang="en-US" sz="2400" dirty="0" err="1"/>
              <a:t>resolv.conf</a:t>
            </a:r>
            <a:r>
              <a:rPr lang="en-US" sz="2400" dirty="0"/>
              <a:t> – contains the DNS servers for domain resolution</a:t>
            </a:r>
          </a:p>
          <a:p>
            <a:endParaRPr lang="en-US" sz="2400" dirty="0"/>
          </a:p>
          <a:p>
            <a:r>
              <a:rPr lang="en-US" sz="2400" dirty="0"/>
              <a:t>/</a:t>
            </a:r>
            <a:r>
              <a:rPr lang="en-US" sz="2400" dirty="0" err="1"/>
              <a:t>etc</a:t>
            </a:r>
            <a:r>
              <a:rPr lang="en-US" sz="2400" dirty="0"/>
              <a:t>/hosts – list of hosts to be resolved locally without the use of DNS</a:t>
            </a:r>
          </a:p>
          <a:p>
            <a:endParaRPr lang="en-US" sz="2400" dirty="0"/>
          </a:p>
          <a:p>
            <a:r>
              <a:rPr lang="en-US" sz="2400" dirty="0"/>
              <a:t>/</a:t>
            </a:r>
            <a:r>
              <a:rPr lang="en-US" sz="2400" dirty="0" err="1"/>
              <a:t>etc</a:t>
            </a:r>
            <a:r>
              <a:rPr lang="en-US" sz="2400" dirty="0"/>
              <a:t>/</a:t>
            </a:r>
            <a:r>
              <a:rPr lang="en-US" sz="2400" dirty="0" err="1"/>
              <a:t>nsswitch.conf</a:t>
            </a:r>
            <a:r>
              <a:rPr lang="en-US" sz="2400" dirty="0"/>
              <a:t>  -  the order of how to search for hosts.  For example, lookups will refer to local files, then the NIS server, then DNS server.  You can set the behavior as you like in this file</a:t>
            </a:r>
            <a:r>
              <a:rPr lang="en-US" sz="2400" dirty="0" smtClean="0"/>
              <a:t>.</a:t>
            </a:r>
          </a:p>
          <a:p>
            <a:endParaRPr lang="en-US" sz="2400" dirty="0"/>
          </a:p>
        </p:txBody>
      </p:sp>
    </p:spTree>
    <p:extLst>
      <p:ext uri="{BB962C8B-B14F-4D97-AF65-F5344CB8AC3E}">
        <p14:creationId xmlns:p14="http://schemas.microsoft.com/office/powerpoint/2010/main" val="1441573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Setting IP Address</a:t>
            </a:r>
            <a:endParaRPr lang="en-US" dirty="0"/>
          </a:p>
        </p:txBody>
      </p:sp>
      <p:sp>
        <p:nvSpPr>
          <p:cNvPr id="2" name="Rectangle 1"/>
          <p:cNvSpPr/>
          <p:nvPr/>
        </p:nvSpPr>
        <p:spPr>
          <a:xfrm>
            <a:off x="838200" y="1690688"/>
            <a:ext cx="10540057" cy="3539430"/>
          </a:xfrm>
          <a:prstGeom prst="rect">
            <a:avLst/>
          </a:prstGeom>
        </p:spPr>
        <p:txBody>
          <a:bodyPr wrap="square">
            <a:spAutoFit/>
          </a:bodyPr>
          <a:lstStyle/>
          <a:p>
            <a:r>
              <a:rPr lang="en-US" sz="2800" b="1" dirty="0" smtClean="0">
                <a:latin typeface="Courier New" panose="02070309020205020404" pitchFamily="49" charset="0"/>
                <a:cs typeface="Courier New" panose="02070309020205020404" pitchFamily="49" charset="0"/>
              </a:rPr>
              <a:t>/</a:t>
            </a:r>
            <a:r>
              <a:rPr lang="en-US" sz="2800" b="1" dirty="0" err="1" smtClean="0">
                <a:latin typeface="Courier New" panose="02070309020205020404" pitchFamily="49" charset="0"/>
                <a:cs typeface="Courier New" panose="02070309020205020404" pitchFamily="49" charset="0"/>
              </a:rPr>
              <a:t>etc</a:t>
            </a:r>
            <a:r>
              <a:rPr lang="en-US" sz="2800" b="1" dirty="0" smtClean="0">
                <a:latin typeface="Courier New" panose="02070309020205020404" pitchFamily="49" charset="0"/>
                <a:cs typeface="Courier New" panose="02070309020205020404" pitchFamily="49" charset="0"/>
              </a:rPr>
              <a:t>/</a:t>
            </a:r>
            <a:r>
              <a:rPr lang="en-US" sz="2800" b="1" dirty="0" err="1" smtClean="0">
                <a:latin typeface="Courier New" panose="02070309020205020404" pitchFamily="49" charset="0"/>
                <a:cs typeface="Courier New" panose="02070309020205020404" pitchFamily="49" charset="0"/>
              </a:rPr>
              <a:t>sysconfig</a:t>
            </a:r>
            <a:r>
              <a:rPr lang="en-US" sz="2800" b="1" dirty="0" smtClean="0">
                <a:latin typeface="Courier New" panose="02070309020205020404" pitchFamily="49" charset="0"/>
                <a:cs typeface="Courier New" panose="02070309020205020404" pitchFamily="49" charset="0"/>
              </a:rPr>
              <a:t>/network-scripts/</a:t>
            </a:r>
            <a:r>
              <a:rPr lang="en-US" sz="2800" b="1" dirty="0" err="1" smtClean="0">
                <a:latin typeface="Courier New" panose="02070309020205020404" pitchFamily="49" charset="0"/>
                <a:cs typeface="Courier New" panose="02070309020205020404" pitchFamily="49" charset="0"/>
              </a:rPr>
              <a:t>ifcfg</a:t>
            </a:r>
            <a:r>
              <a:rPr lang="en-US" sz="2800" b="1" dirty="0" smtClean="0">
                <a:latin typeface="Courier New" panose="02070309020205020404" pitchFamily="49" charset="0"/>
                <a:cs typeface="Courier New" panose="02070309020205020404" pitchFamily="49" charset="0"/>
              </a:rPr>
              <a:t>-____</a:t>
            </a:r>
          </a:p>
          <a:p>
            <a:endParaRPr lang="en-US" sz="2800" b="1" dirty="0">
              <a:latin typeface="Courier New" panose="02070309020205020404" pitchFamily="49" charset="0"/>
              <a:cs typeface="Courier New" panose="02070309020205020404" pitchFamily="49" charset="0"/>
            </a:endParaRPr>
          </a:p>
          <a:p>
            <a:r>
              <a:rPr lang="en-US" sz="2800" b="1" dirty="0" smtClean="0">
                <a:latin typeface="Courier New" panose="02070309020205020404" pitchFamily="49" charset="0"/>
                <a:cs typeface="Courier New" panose="02070309020205020404" pitchFamily="49" charset="0"/>
              </a:rPr>
              <a:t>BOOTPROTO</a:t>
            </a:r>
            <a:r>
              <a:rPr lang="en-US" sz="2800" b="1" dirty="0" smtClean="0">
                <a:latin typeface="Courier New" panose="02070309020205020404" pitchFamily="49" charset="0"/>
                <a:cs typeface="Courier New" panose="02070309020205020404" pitchFamily="49" charset="0"/>
              </a:rPr>
              <a:t>=</a:t>
            </a:r>
            <a:r>
              <a:rPr lang="en-US" sz="2800" b="1" dirty="0" err="1" smtClean="0">
                <a:latin typeface="Courier New" panose="02070309020205020404" pitchFamily="49" charset="0"/>
                <a:cs typeface="Courier New" panose="02070309020205020404" pitchFamily="49" charset="0"/>
              </a:rPr>
              <a:t>dhcp</a:t>
            </a:r>
            <a:r>
              <a:rPr lang="en-US" sz="2800" b="1" dirty="0" smtClean="0">
                <a:latin typeface="Courier New" panose="02070309020205020404" pitchFamily="49" charset="0"/>
                <a:cs typeface="Courier New" panose="02070309020205020404" pitchFamily="49" charset="0"/>
              </a:rPr>
              <a:t>, static or none</a:t>
            </a:r>
          </a:p>
          <a:p>
            <a:endParaRPr lang="en-US" sz="2800" b="1" dirty="0" smtClean="0">
              <a:latin typeface="Courier New" panose="02070309020205020404" pitchFamily="49" charset="0"/>
              <a:cs typeface="Courier New" panose="02070309020205020404" pitchFamily="49" charset="0"/>
            </a:endParaRPr>
          </a:p>
          <a:p>
            <a:endParaRPr lang="en-US" sz="2800" b="1" dirty="0" smtClean="0">
              <a:latin typeface="Courier New" panose="02070309020205020404" pitchFamily="49" charset="0"/>
              <a:cs typeface="Courier New" panose="02070309020205020404" pitchFamily="49" charset="0"/>
            </a:endParaRPr>
          </a:p>
          <a:p>
            <a:r>
              <a:rPr lang="en-US" sz="2800" dirty="0" smtClean="0">
                <a:latin typeface="Verdana" panose="020B0604030504040204" pitchFamily="34" charset="0"/>
                <a:ea typeface="Verdana" panose="020B0604030504040204" pitchFamily="34" charset="0"/>
                <a:cs typeface="Verdana" panose="020B0604030504040204" pitchFamily="34" charset="0"/>
              </a:rPr>
              <a:t>Enabling the interface on system boot:</a:t>
            </a:r>
          </a:p>
          <a:p>
            <a:endParaRPr lang="en-US" sz="2800" dirty="0">
              <a:latin typeface="Verdana" panose="020B0604030504040204" pitchFamily="34" charset="0"/>
              <a:ea typeface="Verdana" panose="020B0604030504040204" pitchFamily="34" charset="0"/>
              <a:cs typeface="Verdana" panose="020B0604030504040204" pitchFamily="34" charset="0"/>
            </a:endParaRPr>
          </a:p>
          <a:p>
            <a:r>
              <a:rPr lang="en-US" sz="2800" b="1" dirty="0" smtClean="0">
                <a:latin typeface="Courier New" panose="02070309020205020404" pitchFamily="49" charset="0"/>
                <a:cs typeface="Courier New" panose="02070309020205020404" pitchFamily="49" charset="0"/>
              </a:rPr>
              <a:t>ONBOOT=yes</a:t>
            </a:r>
            <a:endParaRPr lang="en-US" sz="28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80589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Configuring / Testing DNS	</a:t>
            </a:r>
            <a:endParaRPr lang="en-CA" dirty="0"/>
          </a:p>
        </p:txBody>
      </p:sp>
      <p:sp>
        <p:nvSpPr>
          <p:cNvPr id="3" name="Content Placeholder 2"/>
          <p:cNvSpPr>
            <a:spLocks noGrp="1"/>
          </p:cNvSpPr>
          <p:nvPr>
            <p:ph idx="1"/>
          </p:nvPr>
        </p:nvSpPr>
        <p:spPr/>
        <p:txBody>
          <a:bodyPr/>
          <a:lstStyle/>
          <a:p>
            <a:pPr marL="0" indent="0">
              <a:buNone/>
            </a:pPr>
            <a:r>
              <a:rPr lang="en-CA" b="1" dirty="0" smtClean="0">
                <a:latin typeface="Courier New" panose="02070309020205020404" pitchFamily="49" charset="0"/>
                <a:cs typeface="Courier New" panose="02070309020205020404" pitchFamily="49" charset="0"/>
              </a:rPr>
              <a:t>/</a:t>
            </a:r>
            <a:r>
              <a:rPr lang="en-CA" b="1" dirty="0" err="1" smtClean="0">
                <a:latin typeface="Courier New" panose="02070309020205020404" pitchFamily="49" charset="0"/>
                <a:cs typeface="Courier New" panose="02070309020205020404" pitchFamily="49" charset="0"/>
              </a:rPr>
              <a:t>etc</a:t>
            </a:r>
            <a:r>
              <a:rPr lang="en-CA" b="1" dirty="0" smtClean="0">
                <a:latin typeface="Courier New" panose="02070309020205020404" pitchFamily="49" charset="0"/>
                <a:cs typeface="Courier New" panose="02070309020205020404" pitchFamily="49" charset="0"/>
              </a:rPr>
              <a:t>/</a:t>
            </a:r>
            <a:r>
              <a:rPr lang="en-CA" b="1" dirty="0" err="1" smtClean="0">
                <a:latin typeface="Courier New" panose="02070309020205020404" pitchFamily="49" charset="0"/>
                <a:cs typeface="Courier New" panose="02070309020205020404" pitchFamily="49" charset="0"/>
              </a:rPr>
              <a:t>resolv.conf</a:t>
            </a:r>
            <a:endParaRPr lang="en-CA" dirty="0"/>
          </a:p>
          <a:p>
            <a:pPr marL="0" indent="0">
              <a:buNone/>
            </a:pPr>
            <a:r>
              <a:rPr lang="en-CA" dirty="0" smtClean="0"/>
              <a:t>Usually set by Network Manager</a:t>
            </a:r>
          </a:p>
          <a:p>
            <a:pPr marL="0" indent="0">
              <a:buNone/>
            </a:pPr>
            <a:endParaRPr lang="en-CA" dirty="0"/>
          </a:p>
          <a:p>
            <a:pPr marL="0" indent="0">
              <a:buNone/>
            </a:pPr>
            <a:r>
              <a:rPr lang="en-CA" dirty="0" smtClean="0"/>
              <a:t>Testing using </a:t>
            </a:r>
            <a:r>
              <a:rPr lang="en-CA" b="1" dirty="0" smtClean="0">
                <a:latin typeface="Courier New" panose="02070309020205020404" pitchFamily="49" charset="0"/>
                <a:cs typeface="Courier New" panose="02070309020205020404" pitchFamily="49" charset="0"/>
              </a:rPr>
              <a:t>dig</a:t>
            </a:r>
            <a:r>
              <a:rPr lang="en-CA" dirty="0" smtClean="0"/>
              <a:t> or </a:t>
            </a:r>
            <a:r>
              <a:rPr lang="en-CA" b="1" dirty="0" err="1" smtClean="0">
                <a:latin typeface="Courier New" panose="02070309020205020404" pitchFamily="49" charset="0"/>
                <a:cs typeface="Courier New" panose="02070309020205020404" pitchFamily="49" charset="0"/>
              </a:rPr>
              <a:t>nslookup</a:t>
            </a:r>
            <a:endParaRPr lang="en-CA" b="1" dirty="0" smtClean="0">
              <a:latin typeface="Courier New" panose="02070309020205020404" pitchFamily="49" charset="0"/>
              <a:cs typeface="Courier New" panose="02070309020205020404" pitchFamily="49" charset="0"/>
            </a:endParaRPr>
          </a:p>
          <a:p>
            <a:pPr marL="0" indent="0">
              <a:buNone/>
            </a:pPr>
            <a:endParaRPr lang="en-CA" b="1" dirty="0" smtClean="0">
              <a:latin typeface="Courier New" panose="02070309020205020404" pitchFamily="49" charset="0"/>
              <a:cs typeface="Courier New" panose="02070309020205020404" pitchFamily="49" charset="0"/>
            </a:endParaRPr>
          </a:p>
          <a:p>
            <a:pPr marL="0" indent="0">
              <a:buNone/>
            </a:pPr>
            <a:r>
              <a:rPr lang="en-CA" dirty="0" smtClean="0">
                <a:latin typeface="Verdana" panose="020B0604030504040204" pitchFamily="34" charset="0"/>
                <a:ea typeface="Verdana" panose="020B0604030504040204" pitchFamily="34" charset="0"/>
                <a:cs typeface="Verdana" panose="020B0604030504040204" pitchFamily="34" charset="0"/>
              </a:rPr>
              <a:t>Set host lookup in </a:t>
            </a:r>
            <a:r>
              <a:rPr lang="en-CA" b="1" dirty="0" smtClean="0">
                <a:latin typeface="Courier New" panose="02070309020205020404" pitchFamily="49" charset="0"/>
                <a:ea typeface="Verdana" panose="020B0604030504040204" pitchFamily="34" charset="0"/>
                <a:cs typeface="Courier New" panose="02070309020205020404" pitchFamily="49" charset="0"/>
              </a:rPr>
              <a:t>/</a:t>
            </a:r>
            <a:r>
              <a:rPr lang="en-CA" b="1" dirty="0" err="1" smtClean="0">
                <a:latin typeface="Courier New" panose="02070309020205020404" pitchFamily="49" charset="0"/>
                <a:ea typeface="Verdana" panose="020B0604030504040204" pitchFamily="34" charset="0"/>
                <a:cs typeface="Courier New" panose="02070309020205020404" pitchFamily="49" charset="0"/>
              </a:rPr>
              <a:t>etc</a:t>
            </a:r>
            <a:r>
              <a:rPr lang="en-CA" b="1" dirty="0" smtClean="0">
                <a:latin typeface="Courier New" panose="02070309020205020404" pitchFamily="49" charset="0"/>
                <a:ea typeface="Verdana" panose="020B0604030504040204" pitchFamily="34" charset="0"/>
                <a:cs typeface="Courier New" panose="02070309020205020404" pitchFamily="49" charset="0"/>
              </a:rPr>
              <a:t>/</a:t>
            </a:r>
            <a:r>
              <a:rPr lang="en-CA" b="1" dirty="0" err="1" smtClean="0">
                <a:latin typeface="Courier New" panose="02070309020205020404" pitchFamily="49" charset="0"/>
                <a:ea typeface="Verdana" panose="020B0604030504040204" pitchFamily="34" charset="0"/>
                <a:cs typeface="Courier New" panose="02070309020205020404" pitchFamily="49" charset="0"/>
              </a:rPr>
              <a:t>nsswitch.conf</a:t>
            </a:r>
            <a:endParaRPr lang="en-CA" b="1" dirty="0" smtClean="0">
              <a:latin typeface="Courier New" panose="02070309020205020404" pitchFamily="49" charset="0"/>
              <a:ea typeface="Verdana" panose="020B0604030504040204" pitchFamily="34" charset="0"/>
              <a:cs typeface="Courier New" panose="02070309020205020404" pitchFamily="49" charset="0"/>
            </a:endParaRPr>
          </a:p>
          <a:p>
            <a:pPr marL="0" indent="0">
              <a:buNone/>
            </a:pPr>
            <a:endParaRPr lang="en-CA"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CA" b="1" dirty="0" smtClean="0">
                <a:latin typeface="Courier New" panose="02070309020205020404" pitchFamily="49" charset="0"/>
                <a:ea typeface="Verdana" panose="020B0604030504040204" pitchFamily="34" charset="0"/>
                <a:cs typeface="Courier New" panose="02070309020205020404" pitchFamily="49" charset="0"/>
              </a:rPr>
              <a:t>/</a:t>
            </a:r>
            <a:r>
              <a:rPr lang="en-CA" b="1" dirty="0" err="1" smtClean="0">
                <a:latin typeface="Courier New" panose="02070309020205020404" pitchFamily="49" charset="0"/>
                <a:ea typeface="Verdana" panose="020B0604030504040204" pitchFamily="34" charset="0"/>
                <a:cs typeface="Courier New" panose="02070309020205020404" pitchFamily="49" charset="0"/>
              </a:rPr>
              <a:t>etc</a:t>
            </a:r>
            <a:r>
              <a:rPr lang="en-CA" b="1" dirty="0" smtClean="0">
                <a:latin typeface="Courier New" panose="02070309020205020404" pitchFamily="49" charset="0"/>
                <a:ea typeface="Verdana" panose="020B0604030504040204" pitchFamily="34" charset="0"/>
                <a:cs typeface="Courier New" panose="02070309020205020404" pitchFamily="49" charset="0"/>
              </a:rPr>
              <a:t>/hosts </a:t>
            </a:r>
            <a:r>
              <a:rPr lang="en-CA" dirty="0" smtClean="0">
                <a:latin typeface="Verdana" panose="020B0604030504040204" pitchFamily="34" charset="0"/>
                <a:ea typeface="Verdana" panose="020B0604030504040204" pitchFamily="34" charset="0"/>
                <a:cs typeface="Verdana" panose="020B0604030504040204" pitchFamily="34" charset="0"/>
              </a:rPr>
              <a:t>contains local IP to hostname mappings</a:t>
            </a:r>
            <a:endParaRPr lang="en-CA"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90677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Tools</a:t>
            </a:r>
            <a:endParaRPr lang="en-US" dirty="0"/>
          </a:p>
        </p:txBody>
      </p:sp>
      <p:sp>
        <p:nvSpPr>
          <p:cNvPr id="4" name="Rectangle 3"/>
          <p:cNvSpPr/>
          <p:nvPr/>
        </p:nvSpPr>
        <p:spPr>
          <a:xfrm>
            <a:off x="838200" y="1694139"/>
            <a:ext cx="8581459" cy="3785652"/>
          </a:xfrm>
          <a:prstGeom prst="rect">
            <a:avLst/>
          </a:prstGeom>
        </p:spPr>
        <p:txBody>
          <a:bodyPr wrap="square">
            <a:spAutoFit/>
          </a:bodyPr>
          <a:lstStyle/>
          <a:p>
            <a:r>
              <a:rPr lang="en-US" sz="2400" b="1" dirty="0" err="1">
                <a:latin typeface="Courier New" panose="02070309020205020404" pitchFamily="49" charset="0"/>
                <a:cs typeface="Courier New" panose="02070309020205020404" pitchFamily="49" charset="0"/>
              </a:rPr>
              <a:t>i</a:t>
            </a:r>
            <a:r>
              <a:rPr lang="en-US" sz="2400" b="1" dirty="0" err="1" smtClean="0">
                <a:latin typeface="Courier New" panose="02070309020205020404" pitchFamily="49" charset="0"/>
                <a:cs typeface="Courier New" panose="02070309020205020404" pitchFamily="49" charset="0"/>
              </a:rPr>
              <a:t>fconfig</a:t>
            </a:r>
            <a:r>
              <a:rPr lang="en-US" sz="2400" dirty="0" smtClean="0"/>
              <a:t> – Interface configuration</a:t>
            </a:r>
            <a:endParaRPr lang="en-US" sz="2400" dirty="0"/>
          </a:p>
          <a:p>
            <a:r>
              <a:rPr lang="en-US" sz="2400" dirty="0"/>
              <a:t> </a:t>
            </a:r>
          </a:p>
          <a:p>
            <a:r>
              <a:rPr lang="en-US" sz="2400" b="1" dirty="0">
                <a:latin typeface="Courier New" panose="02070309020205020404" pitchFamily="49" charset="0"/>
                <a:cs typeface="Courier New" panose="02070309020205020404" pitchFamily="49" charset="0"/>
              </a:rPr>
              <a:t>r</a:t>
            </a:r>
            <a:r>
              <a:rPr lang="en-US" sz="2400" b="1" dirty="0" smtClean="0">
                <a:latin typeface="Courier New" panose="02070309020205020404" pitchFamily="49" charset="0"/>
                <a:cs typeface="Courier New" panose="02070309020205020404" pitchFamily="49" charset="0"/>
              </a:rPr>
              <a:t>oute</a:t>
            </a:r>
            <a:r>
              <a:rPr lang="en-US" sz="2400" b="1" dirty="0" smtClean="0"/>
              <a:t> – </a:t>
            </a:r>
            <a:r>
              <a:rPr lang="en-US" sz="2400" dirty="0" smtClean="0"/>
              <a:t>displays / sets routing information</a:t>
            </a:r>
            <a:endParaRPr lang="en-US" sz="2400" dirty="0"/>
          </a:p>
          <a:p>
            <a:endParaRPr lang="en-US" sz="2400" dirty="0"/>
          </a:p>
          <a:p>
            <a:r>
              <a:rPr lang="en-US" sz="2400" b="1" dirty="0">
                <a:latin typeface="Courier New" panose="02070309020205020404" pitchFamily="49" charset="0"/>
                <a:cs typeface="Courier New" panose="02070309020205020404" pitchFamily="49" charset="0"/>
              </a:rPr>
              <a:t>p</a:t>
            </a:r>
            <a:r>
              <a:rPr lang="en-US" sz="2400" b="1" dirty="0" smtClean="0">
                <a:latin typeface="Courier New" panose="02070309020205020404" pitchFamily="49" charset="0"/>
                <a:cs typeface="Courier New" panose="02070309020205020404" pitchFamily="49" charset="0"/>
              </a:rPr>
              <a:t>ing</a:t>
            </a:r>
            <a:r>
              <a:rPr lang="en-US" sz="2400" b="1" dirty="0" smtClean="0"/>
              <a:t> – </a:t>
            </a:r>
            <a:r>
              <a:rPr lang="en-US" sz="2400" dirty="0" smtClean="0"/>
              <a:t>tests connectivity to remote host</a:t>
            </a:r>
          </a:p>
          <a:p>
            <a:r>
              <a:rPr lang="en-US" sz="2400" dirty="0"/>
              <a:t> </a:t>
            </a:r>
          </a:p>
          <a:p>
            <a:r>
              <a:rPr lang="en-US" sz="2400" b="1" dirty="0" err="1">
                <a:latin typeface="Courier New" panose="02070309020205020404" pitchFamily="49" charset="0"/>
                <a:cs typeface="Courier New" panose="02070309020205020404" pitchFamily="49" charset="0"/>
              </a:rPr>
              <a:t>n</a:t>
            </a:r>
            <a:r>
              <a:rPr lang="en-US" sz="2400" b="1" dirty="0" err="1" smtClean="0">
                <a:latin typeface="Courier New" panose="02070309020205020404" pitchFamily="49" charset="0"/>
                <a:cs typeface="Courier New" panose="02070309020205020404" pitchFamily="49" charset="0"/>
              </a:rPr>
              <a:t>etstat</a:t>
            </a:r>
            <a:r>
              <a:rPr lang="en-US" sz="2400" dirty="0" smtClean="0"/>
              <a:t> – displays network connectivity (port info) and routing information</a:t>
            </a:r>
            <a:endParaRPr lang="en-US" sz="2400" dirty="0"/>
          </a:p>
          <a:p>
            <a:r>
              <a:rPr lang="en-US" sz="2400" dirty="0"/>
              <a:t> </a:t>
            </a:r>
          </a:p>
          <a:p>
            <a:r>
              <a:rPr lang="en-US" sz="2400" b="1" dirty="0" err="1">
                <a:latin typeface="Courier New" panose="02070309020205020404" pitchFamily="49" charset="0"/>
                <a:cs typeface="Courier New" panose="02070309020205020404" pitchFamily="49" charset="0"/>
              </a:rPr>
              <a:t>d</a:t>
            </a:r>
            <a:r>
              <a:rPr lang="en-US" sz="2400" b="1" dirty="0" err="1" smtClean="0">
                <a:latin typeface="Courier New" panose="02070309020205020404" pitchFamily="49" charset="0"/>
                <a:cs typeface="Courier New" panose="02070309020205020404" pitchFamily="49" charset="0"/>
              </a:rPr>
              <a:t>hclient</a:t>
            </a:r>
            <a:r>
              <a:rPr lang="en-US" sz="2400" dirty="0" smtClean="0"/>
              <a:t> </a:t>
            </a:r>
            <a:r>
              <a:rPr lang="en-US" sz="2400" dirty="0" smtClean="0"/>
              <a:t>– </a:t>
            </a:r>
            <a:r>
              <a:rPr lang="en-US" sz="2400" dirty="0" smtClean="0"/>
              <a:t>renews </a:t>
            </a:r>
            <a:r>
              <a:rPr lang="en-US" sz="2400" dirty="0"/>
              <a:t>the </a:t>
            </a:r>
            <a:r>
              <a:rPr lang="en-US" sz="2400" dirty="0" err="1"/>
              <a:t>ip</a:t>
            </a:r>
            <a:r>
              <a:rPr lang="en-US" sz="2400" dirty="0"/>
              <a:t> </a:t>
            </a:r>
            <a:r>
              <a:rPr lang="en-US" sz="2400" dirty="0" smtClean="0"/>
              <a:t>address from the DHCP server</a:t>
            </a:r>
            <a:endParaRPr lang="en-US" sz="2400" dirty="0"/>
          </a:p>
        </p:txBody>
      </p:sp>
    </p:spTree>
    <p:extLst>
      <p:ext uri="{BB962C8B-B14F-4D97-AF65-F5344CB8AC3E}">
        <p14:creationId xmlns:p14="http://schemas.microsoft.com/office/powerpoint/2010/main" val="1603768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Presentation2">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PowerpointPresentation2</Template>
  <TotalTime>543</TotalTime>
  <Words>175</Words>
  <Application>Microsoft Office PowerPoint</Application>
  <PresentationFormat>Widescreen</PresentationFormat>
  <Paragraphs>50</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Courier New</vt:lpstr>
      <vt:lpstr>Verdana</vt:lpstr>
      <vt:lpstr>PowerpointPresentation2</vt:lpstr>
      <vt:lpstr>Linux Networking</vt:lpstr>
      <vt:lpstr>Linux Networking Basics</vt:lpstr>
      <vt:lpstr>Network Configuration Files</vt:lpstr>
      <vt:lpstr>Setting IP Address</vt:lpstr>
      <vt:lpstr>Configuring / Testing DNS </vt:lpstr>
      <vt:lpstr>Tools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Johnstone</dc:creator>
  <cp:lastModifiedBy>Jay Johnstone</cp:lastModifiedBy>
  <cp:revision>60</cp:revision>
  <dcterms:created xsi:type="dcterms:W3CDTF">2015-09-24T03:27:11Z</dcterms:created>
  <dcterms:modified xsi:type="dcterms:W3CDTF">2017-10-25T21:40:13Z</dcterms:modified>
</cp:coreProperties>
</file>