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Poppins"/>
      <p:regular r:id="rId29"/>
      <p:bold r:id="rId30"/>
      <p:italic r:id="rId31"/>
      <p:boldItalic r:id="rId32"/>
    </p:embeddedFont>
    <p:embeddedFont>
      <p:font typeface="Rubik"/>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7.xml"/><Relationship Id="rId33" Type="http://schemas.openxmlformats.org/officeDocument/2006/relationships/font" Target="fonts/Rubik-regular.fntdata"/><Relationship Id="rId10" Type="http://schemas.openxmlformats.org/officeDocument/2006/relationships/slide" Target="slides/slide6.xml"/><Relationship Id="rId32" Type="http://schemas.openxmlformats.org/officeDocument/2006/relationships/font" Target="fonts/Poppins-boldItalic.fntdata"/><Relationship Id="rId13" Type="http://schemas.openxmlformats.org/officeDocument/2006/relationships/slide" Target="slides/slide9.xml"/><Relationship Id="rId35" Type="http://schemas.openxmlformats.org/officeDocument/2006/relationships/font" Target="fonts/Rubik-italic.fntdata"/><Relationship Id="rId12" Type="http://schemas.openxmlformats.org/officeDocument/2006/relationships/slide" Target="slides/slide8.xml"/><Relationship Id="rId34" Type="http://schemas.openxmlformats.org/officeDocument/2006/relationships/font" Target="fonts/Rubik-bold.fntdata"/><Relationship Id="rId15" Type="http://schemas.openxmlformats.org/officeDocument/2006/relationships/slide" Target="slides/slide11.xml"/><Relationship Id="rId37" Type="http://schemas.openxmlformats.org/officeDocument/2006/relationships/font" Target="fonts/OpenSans-regular.fntdata"/><Relationship Id="rId14" Type="http://schemas.openxmlformats.org/officeDocument/2006/relationships/slide" Target="slides/slide10.xml"/><Relationship Id="rId36" Type="http://schemas.openxmlformats.org/officeDocument/2006/relationships/font" Target="fonts/Rubik-boldItalic.fntdata"/><Relationship Id="rId17" Type="http://schemas.openxmlformats.org/officeDocument/2006/relationships/slide" Target="slides/slide13.xml"/><Relationship Id="rId39" Type="http://schemas.openxmlformats.org/officeDocument/2006/relationships/font" Target="fonts/OpenSans-italic.fntdata"/><Relationship Id="rId16" Type="http://schemas.openxmlformats.org/officeDocument/2006/relationships/slide" Target="slides/slide12.xml"/><Relationship Id="rId38" Type="http://schemas.openxmlformats.org/officeDocument/2006/relationships/font" Target="fonts/OpenSans-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1bd31e2b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1bd31e2b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1bd31e2b2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1bd31e2b2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1da9e233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1da9e233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1bd31e2b2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1bd31e2b2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1da9e233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1da9e233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bd31e2b2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1bd31e2b2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1bd31e2b20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1bd31e2b2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c192ebc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c192ebc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78ae5f976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78ae5f976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1bd31e2b2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31bd31e2b2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1bd31e2b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1bd31e2b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1bd31e2b2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1bd31e2b2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1bd31e2b20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1bd31e2b20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1bd31e2b20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31bd31e2b20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1bd31e2b20_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1bd31e2b20_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797fc01700_0_17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797fc01700_0_17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790cc7377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790cc7377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1bd31e2b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1bd31e2b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1bd31e2b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31bd31e2b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1da9e233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1da9e233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1bd31e2b2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1bd31e2b2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1bd31e2b2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1bd31e2b2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1da9e233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1da9e233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69100" y="1820750"/>
            <a:ext cx="4268100" cy="1569600"/>
          </a:xfrm>
          <a:prstGeom prst="rect">
            <a:avLst/>
          </a:prstGeom>
        </p:spPr>
        <p:txBody>
          <a:bodyPr anchorCtr="0" anchor="t" bIns="91425" lIns="91425" spcFirstLastPara="1" rIns="91425" wrap="square" tIns="91425">
            <a:noAutofit/>
          </a:bodyPr>
          <a:lstStyle>
            <a:lvl1pPr lvl="0">
              <a:spcBef>
                <a:spcPts val="110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169100" y="3383000"/>
            <a:ext cx="2480400" cy="66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3" name="Shape 183"/>
        <p:cNvGrpSpPr/>
        <p:nvPr/>
      </p:nvGrpSpPr>
      <p:grpSpPr>
        <a:xfrm>
          <a:off x="0" y="0"/>
          <a:ext cx="0" cy="0"/>
          <a:chOff x="0" y="0"/>
          <a:chExt cx="0" cy="0"/>
        </a:xfrm>
      </p:grpSpPr>
      <p:sp>
        <p:nvSpPr>
          <p:cNvPr id="184" name="Google Shape;184;p11"/>
          <p:cNvSpPr txBox="1"/>
          <p:nvPr>
            <p:ph hasCustomPrompt="1" type="title"/>
          </p:nvPr>
        </p:nvSpPr>
        <p:spPr>
          <a:xfrm>
            <a:off x="901613" y="1847944"/>
            <a:ext cx="4000500" cy="10362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85" name="Google Shape;185;p11"/>
          <p:cNvSpPr txBox="1"/>
          <p:nvPr>
            <p:ph idx="1" type="subTitle"/>
          </p:nvPr>
        </p:nvSpPr>
        <p:spPr>
          <a:xfrm>
            <a:off x="901613" y="2804585"/>
            <a:ext cx="4694400" cy="462000"/>
          </a:xfrm>
          <a:prstGeom prst="rect">
            <a:avLst/>
          </a:prstGeom>
        </p:spPr>
        <p:txBody>
          <a:bodyPr anchorCtr="0" anchor="t" bIns="0" lIns="91425" spcFirstLastPara="1" rIns="91425" wrap="square" tIns="91425">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6" name="Shape 1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7"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3"/>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6" name="Google Shape;196;p13"/>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p:txBody>
      </p:sp>
      <p:sp>
        <p:nvSpPr>
          <p:cNvPr id="198" name="Google Shape;198;p13"/>
          <p:cNvSpPr txBox="1"/>
          <p:nvPr>
            <p:ph hasCustomPrompt="1" idx="2" type="title"/>
          </p:nvPr>
        </p:nvSpPr>
        <p:spPr>
          <a:xfrm>
            <a:off x="928183" y="1421625"/>
            <a:ext cx="683100" cy="442500"/>
          </a:xfrm>
          <a:prstGeom prst="rect">
            <a:avLst/>
          </a:prstGeom>
        </p:spPr>
        <p:txBody>
          <a:bodyPr anchorCtr="0" anchor="b" bIns="91425" lIns="91425" spcFirstLastPara="1" rIns="91425" wrap="square" tIns="91425">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99" name="Google Shape;199;p13"/>
          <p:cNvSpPr txBox="1"/>
          <p:nvPr>
            <p:ph idx="1" type="subTitle"/>
          </p:nvPr>
        </p:nvSpPr>
        <p:spPr>
          <a:xfrm>
            <a:off x="928187" y="1828750"/>
            <a:ext cx="36438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0" name="Google Shape;200;p13"/>
          <p:cNvSpPr txBox="1"/>
          <p:nvPr>
            <p:ph idx="3" type="subTitle"/>
          </p:nvPr>
        </p:nvSpPr>
        <p:spPr>
          <a:xfrm>
            <a:off x="928187" y="2283950"/>
            <a:ext cx="3643800" cy="341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1" name="Google Shape;201;p13"/>
          <p:cNvSpPr txBox="1"/>
          <p:nvPr>
            <p:ph hasCustomPrompt="1" idx="4" type="title"/>
          </p:nvPr>
        </p:nvSpPr>
        <p:spPr>
          <a:xfrm>
            <a:off x="4725409" y="1421625"/>
            <a:ext cx="683100" cy="442500"/>
          </a:xfrm>
          <a:prstGeom prst="rect">
            <a:avLst/>
          </a:prstGeom>
        </p:spPr>
        <p:txBody>
          <a:bodyPr anchorCtr="0" anchor="b" bIns="91425" lIns="91425" spcFirstLastPara="1" rIns="91425" wrap="square" tIns="91425">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2" name="Google Shape;202;p13"/>
          <p:cNvSpPr txBox="1"/>
          <p:nvPr>
            <p:ph idx="5" type="subTitle"/>
          </p:nvPr>
        </p:nvSpPr>
        <p:spPr>
          <a:xfrm>
            <a:off x="4725412" y="1828750"/>
            <a:ext cx="36438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3" name="Google Shape;203;p13"/>
          <p:cNvSpPr txBox="1"/>
          <p:nvPr>
            <p:ph idx="6" type="subTitle"/>
          </p:nvPr>
        </p:nvSpPr>
        <p:spPr>
          <a:xfrm>
            <a:off x="4725412" y="2283950"/>
            <a:ext cx="3643800" cy="341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4" name="Google Shape;204;p13"/>
          <p:cNvSpPr txBox="1"/>
          <p:nvPr>
            <p:ph hasCustomPrompt="1" idx="7" type="title"/>
          </p:nvPr>
        </p:nvSpPr>
        <p:spPr>
          <a:xfrm>
            <a:off x="928183" y="2965575"/>
            <a:ext cx="683100" cy="442500"/>
          </a:xfrm>
          <a:prstGeom prst="rect">
            <a:avLst/>
          </a:prstGeom>
        </p:spPr>
        <p:txBody>
          <a:bodyPr anchorCtr="0" anchor="b" bIns="91425" lIns="91425" spcFirstLastPara="1" rIns="91425" wrap="square" tIns="91425">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5" name="Google Shape;205;p13"/>
          <p:cNvSpPr txBox="1"/>
          <p:nvPr>
            <p:ph idx="8" type="subTitle"/>
          </p:nvPr>
        </p:nvSpPr>
        <p:spPr>
          <a:xfrm>
            <a:off x="928187" y="3372700"/>
            <a:ext cx="36438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6" name="Google Shape;206;p13"/>
          <p:cNvSpPr txBox="1"/>
          <p:nvPr>
            <p:ph idx="9" type="subTitle"/>
          </p:nvPr>
        </p:nvSpPr>
        <p:spPr>
          <a:xfrm>
            <a:off x="928187" y="3827900"/>
            <a:ext cx="3643800" cy="341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7" name="Google Shape;207;p13"/>
          <p:cNvSpPr txBox="1"/>
          <p:nvPr>
            <p:ph hasCustomPrompt="1" idx="13" type="title"/>
          </p:nvPr>
        </p:nvSpPr>
        <p:spPr>
          <a:xfrm>
            <a:off x="4725409" y="2965575"/>
            <a:ext cx="683100" cy="442500"/>
          </a:xfrm>
          <a:prstGeom prst="rect">
            <a:avLst/>
          </a:prstGeom>
        </p:spPr>
        <p:txBody>
          <a:bodyPr anchorCtr="0" anchor="b" bIns="91425" lIns="91425" spcFirstLastPara="1" rIns="91425" wrap="square" tIns="91425">
            <a:noAutofit/>
          </a:bodyPr>
          <a:lstStyle>
            <a:lvl1pPr lvl="0" rtl="0">
              <a:spcBef>
                <a:spcPts val="0"/>
              </a:spcBef>
              <a:spcAft>
                <a:spcPts val="0"/>
              </a:spcAft>
              <a:buSzPts val="3900"/>
              <a:buNone/>
              <a:defRPr sz="2700">
                <a:solidFill>
                  <a:schemeClr val="dk2"/>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208" name="Google Shape;208;p13"/>
          <p:cNvSpPr txBox="1"/>
          <p:nvPr>
            <p:ph idx="14" type="subTitle"/>
          </p:nvPr>
        </p:nvSpPr>
        <p:spPr>
          <a:xfrm>
            <a:off x="4725412" y="3372700"/>
            <a:ext cx="36438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09" name="Google Shape;209;p13"/>
          <p:cNvSpPr txBox="1"/>
          <p:nvPr>
            <p:ph idx="15" type="subTitle"/>
          </p:nvPr>
        </p:nvSpPr>
        <p:spPr>
          <a:xfrm>
            <a:off x="4725412" y="3827900"/>
            <a:ext cx="3643800" cy="341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10" name="Shape 210"/>
        <p:cNvGrpSpPr/>
        <p:nvPr/>
      </p:nvGrpSpPr>
      <p:grpSpPr>
        <a:xfrm>
          <a:off x="0" y="0"/>
          <a:ext cx="0" cy="0"/>
          <a:chOff x="0" y="0"/>
          <a:chExt cx="0" cy="0"/>
        </a:xfrm>
      </p:grpSpPr>
      <p:grpSp>
        <p:nvGrpSpPr>
          <p:cNvPr id="211" name="Google Shape;211;p14"/>
          <p:cNvGrpSpPr/>
          <p:nvPr/>
        </p:nvGrpSpPr>
        <p:grpSpPr>
          <a:xfrm>
            <a:off x="-2070595" y="138930"/>
            <a:ext cx="12497838" cy="9541363"/>
            <a:chOff x="-2070595" y="138930"/>
            <a:chExt cx="12497838" cy="9541363"/>
          </a:xfrm>
        </p:grpSpPr>
        <p:grpSp>
          <p:nvGrpSpPr>
            <p:cNvPr id="212" name="Google Shape;212;p14"/>
            <p:cNvGrpSpPr/>
            <p:nvPr/>
          </p:nvGrpSpPr>
          <p:grpSpPr>
            <a:xfrm>
              <a:off x="5896649" y="4604007"/>
              <a:ext cx="4530594" cy="5076286"/>
              <a:chOff x="4826000" y="4400753"/>
              <a:chExt cx="4530594" cy="5076286"/>
            </a:xfrm>
          </p:grpSpPr>
          <p:sp>
            <p:nvSpPr>
              <p:cNvPr id="213" name="Google Shape;213;p14"/>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14"/>
            <p:cNvGrpSpPr/>
            <p:nvPr/>
          </p:nvGrpSpPr>
          <p:grpSpPr>
            <a:xfrm rot="-4838195">
              <a:off x="-1944007" y="352516"/>
              <a:ext cx="2325055" cy="2229662"/>
              <a:chOff x="5165475" y="-713653"/>
              <a:chExt cx="2324999" cy="2229609"/>
            </a:xfrm>
          </p:grpSpPr>
          <p:sp>
            <p:nvSpPr>
              <p:cNvPr id="216" name="Google Shape;216;p14"/>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4"/>
            <p:cNvGrpSpPr/>
            <p:nvPr/>
          </p:nvGrpSpPr>
          <p:grpSpPr>
            <a:xfrm rot="5400000">
              <a:off x="151942" y="4400150"/>
              <a:ext cx="722099" cy="407700"/>
              <a:chOff x="1211425" y="918075"/>
              <a:chExt cx="722099" cy="407700"/>
            </a:xfrm>
          </p:grpSpPr>
          <p:sp>
            <p:nvSpPr>
              <p:cNvPr id="219" name="Google Shape;219;p14"/>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7" name="Google Shape;237;p14"/>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
        <p:nvSpPr>
          <p:cNvPr id="239" name="Google Shape;239;p14"/>
          <p:cNvSpPr txBox="1"/>
          <p:nvPr>
            <p:ph idx="1" type="subTitle"/>
          </p:nvPr>
        </p:nvSpPr>
        <p:spPr>
          <a:xfrm>
            <a:off x="1948175" y="1656060"/>
            <a:ext cx="25293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0" name="Google Shape;240;p14"/>
          <p:cNvSpPr txBox="1"/>
          <p:nvPr>
            <p:ph idx="2" type="subTitle"/>
          </p:nvPr>
        </p:nvSpPr>
        <p:spPr>
          <a:xfrm>
            <a:off x="1948175" y="2085866"/>
            <a:ext cx="25293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1" name="Google Shape;241;p14"/>
          <p:cNvSpPr txBox="1"/>
          <p:nvPr>
            <p:ph idx="3" type="subTitle"/>
          </p:nvPr>
        </p:nvSpPr>
        <p:spPr>
          <a:xfrm>
            <a:off x="5364475" y="1656060"/>
            <a:ext cx="25293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2" name="Google Shape;242;p14"/>
          <p:cNvSpPr txBox="1"/>
          <p:nvPr>
            <p:ph idx="4" type="subTitle"/>
          </p:nvPr>
        </p:nvSpPr>
        <p:spPr>
          <a:xfrm>
            <a:off x="5364475" y="2085866"/>
            <a:ext cx="25293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3" name="Google Shape;243;p14"/>
          <p:cNvSpPr txBox="1"/>
          <p:nvPr>
            <p:ph idx="5" type="subTitle"/>
          </p:nvPr>
        </p:nvSpPr>
        <p:spPr>
          <a:xfrm>
            <a:off x="1948175" y="3189270"/>
            <a:ext cx="25293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4" name="Google Shape;244;p14"/>
          <p:cNvSpPr txBox="1"/>
          <p:nvPr>
            <p:ph idx="6" type="subTitle"/>
          </p:nvPr>
        </p:nvSpPr>
        <p:spPr>
          <a:xfrm>
            <a:off x="1948175" y="3619070"/>
            <a:ext cx="25293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5" name="Google Shape;245;p14"/>
          <p:cNvSpPr txBox="1"/>
          <p:nvPr>
            <p:ph idx="7" type="subTitle"/>
          </p:nvPr>
        </p:nvSpPr>
        <p:spPr>
          <a:xfrm>
            <a:off x="5364475" y="3189270"/>
            <a:ext cx="25293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6" name="Google Shape;246;p14"/>
          <p:cNvSpPr txBox="1"/>
          <p:nvPr>
            <p:ph idx="8" type="subTitle"/>
          </p:nvPr>
        </p:nvSpPr>
        <p:spPr>
          <a:xfrm>
            <a:off x="5364475" y="3619070"/>
            <a:ext cx="25293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47" name="Shape 247"/>
        <p:cNvGrpSpPr/>
        <p:nvPr/>
      </p:nvGrpSpPr>
      <p:grpSpPr>
        <a:xfrm>
          <a:off x="0" y="0"/>
          <a:ext cx="0" cy="0"/>
          <a:chOff x="0" y="0"/>
          <a:chExt cx="0" cy="0"/>
        </a:xfrm>
      </p:grpSpPr>
      <p:sp>
        <p:nvSpPr>
          <p:cNvPr id="248" name="Google Shape;248;p15"/>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15"/>
          <p:cNvGrpSpPr/>
          <p:nvPr/>
        </p:nvGrpSpPr>
        <p:grpSpPr>
          <a:xfrm>
            <a:off x="-2070595" y="138930"/>
            <a:ext cx="12497838" cy="9541363"/>
            <a:chOff x="-2070595" y="138930"/>
            <a:chExt cx="12497838" cy="9541363"/>
          </a:xfrm>
        </p:grpSpPr>
        <p:grpSp>
          <p:nvGrpSpPr>
            <p:cNvPr id="250" name="Google Shape;250;p15"/>
            <p:cNvGrpSpPr/>
            <p:nvPr/>
          </p:nvGrpSpPr>
          <p:grpSpPr>
            <a:xfrm>
              <a:off x="5896649" y="4604007"/>
              <a:ext cx="4530594" cy="5076286"/>
              <a:chOff x="4826000" y="4400753"/>
              <a:chExt cx="4530594" cy="5076286"/>
            </a:xfrm>
          </p:grpSpPr>
          <p:sp>
            <p:nvSpPr>
              <p:cNvPr id="251" name="Google Shape;251;p15"/>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5"/>
            <p:cNvGrpSpPr/>
            <p:nvPr/>
          </p:nvGrpSpPr>
          <p:grpSpPr>
            <a:xfrm rot="-4838195">
              <a:off x="-1944007" y="352516"/>
              <a:ext cx="2325055" cy="2229662"/>
              <a:chOff x="5165475" y="-713653"/>
              <a:chExt cx="2324999" cy="2229609"/>
            </a:xfrm>
          </p:grpSpPr>
          <p:sp>
            <p:nvSpPr>
              <p:cNvPr id="254" name="Google Shape;254;p15"/>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5"/>
            <p:cNvGrpSpPr/>
            <p:nvPr/>
          </p:nvGrpSpPr>
          <p:grpSpPr>
            <a:xfrm rot="5400000">
              <a:off x="151942" y="4400150"/>
              <a:ext cx="722099" cy="407700"/>
              <a:chOff x="1211425" y="918075"/>
              <a:chExt cx="722099" cy="407700"/>
            </a:xfrm>
          </p:grpSpPr>
          <p:sp>
            <p:nvSpPr>
              <p:cNvPr id="257" name="Google Shape;257;p15"/>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 name="Google Shape;275;p15"/>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
        <p:nvSpPr>
          <p:cNvPr id="276" name="Google Shape;276;p15"/>
          <p:cNvSpPr txBox="1"/>
          <p:nvPr>
            <p:ph idx="1" type="subTitle"/>
          </p:nvPr>
        </p:nvSpPr>
        <p:spPr>
          <a:xfrm>
            <a:off x="1233033" y="1787790"/>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77" name="Google Shape;277;p15"/>
          <p:cNvSpPr txBox="1"/>
          <p:nvPr>
            <p:ph idx="2" type="subTitle"/>
          </p:nvPr>
        </p:nvSpPr>
        <p:spPr>
          <a:xfrm>
            <a:off x="1233033" y="2217594"/>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78" name="Google Shape;278;p15"/>
          <p:cNvSpPr txBox="1"/>
          <p:nvPr>
            <p:ph idx="3" type="subTitle"/>
          </p:nvPr>
        </p:nvSpPr>
        <p:spPr>
          <a:xfrm>
            <a:off x="3630986" y="1787790"/>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79" name="Google Shape;279;p15"/>
          <p:cNvSpPr txBox="1"/>
          <p:nvPr>
            <p:ph idx="4" type="subTitle"/>
          </p:nvPr>
        </p:nvSpPr>
        <p:spPr>
          <a:xfrm>
            <a:off x="3630986" y="2217594"/>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0" name="Google Shape;280;p15"/>
          <p:cNvSpPr txBox="1"/>
          <p:nvPr>
            <p:ph idx="5" type="subTitle"/>
          </p:nvPr>
        </p:nvSpPr>
        <p:spPr>
          <a:xfrm>
            <a:off x="1233033" y="3369841"/>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1" name="Google Shape;281;p15"/>
          <p:cNvSpPr txBox="1"/>
          <p:nvPr>
            <p:ph idx="6" type="subTitle"/>
          </p:nvPr>
        </p:nvSpPr>
        <p:spPr>
          <a:xfrm>
            <a:off x="1233033" y="3799640"/>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2" name="Google Shape;282;p15"/>
          <p:cNvSpPr txBox="1"/>
          <p:nvPr>
            <p:ph idx="7" type="subTitle"/>
          </p:nvPr>
        </p:nvSpPr>
        <p:spPr>
          <a:xfrm>
            <a:off x="3630986" y="3369841"/>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3" name="Google Shape;283;p15"/>
          <p:cNvSpPr txBox="1"/>
          <p:nvPr>
            <p:ph idx="8" type="subTitle"/>
          </p:nvPr>
        </p:nvSpPr>
        <p:spPr>
          <a:xfrm>
            <a:off x="3630986" y="3799640"/>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4" name="Google Shape;284;p15"/>
          <p:cNvSpPr txBox="1"/>
          <p:nvPr>
            <p:ph idx="9" type="subTitle"/>
          </p:nvPr>
        </p:nvSpPr>
        <p:spPr>
          <a:xfrm>
            <a:off x="6028940" y="1787790"/>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5" name="Google Shape;285;p15"/>
          <p:cNvSpPr txBox="1"/>
          <p:nvPr>
            <p:ph idx="13" type="subTitle"/>
          </p:nvPr>
        </p:nvSpPr>
        <p:spPr>
          <a:xfrm>
            <a:off x="6028940" y="2217594"/>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6" name="Google Shape;286;p15"/>
          <p:cNvSpPr txBox="1"/>
          <p:nvPr>
            <p:ph idx="14" type="subTitle"/>
          </p:nvPr>
        </p:nvSpPr>
        <p:spPr>
          <a:xfrm>
            <a:off x="6028940" y="3369841"/>
            <a:ext cx="2075400" cy="442500"/>
          </a:xfrm>
          <a:prstGeom prst="rect">
            <a:avLst/>
          </a:prstGeom>
        </p:spPr>
        <p:txBody>
          <a:bodyPr anchorCtr="0" anchor="b" bIns="0" lIns="91425" spcFirstLastPara="1" rIns="91425" wrap="square" tIns="91425">
            <a:noAutofit/>
          </a:bodyPr>
          <a:lstStyle>
            <a:lvl1pPr lvl="0" rtl="0">
              <a:lnSpc>
                <a:spcPct val="100000"/>
              </a:lnSpc>
              <a:spcBef>
                <a:spcPts val="0"/>
              </a:spcBef>
              <a:spcAft>
                <a:spcPts val="0"/>
              </a:spcAft>
              <a:buSzPts val="1200"/>
              <a:buNone/>
              <a:defRPr sz="2200">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87" name="Google Shape;287;p15"/>
          <p:cNvSpPr txBox="1"/>
          <p:nvPr>
            <p:ph idx="15" type="subTitle"/>
          </p:nvPr>
        </p:nvSpPr>
        <p:spPr>
          <a:xfrm>
            <a:off x="6028940" y="3799640"/>
            <a:ext cx="2075400" cy="5160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2_1_1">
    <p:spTree>
      <p:nvGrpSpPr>
        <p:cNvPr id="288" name="Shape 288"/>
        <p:cNvGrpSpPr/>
        <p:nvPr/>
      </p:nvGrpSpPr>
      <p:grpSpPr>
        <a:xfrm>
          <a:off x="0" y="0"/>
          <a:ext cx="0" cy="0"/>
          <a:chOff x="0" y="0"/>
          <a:chExt cx="0" cy="0"/>
        </a:xfrm>
      </p:grpSpPr>
      <p:grpSp>
        <p:nvGrpSpPr>
          <p:cNvPr id="289" name="Google Shape;289;p16"/>
          <p:cNvGrpSpPr/>
          <p:nvPr/>
        </p:nvGrpSpPr>
        <p:grpSpPr>
          <a:xfrm>
            <a:off x="1049536" y="1456947"/>
            <a:ext cx="9644714" cy="6935114"/>
            <a:chOff x="1049536" y="1456947"/>
            <a:chExt cx="9644714" cy="6935114"/>
          </a:xfrm>
        </p:grpSpPr>
        <p:grpSp>
          <p:nvGrpSpPr>
            <p:cNvPr id="290" name="Google Shape;290;p16"/>
            <p:cNvGrpSpPr/>
            <p:nvPr/>
          </p:nvGrpSpPr>
          <p:grpSpPr>
            <a:xfrm rot="1004114">
              <a:off x="1470040" y="4575799"/>
              <a:ext cx="3325019" cy="3409752"/>
              <a:chOff x="7159200" y="2117361"/>
              <a:chExt cx="2271501" cy="2329387"/>
            </a:xfrm>
          </p:grpSpPr>
          <p:sp>
            <p:nvSpPr>
              <p:cNvPr id="291" name="Google Shape;291;p16"/>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6"/>
            <p:cNvGrpSpPr/>
            <p:nvPr/>
          </p:nvGrpSpPr>
          <p:grpSpPr>
            <a:xfrm>
              <a:off x="8369250" y="1456947"/>
              <a:ext cx="2324999" cy="2229609"/>
              <a:chOff x="5165475" y="-713653"/>
              <a:chExt cx="2324999" cy="2229609"/>
            </a:xfrm>
          </p:grpSpPr>
          <p:sp>
            <p:nvSpPr>
              <p:cNvPr id="295" name="Google Shape;295;p16"/>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7" name="Google Shape;297;p16"/>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
        <p:nvSpPr>
          <p:cNvPr id="299" name="Google Shape;299;p16"/>
          <p:cNvSpPr txBox="1"/>
          <p:nvPr>
            <p:ph idx="1" type="subTitle"/>
          </p:nvPr>
        </p:nvSpPr>
        <p:spPr>
          <a:xfrm>
            <a:off x="1752593" y="1319221"/>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0" name="Google Shape;300;p16"/>
          <p:cNvSpPr txBox="1"/>
          <p:nvPr>
            <p:ph idx="2" type="subTitle"/>
          </p:nvPr>
        </p:nvSpPr>
        <p:spPr>
          <a:xfrm>
            <a:off x="1752593" y="1965909"/>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1" name="Google Shape;301;p16"/>
          <p:cNvSpPr txBox="1"/>
          <p:nvPr>
            <p:ph idx="3" type="subTitle"/>
          </p:nvPr>
        </p:nvSpPr>
        <p:spPr>
          <a:xfrm>
            <a:off x="1752593" y="2612596"/>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2" name="Google Shape;302;p16"/>
          <p:cNvSpPr txBox="1"/>
          <p:nvPr>
            <p:ph idx="4" type="subTitle"/>
          </p:nvPr>
        </p:nvSpPr>
        <p:spPr>
          <a:xfrm>
            <a:off x="1752593" y="3259284"/>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3" name="Google Shape;303;p16"/>
          <p:cNvSpPr txBox="1"/>
          <p:nvPr>
            <p:ph idx="5" type="subTitle"/>
          </p:nvPr>
        </p:nvSpPr>
        <p:spPr>
          <a:xfrm>
            <a:off x="1752593" y="3905971"/>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4" name="Google Shape;304;p16"/>
          <p:cNvSpPr txBox="1"/>
          <p:nvPr>
            <p:ph idx="6" type="subTitle"/>
          </p:nvPr>
        </p:nvSpPr>
        <p:spPr>
          <a:xfrm>
            <a:off x="5535168" y="1319221"/>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5" name="Google Shape;305;p16"/>
          <p:cNvSpPr txBox="1"/>
          <p:nvPr>
            <p:ph idx="7" type="subTitle"/>
          </p:nvPr>
        </p:nvSpPr>
        <p:spPr>
          <a:xfrm>
            <a:off x="5535168" y="1965909"/>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6" name="Google Shape;306;p16"/>
          <p:cNvSpPr txBox="1"/>
          <p:nvPr>
            <p:ph idx="8" type="subTitle"/>
          </p:nvPr>
        </p:nvSpPr>
        <p:spPr>
          <a:xfrm>
            <a:off x="5535168" y="2612596"/>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7" name="Google Shape;307;p16"/>
          <p:cNvSpPr txBox="1"/>
          <p:nvPr>
            <p:ph idx="9" type="subTitle"/>
          </p:nvPr>
        </p:nvSpPr>
        <p:spPr>
          <a:xfrm>
            <a:off x="5535168" y="3259284"/>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8" name="Google Shape;308;p16"/>
          <p:cNvSpPr txBox="1"/>
          <p:nvPr>
            <p:ph idx="13" type="subTitle"/>
          </p:nvPr>
        </p:nvSpPr>
        <p:spPr>
          <a:xfrm>
            <a:off x="5535168" y="3905971"/>
            <a:ext cx="2694000" cy="516000"/>
          </a:xfrm>
          <a:prstGeom prst="rect">
            <a:avLst/>
          </a:prstGeom>
          <a:ln cap="flat" cmpd="sng" w="9525">
            <a:solidFill>
              <a:schemeClr val="lt2"/>
            </a:solidFill>
            <a:prstDash val="solid"/>
            <a:round/>
            <a:headEnd len="sm" w="sm" type="none"/>
            <a:tailEnd len="sm" w="sm" type="none"/>
          </a:ln>
        </p:spPr>
        <p:txBody>
          <a:bodyPr anchorCtr="0" anchor="t" bIns="0" lIns="91425" spcFirstLastPara="1" rIns="91425" wrap="square" tIns="91425">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09" name="Shape 309"/>
        <p:cNvGrpSpPr/>
        <p:nvPr/>
      </p:nvGrpSpPr>
      <p:grpSpPr>
        <a:xfrm>
          <a:off x="0" y="0"/>
          <a:ext cx="0" cy="0"/>
          <a:chOff x="0" y="0"/>
          <a:chExt cx="0" cy="0"/>
        </a:xfrm>
      </p:grpSpPr>
      <p:grpSp>
        <p:nvGrpSpPr>
          <p:cNvPr id="310" name="Google Shape;310;p17"/>
          <p:cNvGrpSpPr/>
          <p:nvPr/>
        </p:nvGrpSpPr>
        <p:grpSpPr>
          <a:xfrm>
            <a:off x="185623" y="1551078"/>
            <a:ext cx="13605016" cy="5724229"/>
            <a:chOff x="185623" y="1551078"/>
            <a:chExt cx="13605016" cy="5724229"/>
          </a:xfrm>
        </p:grpSpPr>
        <p:grpSp>
          <p:nvGrpSpPr>
            <p:cNvPr id="311" name="Google Shape;311;p17"/>
            <p:cNvGrpSpPr/>
            <p:nvPr/>
          </p:nvGrpSpPr>
          <p:grpSpPr>
            <a:xfrm rot="5400000">
              <a:off x="-88908" y="2405016"/>
              <a:ext cx="882533" cy="333471"/>
              <a:chOff x="3551575" y="3215125"/>
              <a:chExt cx="389450" cy="147150"/>
            </a:xfrm>
          </p:grpSpPr>
          <p:sp>
            <p:nvSpPr>
              <p:cNvPr id="312" name="Google Shape;312;p17"/>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3" name="Google Shape;313;p17"/>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4" name="Google Shape;314;p17"/>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5" name="Google Shape;315;p17"/>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6" name="Google Shape;316;p17"/>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7" name="Google Shape;317;p17"/>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8" name="Google Shape;318;p17"/>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19" name="Google Shape;319;p17"/>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0" name="Google Shape;320;p17"/>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1" name="Google Shape;321;p17"/>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2" name="Google Shape;322;p17"/>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3" name="Google Shape;323;p17"/>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4" name="Google Shape;324;p17"/>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5" name="Google Shape;325;p17"/>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6" name="Google Shape;326;p17"/>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7" name="Google Shape;327;p17"/>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8" name="Google Shape;328;p17"/>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29" name="Google Shape;329;p17"/>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0" name="Google Shape;330;p17"/>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1" name="Google Shape;331;p17"/>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2" name="Google Shape;332;p17"/>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3" name="Google Shape;333;p17"/>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34" name="Google Shape;334;p17"/>
            <p:cNvGrpSpPr/>
            <p:nvPr/>
          </p:nvGrpSpPr>
          <p:grpSpPr>
            <a:xfrm rot="6249845">
              <a:off x="2612509" y="4760549"/>
              <a:ext cx="2325002" cy="2229611"/>
              <a:chOff x="5165475" y="-713653"/>
              <a:chExt cx="2324999" cy="2229609"/>
            </a:xfrm>
          </p:grpSpPr>
          <p:sp>
            <p:nvSpPr>
              <p:cNvPr id="335" name="Google Shape;335;p17"/>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6" name="Google Shape;336;p17"/>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337" name="Google Shape;337;p17"/>
            <p:cNvGrpSpPr/>
            <p:nvPr/>
          </p:nvGrpSpPr>
          <p:grpSpPr>
            <a:xfrm flipH="1" rot="-5400000">
              <a:off x="8987199" y="1278232"/>
              <a:ext cx="4530594" cy="5076286"/>
              <a:chOff x="4826000" y="4400753"/>
              <a:chExt cx="4530594" cy="5076286"/>
            </a:xfrm>
          </p:grpSpPr>
          <p:sp>
            <p:nvSpPr>
              <p:cNvPr id="338" name="Google Shape;338;p17"/>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39" name="Google Shape;339;p17"/>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340" name="Google Shape;340;p17"/>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txBox="1"/>
          <p:nvPr>
            <p:ph hasCustomPrompt="1" type="title"/>
          </p:nvPr>
        </p:nvSpPr>
        <p:spPr>
          <a:xfrm>
            <a:off x="1289888" y="1014358"/>
            <a:ext cx="3201300" cy="1036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2" name="Google Shape;342;p17"/>
          <p:cNvSpPr txBox="1"/>
          <p:nvPr>
            <p:ph idx="1" type="subTitle"/>
          </p:nvPr>
        </p:nvSpPr>
        <p:spPr>
          <a:xfrm>
            <a:off x="1289888" y="1953556"/>
            <a:ext cx="3201300" cy="443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43" name="Google Shape;343;p17"/>
          <p:cNvSpPr txBox="1"/>
          <p:nvPr>
            <p:ph hasCustomPrompt="1" idx="2" type="title"/>
          </p:nvPr>
        </p:nvSpPr>
        <p:spPr>
          <a:xfrm>
            <a:off x="5079313" y="1014358"/>
            <a:ext cx="3201300" cy="1036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4" name="Google Shape;344;p17"/>
          <p:cNvSpPr txBox="1"/>
          <p:nvPr>
            <p:ph idx="3" type="subTitle"/>
          </p:nvPr>
        </p:nvSpPr>
        <p:spPr>
          <a:xfrm>
            <a:off x="5079313" y="1953556"/>
            <a:ext cx="3201300" cy="443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45" name="Google Shape;345;p17"/>
          <p:cNvSpPr txBox="1"/>
          <p:nvPr>
            <p:ph hasCustomPrompt="1" idx="4" type="title"/>
          </p:nvPr>
        </p:nvSpPr>
        <p:spPr>
          <a:xfrm>
            <a:off x="1289888" y="2891884"/>
            <a:ext cx="3201300" cy="1036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6" name="Google Shape;346;p17"/>
          <p:cNvSpPr txBox="1"/>
          <p:nvPr>
            <p:ph idx="5" type="subTitle"/>
          </p:nvPr>
        </p:nvSpPr>
        <p:spPr>
          <a:xfrm>
            <a:off x="1289888" y="3831083"/>
            <a:ext cx="3201300" cy="443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sz="1600">
                <a:latin typeface="Open Sans"/>
                <a:ea typeface="Open Sans"/>
                <a:cs typeface="Open Sans"/>
                <a:sym typeface="Open Sa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47" name="Google Shape;347;p17"/>
          <p:cNvSpPr txBox="1"/>
          <p:nvPr>
            <p:ph hasCustomPrompt="1" idx="6" type="title"/>
          </p:nvPr>
        </p:nvSpPr>
        <p:spPr>
          <a:xfrm>
            <a:off x="5079313" y="2891884"/>
            <a:ext cx="3201300" cy="1036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5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48" name="Google Shape;348;p17"/>
          <p:cNvSpPr txBox="1"/>
          <p:nvPr>
            <p:ph idx="7" type="subTitle"/>
          </p:nvPr>
        </p:nvSpPr>
        <p:spPr>
          <a:xfrm>
            <a:off x="5079313" y="3831083"/>
            <a:ext cx="3201300" cy="443400"/>
          </a:xfrm>
          <a:prstGeom prst="rect">
            <a:avLst/>
          </a:prstGeom>
        </p:spPr>
        <p:txBody>
          <a:bodyPr anchorCtr="0" anchor="t" bIns="0" lIns="91425" spcFirstLastPara="1" rIns="91425" wrap="square" tIns="91425">
            <a:noAutofit/>
          </a:bodyPr>
          <a:lstStyle>
            <a:lvl1pPr lvl="0" rtl="0">
              <a:lnSpc>
                <a:spcPct val="100000"/>
              </a:lnSpc>
              <a:spcBef>
                <a:spcPts val="0"/>
              </a:spcBef>
              <a:spcAft>
                <a:spcPts val="0"/>
              </a:spcAft>
              <a:buSzPts val="1200"/>
              <a:buNone/>
              <a:defRPr sz="1600">
                <a:latin typeface="Open Sans"/>
                <a:ea typeface="Open Sans"/>
                <a:cs typeface="Open Sans"/>
                <a:sym typeface="Open Sa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349" name="Shape 349"/>
        <p:cNvGrpSpPr/>
        <p:nvPr/>
      </p:nvGrpSpPr>
      <p:grpSpPr>
        <a:xfrm>
          <a:off x="0" y="0"/>
          <a:ext cx="0" cy="0"/>
          <a:chOff x="0" y="0"/>
          <a:chExt cx="0" cy="0"/>
        </a:xfrm>
      </p:grpSpPr>
      <p:grpSp>
        <p:nvGrpSpPr>
          <p:cNvPr id="350" name="Google Shape;350;p18"/>
          <p:cNvGrpSpPr/>
          <p:nvPr/>
        </p:nvGrpSpPr>
        <p:grpSpPr>
          <a:xfrm>
            <a:off x="1049536" y="1456947"/>
            <a:ext cx="9644714" cy="6935114"/>
            <a:chOff x="1049536" y="1456947"/>
            <a:chExt cx="9644714" cy="6935114"/>
          </a:xfrm>
        </p:grpSpPr>
        <p:grpSp>
          <p:nvGrpSpPr>
            <p:cNvPr id="351" name="Google Shape;351;p18"/>
            <p:cNvGrpSpPr/>
            <p:nvPr/>
          </p:nvGrpSpPr>
          <p:grpSpPr>
            <a:xfrm rot="1004114">
              <a:off x="1470040" y="4575799"/>
              <a:ext cx="3325019" cy="3409752"/>
              <a:chOff x="7159200" y="2117361"/>
              <a:chExt cx="2271501" cy="2329387"/>
            </a:xfrm>
          </p:grpSpPr>
          <p:sp>
            <p:nvSpPr>
              <p:cNvPr id="352" name="Google Shape;352;p18"/>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18"/>
            <p:cNvGrpSpPr/>
            <p:nvPr/>
          </p:nvGrpSpPr>
          <p:grpSpPr>
            <a:xfrm>
              <a:off x="8369250" y="1456947"/>
              <a:ext cx="2324999" cy="2229609"/>
              <a:chOff x="5165475" y="-713653"/>
              <a:chExt cx="2324999" cy="2229609"/>
            </a:xfrm>
          </p:grpSpPr>
          <p:sp>
            <p:nvSpPr>
              <p:cNvPr id="356" name="Google Shape;356;p18"/>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8" name="Google Shape;358;p18"/>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360" name="Shape 360"/>
        <p:cNvGrpSpPr/>
        <p:nvPr/>
      </p:nvGrpSpPr>
      <p:grpSpPr>
        <a:xfrm>
          <a:off x="0" y="0"/>
          <a:ext cx="0" cy="0"/>
          <a:chOff x="0" y="0"/>
          <a:chExt cx="0" cy="0"/>
        </a:xfrm>
      </p:grpSpPr>
      <p:sp>
        <p:nvSpPr>
          <p:cNvPr id="361" name="Google Shape;361;p19"/>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19"/>
          <p:cNvGrpSpPr/>
          <p:nvPr/>
        </p:nvGrpSpPr>
        <p:grpSpPr>
          <a:xfrm>
            <a:off x="-2070595" y="138930"/>
            <a:ext cx="12497838" cy="9541363"/>
            <a:chOff x="-2070595" y="138930"/>
            <a:chExt cx="12497838" cy="9541363"/>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9"/>
            <p:cNvGrpSpPr/>
            <p:nvPr/>
          </p:nvGrpSpPr>
          <p:grpSpPr>
            <a:xfrm rot="-4838195">
              <a:off x="-1944007" y="352516"/>
              <a:ext cx="2325055" cy="2229662"/>
              <a:chOff x="5165475" y="-713653"/>
              <a:chExt cx="2324999" cy="2229609"/>
            </a:xfrm>
          </p:grpSpPr>
          <p:sp>
            <p:nvSpPr>
              <p:cNvPr id="367" name="Google Shape;367;p19"/>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9"/>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9"/>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8" name="Google Shape;388;p19"/>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spTree>
      <p:nvGrpSpPr>
        <p:cNvPr id="389" name="Shape 389"/>
        <p:cNvGrpSpPr/>
        <p:nvPr/>
      </p:nvGrpSpPr>
      <p:grpSpPr>
        <a:xfrm>
          <a:off x="0" y="0"/>
          <a:ext cx="0" cy="0"/>
          <a:chOff x="0" y="0"/>
          <a:chExt cx="0" cy="0"/>
        </a:xfrm>
      </p:grpSpPr>
      <p:sp>
        <p:nvSpPr>
          <p:cNvPr id="390" name="Google Shape;390;p20"/>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grpSp>
        <p:nvGrpSpPr>
          <p:cNvPr id="391" name="Google Shape;391;p20"/>
          <p:cNvGrpSpPr/>
          <p:nvPr/>
        </p:nvGrpSpPr>
        <p:grpSpPr>
          <a:xfrm flipH="1">
            <a:off x="-4654543" y="1551078"/>
            <a:ext cx="13605016" cy="5724229"/>
            <a:chOff x="185623" y="1551078"/>
            <a:chExt cx="13605016" cy="5724229"/>
          </a:xfrm>
        </p:grpSpPr>
        <p:grpSp>
          <p:nvGrpSpPr>
            <p:cNvPr id="392" name="Google Shape;392;p20"/>
            <p:cNvGrpSpPr/>
            <p:nvPr/>
          </p:nvGrpSpPr>
          <p:grpSpPr>
            <a:xfrm rot="5400000">
              <a:off x="-88908" y="2405016"/>
              <a:ext cx="882533" cy="333471"/>
              <a:chOff x="3551575" y="3215125"/>
              <a:chExt cx="389450" cy="147150"/>
            </a:xfrm>
          </p:grpSpPr>
          <p:sp>
            <p:nvSpPr>
              <p:cNvPr id="393" name="Google Shape;393;p20"/>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0"/>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0"/>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5" name="Google Shape;415;p20"/>
            <p:cNvGrpSpPr/>
            <p:nvPr/>
          </p:nvGrpSpPr>
          <p:grpSpPr>
            <a:xfrm rot="6249845">
              <a:off x="2612509" y="4760549"/>
              <a:ext cx="2325002" cy="2229611"/>
              <a:chOff x="5165475" y="-713653"/>
              <a:chExt cx="2324999" cy="2229609"/>
            </a:xfrm>
          </p:grpSpPr>
          <p:sp>
            <p:nvSpPr>
              <p:cNvPr id="416" name="Google Shape;416;p20"/>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0"/>
            <p:cNvGrpSpPr/>
            <p:nvPr/>
          </p:nvGrpSpPr>
          <p:grpSpPr>
            <a:xfrm flipH="1" rot="-5400000">
              <a:off x="8987199" y="1278232"/>
              <a:ext cx="4530594" cy="5076286"/>
              <a:chOff x="4826000" y="4400753"/>
              <a:chExt cx="4530594" cy="5076286"/>
            </a:xfrm>
          </p:grpSpPr>
          <p:sp>
            <p:nvSpPr>
              <p:cNvPr id="419" name="Google Shape;419;p20"/>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1" name="Google Shape;421;p20"/>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305015" y="2009367"/>
            <a:ext cx="3602100" cy="14436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6754415" y="1009867"/>
            <a:ext cx="1152300" cy="974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0" sz="6000">
                <a:solidFill>
                  <a:schemeClr val="lt1"/>
                </a:solidFill>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 name="Google Shape;14;p3"/>
          <p:cNvSpPr txBox="1"/>
          <p:nvPr>
            <p:ph idx="1" type="subTitle"/>
          </p:nvPr>
        </p:nvSpPr>
        <p:spPr>
          <a:xfrm>
            <a:off x="5419915" y="3493692"/>
            <a:ext cx="2486700" cy="705600"/>
          </a:xfrm>
          <a:prstGeom prst="rect">
            <a:avLst/>
          </a:prstGeom>
        </p:spPr>
        <p:txBody>
          <a:bodyPr anchorCtr="0" anchor="t" bIns="0" lIns="91425" spcFirstLastPara="1" rIns="91425" wrap="square" tIns="91425">
            <a:noAutofit/>
          </a:bodyPr>
          <a:lstStyle>
            <a:lvl1pPr lvl="0" rtl="0" algn="r">
              <a:lnSpc>
                <a:spcPct val="100000"/>
              </a:lnSpc>
              <a:spcBef>
                <a:spcPts val="0"/>
              </a:spcBef>
              <a:spcAft>
                <a:spcPts val="0"/>
              </a:spcAft>
              <a:buSzPts val="1200"/>
              <a:buNone/>
              <a:defRPr sz="1600">
                <a:solidFill>
                  <a:schemeClr val="lt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422" name="Shape 422"/>
        <p:cNvGrpSpPr/>
        <p:nvPr/>
      </p:nvGrpSpPr>
      <p:grpSpPr>
        <a:xfrm>
          <a:off x="0" y="0"/>
          <a:ext cx="0" cy="0"/>
          <a:chOff x="0" y="0"/>
          <a:chExt cx="0" cy="0"/>
        </a:xfrm>
      </p:grpSpPr>
      <p:sp>
        <p:nvSpPr>
          <p:cNvPr id="423" name="Google Shape;423;p21"/>
          <p:cNvSpPr/>
          <p:nvPr/>
        </p:nvSpPr>
        <p:spPr>
          <a:xfrm flipH="1">
            <a:off x="2677775" y="368238"/>
            <a:ext cx="5953005" cy="4407033"/>
          </a:xfrm>
          <a:custGeom>
            <a:rect b="b" l="l" r="r" t="t"/>
            <a:pathLst>
              <a:path extrusionOk="0" h="99375" w="130577">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txBox="1"/>
          <p:nvPr/>
        </p:nvSpPr>
        <p:spPr>
          <a:xfrm>
            <a:off x="5132825" y="3412502"/>
            <a:ext cx="2906400" cy="615600"/>
          </a:xfrm>
          <a:prstGeom prst="rect">
            <a:avLst/>
          </a:prstGeom>
          <a:noFill/>
          <a:ln>
            <a:noFill/>
          </a:ln>
        </p:spPr>
        <p:txBody>
          <a:bodyPr anchorCtr="0" anchor="t" bIns="91425" lIns="182875" spcFirstLastPara="1" rIns="91425" wrap="square" tIns="91425">
            <a:noAutofit/>
          </a:bodyPr>
          <a:lstStyle/>
          <a:p>
            <a:pPr indent="0" lvl="0" marL="0" rtl="0" algn="r">
              <a:lnSpc>
                <a:spcPct val="100000"/>
              </a:lnSpc>
              <a:spcBef>
                <a:spcPts val="300"/>
              </a:spcBef>
              <a:spcAft>
                <a:spcPts val="0"/>
              </a:spcAft>
              <a:buNone/>
            </a:pPr>
            <a:r>
              <a:rPr b="1" lang="en" sz="900">
                <a:solidFill>
                  <a:schemeClr val="lt1"/>
                </a:solidFill>
                <a:latin typeface="Rubik"/>
                <a:ea typeface="Rubik"/>
                <a:cs typeface="Rubik"/>
                <a:sym typeface="Rubik"/>
              </a:rPr>
              <a:t>CREDITS:</a:t>
            </a:r>
            <a:r>
              <a:rPr lang="en" sz="900">
                <a:solidFill>
                  <a:schemeClr val="lt1"/>
                </a:solidFill>
                <a:latin typeface="Rubik"/>
                <a:ea typeface="Rubik"/>
                <a:cs typeface="Rubik"/>
                <a:sym typeface="Rubik"/>
              </a:rPr>
              <a:t> This presentation template was created by </a:t>
            </a:r>
            <a:r>
              <a:rPr b="1" lang="en" sz="900" u="sng">
                <a:solidFill>
                  <a:schemeClr val="lt1"/>
                </a:solidFill>
                <a:latin typeface="Rubik"/>
                <a:ea typeface="Rubik"/>
                <a:cs typeface="Rubik"/>
                <a:sym typeface="Rubik"/>
                <a:hlinkClick r:id="rId2">
                  <a:extLst>
                    <a:ext uri="{A12FA001-AC4F-418D-AE19-62706E023703}">
                      <ahyp:hlinkClr val="tx"/>
                    </a:ext>
                  </a:extLst>
                </a:hlinkClick>
              </a:rPr>
              <a:t>Slidesgo</a:t>
            </a:r>
            <a:r>
              <a:rPr lang="en" sz="900">
                <a:solidFill>
                  <a:schemeClr val="lt1"/>
                </a:solidFill>
                <a:latin typeface="Rubik"/>
                <a:ea typeface="Rubik"/>
                <a:cs typeface="Rubik"/>
                <a:sym typeface="Rubik"/>
              </a:rPr>
              <a:t>, and includes icons by </a:t>
            </a:r>
            <a:r>
              <a:rPr b="1" lang="en" sz="900" u="sng">
                <a:solidFill>
                  <a:schemeClr val="lt1"/>
                </a:solidFill>
                <a:latin typeface="Rubik"/>
                <a:ea typeface="Rubik"/>
                <a:cs typeface="Rubik"/>
                <a:sym typeface="Rubik"/>
                <a:hlinkClick r:id="rId3">
                  <a:extLst>
                    <a:ext uri="{A12FA001-AC4F-418D-AE19-62706E023703}">
                      <ahyp:hlinkClr val="tx"/>
                    </a:ext>
                  </a:extLst>
                </a:hlinkClick>
              </a:rPr>
              <a:t>Flaticon</a:t>
            </a:r>
            <a:r>
              <a:rPr lang="en" sz="900">
                <a:solidFill>
                  <a:schemeClr val="lt1"/>
                </a:solidFill>
                <a:latin typeface="Rubik"/>
                <a:ea typeface="Rubik"/>
                <a:cs typeface="Rubik"/>
                <a:sym typeface="Rubik"/>
              </a:rPr>
              <a:t> and infographics &amp; images by </a:t>
            </a:r>
            <a:r>
              <a:rPr b="1" lang="en" sz="900" u="sng">
                <a:solidFill>
                  <a:schemeClr val="lt1"/>
                </a:solidFill>
                <a:latin typeface="Rubik"/>
                <a:ea typeface="Rubik"/>
                <a:cs typeface="Rubik"/>
                <a:sym typeface="Rubik"/>
                <a:hlinkClick r:id="rId4">
                  <a:extLst>
                    <a:ext uri="{A12FA001-AC4F-418D-AE19-62706E023703}">
                      <ahyp:hlinkClr val="tx"/>
                    </a:ext>
                  </a:extLst>
                </a:hlinkClick>
              </a:rPr>
              <a:t>Freepik</a:t>
            </a:r>
            <a:endParaRPr b="1" sz="900" u="sng">
              <a:solidFill>
                <a:schemeClr val="lt1"/>
              </a:solidFill>
              <a:latin typeface="Rubik"/>
              <a:ea typeface="Rubik"/>
              <a:cs typeface="Rubik"/>
              <a:sym typeface="Rubik"/>
            </a:endParaRPr>
          </a:p>
        </p:txBody>
      </p:sp>
      <p:sp>
        <p:nvSpPr>
          <p:cNvPr id="425" name="Google Shape;425;p21"/>
          <p:cNvSpPr txBox="1"/>
          <p:nvPr>
            <p:ph type="title"/>
          </p:nvPr>
        </p:nvSpPr>
        <p:spPr>
          <a:xfrm>
            <a:off x="5132825" y="637616"/>
            <a:ext cx="2906400" cy="864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b="0" sz="51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6" name="Google Shape;426;p21"/>
          <p:cNvSpPr txBox="1"/>
          <p:nvPr>
            <p:ph idx="1" type="subTitle"/>
          </p:nvPr>
        </p:nvSpPr>
        <p:spPr>
          <a:xfrm>
            <a:off x="5132825" y="1497926"/>
            <a:ext cx="2906400" cy="1279500"/>
          </a:xfrm>
          <a:prstGeom prst="rect">
            <a:avLst/>
          </a:prstGeom>
          <a:ln>
            <a:noFill/>
          </a:ln>
        </p:spPr>
        <p:txBody>
          <a:bodyPr anchorCtr="0" anchor="t" bIns="0" lIns="91425" spcFirstLastPara="1" rIns="91425" wrap="square" tIns="91425">
            <a:noAutofit/>
          </a:bodyPr>
          <a:lstStyle>
            <a:lvl1pPr lvl="0" rtl="0" algn="r">
              <a:lnSpc>
                <a:spcPct val="100000"/>
              </a:lnSpc>
              <a:spcBef>
                <a:spcPts val="0"/>
              </a:spcBef>
              <a:spcAft>
                <a:spcPts val="0"/>
              </a:spcAft>
              <a:buSzPts val="1200"/>
              <a:buNone/>
              <a:defRPr sz="16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7" name="Shape 427"/>
        <p:cNvGrpSpPr/>
        <p:nvPr/>
      </p:nvGrpSpPr>
      <p:grpSpPr>
        <a:xfrm>
          <a:off x="0" y="0"/>
          <a:ext cx="0" cy="0"/>
          <a:chOff x="0" y="0"/>
          <a:chExt cx="0" cy="0"/>
        </a:xfrm>
      </p:grpSpPr>
      <p:grpSp>
        <p:nvGrpSpPr>
          <p:cNvPr id="428" name="Google Shape;428;p22"/>
          <p:cNvGrpSpPr/>
          <p:nvPr/>
        </p:nvGrpSpPr>
        <p:grpSpPr>
          <a:xfrm>
            <a:off x="1282800" y="1181425"/>
            <a:ext cx="5419675" cy="3409212"/>
            <a:chOff x="1282800" y="1181425"/>
            <a:chExt cx="5419675" cy="3409212"/>
          </a:xfrm>
        </p:grpSpPr>
        <p:grpSp>
          <p:nvGrpSpPr>
            <p:cNvPr id="429" name="Google Shape;429;p22"/>
            <p:cNvGrpSpPr/>
            <p:nvPr/>
          </p:nvGrpSpPr>
          <p:grpSpPr>
            <a:xfrm>
              <a:off x="5819942" y="4257166"/>
              <a:ext cx="882533" cy="333471"/>
              <a:chOff x="3551575" y="3215125"/>
              <a:chExt cx="389450" cy="147150"/>
            </a:xfrm>
          </p:grpSpPr>
          <p:sp>
            <p:nvSpPr>
              <p:cNvPr id="430" name="Google Shape;430;p22"/>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22"/>
            <p:cNvGrpSpPr/>
            <p:nvPr/>
          </p:nvGrpSpPr>
          <p:grpSpPr>
            <a:xfrm>
              <a:off x="1282800" y="1181425"/>
              <a:ext cx="722099" cy="407700"/>
              <a:chOff x="1211425" y="918075"/>
              <a:chExt cx="722099" cy="407700"/>
            </a:xfrm>
          </p:grpSpPr>
          <p:sp>
            <p:nvSpPr>
              <p:cNvPr id="453" name="Google Shape;453;p22"/>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2"/>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2"/>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2"/>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2"/>
          <p:cNvGrpSpPr/>
          <p:nvPr/>
        </p:nvGrpSpPr>
        <p:grpSpPr>
          <a:xfrm>
            <a:off x="527100" y="368100"/>
            <a:ext cx="7903675" cy="4407033"/>
            <a:chOff x="527100" y="368100"/>
            <a:chExt cx="7903675" cy="4407033"/>
          </a:xfrm>
        </p:grpSpPr>
        <p:sp>
          <p:nvSpPr>
            <p:cNvPr id="472" name="Google Shape;472;p22"/>
            <p:cNvSpPr/>
            <p:nvPr/>
          </p:nvSpPr>
          <p:spPr>
            <a:xfrm>
              <a:off x="527100" y="368100"/>
              <a:ext cx="5953005" cy="4407033"/>
            </a:xfrm>
            <a:custGeom>
              <a:rect b="b" l="l" r="r" t="t"/>
              <a:pathLst>
                <a:path extrusionOk="0" h="99375" w="130577">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rot="10800000">
              <a:off x="8080473" y="3890000"/>
              <a:ext cx="350302" cy="700625"/>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2"/>
          <p:cNvGrpSpPr/>
          <p:nvPr/>
        </p:nvGrpSpPr>
        <p:grpSpPr>
          <a:xfrm>
            <a:off x="2199253" y="-1225893"/>
            <a:ext cx="9985543" cy="8502990"/>
            <a:chOff x="2199253" y="-1225893"/>
            <a:chExt cx="9985543" cy="8502990"/>
          </a:xfrm>
        </p:grpSpPr>
        <p:grpSp>
          <p:nvGrpSpPr>
            <p:cNvPr id="475" name="Google Shape;475;p22"/>
            <p:cNvGrpSpPr/>
            <p:nvPr/>
          </p:nvGrpSpPr>
          <p:grpSpPr>
            <a:xfrm rot="5400000">
              <a:off x="2472099" y="2473657"/>
              <a:ext cx="4530594" cy="5076286"/>
              <a:chOff x="4826000" y="4400753"/>
              <a:chExt cx="4530594" cy="5076286"/>
            </a:xfrm>
          </p:grpSpPr>
          <p:sp>
            <p:nvSpPr>
              <p:cNvPr id="476" name="Google Shape;476;p22"/>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 name="Google Shape;478;p22"/>
            <p:cNvGrpSpPr/>
            <p:nvPr/>
          </p:nvGrpSpPr>
          <p:grpSpPr>
            <a:xfrm rot="-1163065">
              <a:off x="5174738" y="-903253"/>
              <a:ext cx="2324967" cy="2229578"/>
              <a:chOff x="5165475" y="-713653"/>
              <a:chExt cx="2324999" cy="2229609"/>
            </a:xfrm>
          </p:grpSpPr>
          <p:sp>
            <p:nvSpPr>
              <p:cNvPr id="479" name="Google Shape;479;p22"/>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rot="-3325703">
              <a:off x="8175152" y="580592"/>
              <a:ext cx="3324971" cy="3409704"/>
              <a:chOff x="7159200" y="2117361"/>
              <a:chExt cx="2271501" cy="2329387"/>
            </a:xfrm>
          </p:grpSpPr>
          <p:sp>
            <p:nvSpPr>
              <p:cNvPr id="482" name="Google Shape;482;p22"/>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485" name="Shape 485"/>
        <p:cNvGrpSpPr/>
        <p:nvPr/>
      </p:nvGrpSpPr>
      <p:grpSpPr>
        <a:xfrm>
          <a:off x="0" y="0"/>
          <a:ext cx="0" cy="0"/>
          <a:chOff x="0" y="0"/>
          <a:chExt cx="0" cy="0"/>
        </a:xfrm>
      </p:grpSpPr>
      <p:grpSp>
        <p:nvGrpSpPr>
          <p:cNvPr id="486" name="Google Shape;486;p23"/>
          <p:cNvGrpSpPr/>
          <p:nvPr/>
        </p:nvGrpSpPr>
        <p:grpSpPr>
          <a:xfrm>
            <a:off x="185623" y="1551078"/>
            <a:ext cx="13605016" cy="5724229"/>
            <a:chOff x="185623" y="1551078"/>
            <a:chExt cx="13605016" cy="5724229"/>
          </a:xfrm>
        </p:grpSpPr>
        <p:grpSp>
          <p:nvGrpSpPr>
            <p:cNvPr id="487" name="Google Shape;487;p23"/>
            <p:cNvGrpSpPr/>
            <p:nvPr/>
          </p:nvGrpSpPr>
          <p:grpSpPr>
            <a:xfrm rot="5400000">
              <a:off x="-88908" y="2405016"/>
              <a:ext cx="882533" cy="333471"/>
              <a:chOff x="3551575" y="3215125"/>
              <a:chExt cx="389450" cy="147150"/>
            </a:xfrm>
          </p:grpSpPr>
          <p:sp>
            <p:nvSpPr>
              <p:cNvPr id="488" name="Google Shape;488;p23"/>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3"/>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3"/>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3"/>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23"/>
            <p:cNvGrpSpPr/>
            <p:nvPr/>
          </p:nvGrpSpPr>
          <p:grpSpPr>
            <a:xfrm rot="6249845">
              <a:off x="2612509" y="4760549"/>
              <a:ext cx="2325002" cy="2229611"/>
              <a:chOff x="5165475" y="-713653"/>
              <a:chExt cx="2324999" cy="2229609"/>
            </a:xfrm>
          </p:grpSpPr>
          <p:sp>
            <p:nvSpPr>
              <p:cNvPr id="511" name="Google Shape;511;p23"/>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23"/>
            <p:cNvGrpSpPr/>
            <p:nvPr/>
          </p:nvGrpSpPr>
          <p:grpSpPr>
            <a:xfrm flipH="1" rot="-5400000">
              <a:off x="8987199" y="1278232"/>
              <a:ext cx="4530594" cy="5076286"/>
              <a:chOff x="4826000" y="4400753"/>
              <a:chExt cx="4530594" cy="5076286"/>
            </a:xfrm>
          </p:grpSpPr>
          <p:sp>
            <p:nvSpPr>
              <p:cNvPr id="514" name="Google Shape;514;p23"/>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6" name="Google Shape;516;p23"/>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grpSp>
        <p:nvGrpSpPr>
          <p:cNvPr id="16" name="Google Shape;16;p4"/>
          <p:cNvGrpSpPr/>
          <p:nvPr/>
        </p:nvGrpSpPr>
        <p:grpSpPr>
          <a:xfrm>
            <a:off x="185623" y="1551078"/>
            <a:ext cx="13605016" cy="5724229"/>
            <a:chOff x="185623" y="1551078"/>
            <a:chExt cx="13605016" cy="5724229"/>
          </a:xfrm>
        </p:grpSpPr>
        <p:grpSp>
          <p:nvGrpSpPr>
            <p:cNvPr id="17" name="Google Shape;17;p4"/>
            <p:cNvGrpSpPr/>
            <p:nvPr/>
          </p:nvGrpSpPr>
          <p:grpSpPr>
            <a:xfrm rot="5400000">
              <a:off x="-88908" y="2405016"/>
              <a:ext cx="882533" cy="333471"/>
              <a:chOff x="3551575" y="3215125"/>
              <a:chExt cx="389450" cy="147150"/>
            </a:xfrm>
          </p:grpSpPr>
          <p:sp>
            <p:nvSpPr>
              <p:cNvPr id="18" name="Google Shape;18;p4"/>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4"/>
            <p:cNvGrpSpPr/>
            <p:nvPr/>
          </p:nvGrpSpPr>
          <p:grpSpPr>
            <a:xfrm rot="6249845">
              <a:off x="2612509" y="4760549"/>
              <a:ext cx="2325002" cy="2229611"/>
              <a:chOff x="5165475" y="-713653"/>
              <a:chExt cx="2324999" cy="2229609"/>
            </a:xfrm>
          </p:grpSpPr>
          <p:sp>
            <p:nvSpPr>
              <p:cNvPr id="41" name="Google Shape;41;p4"/>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4"/>
            <p:cNvGrpSpPr/>
            <p:nvPr/>
          </p:nvGrpSpPr>
          <p:grpSpPr>
            <a:xfrm flipH="1" rot="-5400000">
              <a:off x="8987199" y="1278232"/>
              <a:ext cx="4530594" cy="5076286"/>
              <a:chOff x="4826000" y="4400753"/>
              <a:chExt cx="4530594" cy="5076286"/>
            </a:xfrm>
          </p:grpSpPr>
          <p:sp>
            <p:nvSpPr>
              <p:cNvPr id="44" name="Google Shape;44;p4"/>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 name="Google Shape;46;p4"/>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p:txBody>
      </p:sp>
      <p:sp>
        <p:nvSpPr>
          <p:cNvPr id="48" name="Google Shape;48;p4"/>
          <p:cNvSpPr txBox="1"/>
          <p:nvPr>
            <p:ph idx="1" type="body"/>
          </p:nvPr>
        </p:nvSpPr>
        <p:spPr>
          <a:xfrm>
            <a:off x="713225" y="1158501"/>
            <a:ext cx="7717500" cy="577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5"/>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2070595" y="138930"/>
            <a:ext cx="12497838" cy="9541363"/>
            <a:chOff x="-2070595" y="138930"/>
            <a:chExt cx="12497838" cy="9541363"/>
          </a:xfrm>
        </p:grpSpPr>
        <p:grpSp>
          <p:nvGrpSpPr>
            <p:cNvPr id="52" name="Google Shape;52;p5"/>
            <p:cNvGrpSpPr/>
            <p:nvPr/>
          </p:nvGrpSpPr>
          <p:grpSpPr>
            <a:xfrm>
              <a:off x="5896649" y="4604007"/>
              <a:ext cx="4530594" cy="5076286"/>
              <a:chOff x="4826000" y="4400753"/>
              <a:chExt cx="4530594" cy="5076286"/>
            </a:xfrm>
          </p:grpSpPr>
          <p:sp>
            <p:nvSpPr>
              <p:cNvPr id="53" name="Google Shape;53;p5"/>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5"/>
            <p:cNvGrpSpPr/>
            <p:nvPr/>
          </p:nvGrpSpPr>
          <p:grpSpPr>
            <a:xfrm rot="-4838195">
              <a:off x="-1944007" y="352516"/>
              <a:ext cx="2325055" cy="2229662"/>
              <a:chOff x="5165475" y="-713653"/>
              <a:chExt cx="2324999" cy="2229609"/>
            </a:xfrm>
          </p:grpSpPr>
          <p:sp>
            <p:nvSpPr>
              <p:cNvPr id="56" name="Google Shape;56;p5"/>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5"/>
            <p:cNvGrpSpPr/>
            <p:nvPr/>
          </p:nvGrpSpPr>
          <p:grpSpPr>
            <a:xfrm rot="5400000">
              <a:off x="151942" y="4400150"/>
              <a:ext cx="722099" cy="407700"/>
              <a:chOff x="1211425" y="918075"/>
              <a:chExt cx="722099" cy="407700"/>
            </a:xfrm>
          </p:grpSpPr>
          <p:sp>
            <p:nvSpPr>
              <p:cNvPr id="59" name="Google Shape;59;p5"/>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5"/>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7" name="Google Shape;77;p5"/>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5"/>
          <p:cNvSpPr txBox="1"/>
          <p:nvPr>
            <p:ph idx="1" type="body"/>
          </p:nvPr>
        </p:nvSpPr>
        <p:spPr>
          <a:xfrm>
            <a:off x="713225" y="1347000"/>
            <a:ext cx="3858900" cy="2575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9" name="Google Shape;79;p5"/>
          <p:cNvSpPr txBox="1"/>
          <p:nvPr>
            <p:ph idx="2" type="body"/>
          </p:nvPr>
        </p:nvSpPr>
        <p:spPr>
          <a:xfrm>
            <a:off x="4571675" y="1347000"/>
            <a:ext cx="3858900" cy="25752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grpSp>
        <p:nvGrpSpPr>
          <p:cNvPr id="81" name="Google Shape;81;p6"/>
          <p:cNvGrpSpPr/>
          <p:nvPr/>
        </p:nvGrpSpPr>
        <p:grpSpPr>
          <a:xfrm>
            <a:off x="185623" y="1551078"/>
            <a:ext cx="13605016" cy="5724229"/>
            <a:chOff x="185623" y="1551078"/>
            <a:chExt cx="13605016" cy="5724229"/>
          </a:xfrm>
        </p:grpSpPr>
        <p:grpSp>
          <p:nvGrpSpPr>
            <p:cNvPr id="82" name="Google Shape;82;p6"/>
            <p:cNvGrpSpPr/>
            <p:nvPr/>
          </p:nvGrpSpPr>
          <p:grpSpPr>
            <a:xfrm rot="5400000">
              <a:off x="-88908" y="2405016"/>
              <a:ext cx="882533" cy="333471"/>
              <a:chOff x="3551575" y="3215125"/>
              <a:chExt cx="389450" cy="147150"/>
            </a:xfrm>
          </p:grpSpPr>
          <p:sp>
            <p:nvSpPr>
              <p:cNvPr id="83" name="Google Shape;83;p6"/>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4" name="Google Shape;84;p6"/>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5" name="Google Shape;85;p6"/>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6" name="Google Shape;86;p6"/>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7" name="Google Shape;87;p6"/>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8" name="Google Shape;88;p6"/>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89" name="Google Shape;89;p6"/>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0" name="Google Shape;90;p6"/>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1" name="Google Shape;91;p6"/>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2" name="Google Shape;92;p6"/>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 name="Google Shape;93;p6"/>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4" name="Google Shape;94;p6"/>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5" name="Google Shape;95;p6"/>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6" name="Google Shape;96;p6"/>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7" name="Google Shape;97;p6"/>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8" name="Google Shape;98;p6"/>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9" name="Google Shape;99;p6"/>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0" name="Google Shape;100;p6"/>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1" name="Google Shape;101;p6"/>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2" name="Google Shape;102;p6"/>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3" name="Google Shape;103;p6"/>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4" name="Google Shape;104;p6"/>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5" name="Google Shape;105;p6"/>
            <p:cNvGrpSpPr/>
            <p:nvPr/>
          </p:nvGrpSpPr>
          <p:grpSpPr>
            <a:xfrm rot="6249845">
              <a:off x="2612509" y="4760549"/>
              <a:ext cx="2325002" cy="2229611"/>
              <a:chOff x="5165475" y="-713653"/>
              <a:chExt cx="2324999" cy="2229609"/>
            </a:xfrm>
          </p:grpSpPr>
          <p:sp>
            <p:nvSpPr>
              <p:cNvPr id="106" name="Google Shape;106;p6"/>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07" name="Google Shape;107;p6"/>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108" name="Google Shape;108;p6"/>
            <p:cNvGrpSpPr/>
            <p:nvPr/>
          </p:nvGrpSpPr>
          <p:grpSpPr>
            <a:xfrm flipH="1" rot="-5400000">
              <a:off x="8987199" y="1278232"/>
              <a:ext cx="4530594" cy="5076286"/>
              <a:chOff x="4826000" y="4400753"/>
              <a:chExt cx="4530594" cy="5076286"/>
            </a:xfrm>
          </p:grpSpPr>
          <p:sp>
            <p:nvSpPr>
              <p:cNvPr id="109" name="Google Shape;109;p6"/>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0" name="Google Shape;110;p6"/>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sp>
        <p:nvSpPr>
          <p:cNvPr id="111" name="Google Shape;111;p6"/>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b="0"/>
            </a:lvl2pPr>
            <a:lvl3pPr lvl="2">
              <a:spcBef>
                <a:spcPts val="0"/>
              </a:spcBef>
              <a:spcAft>
                <a:spcPts val="0"/>
              </a:spcAft>
              <a:buSzPts val="3000"/>
              <a:buNone/>
              <a:defRPr b="0"/>
            </a:lvl3pPr>
            <a:lvl4pPr lvl="3">
              <a:spcBef>
                <a:spcPts val="0"/>
              </a:spcBef>
              <a:spcAft>
                <a:spcPts val="0"/>
              </a:spcAft>
              <a:buSzPts val="3000"/>
              <a:buNone/>
              <a:defRPr b="0"/>
            </a:lvl4pPr>
            <a:lvl5pPr lvl="4">
              <a:spcBef>
                <a:spcPts val="0"/>
              </a:spcBef>
              <a:spcAft>
                <a:spcPts val="0"/>
              </a:spcAft>
              <a:buSzPts val="3000"/>
              <a:buNone/>
              <a:defRPr b="0"/>
            </a:lvl5pPr>
            <a:lvl6pPr lvl="5">
              <a:spcBef>
                <a:spcPts val="0"/>
              </a:spcBef>
              <a:spcAft>
                <a:spcPts val="0"/>
              </a:spcAft>
              <a:buSzPts val="3000"/>
              <a:buNone/>
              <a:defRPr b="0"/>
            </a:lvl6pPr>
            <a:lvl7pPr lvl="6">
              <a:spcBef>
                <a:spcPts val="0"/>
              </a:spcBef>
              <a:spcAft>
                <a:spcPts val="0"/>
              </a:spcAft>
              <a:buSzPts val="3000"/>
              <a:buNone/>
              <a:defRPr b="0"/>
            </a:lvl7pPr>
            <a:lvl8pPr lvl="7">
              <a:spcBef>
                <a:spcPts val="0"/>
              </a:spcBef>
              <a:spcAft>
                <a:spcPts val="0"/>
              </a:spcAft>
              <a:buSzPts val="3000"/>
              <a:buNone/>
              <a:defRPr b="0"/>
            </a:lvl8pPr>
            <a:lvl9pPr lvl="8">
              <a:spcBef>
                <a:spcPts val="0"/>
              </a:spcBef>
              <a:spcAft>
                <a:spcPts val="0"/>
              </a:spcAft>
              <a:buSzPts val="3000"/>
              <a:buNone/>
              <a:defRPr b="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sp>
        <p:nvSpPr>
          <p:cNvPr id="114" name="Google Shape;114;p7"/>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2070595" y="138930"/>
            <a:ext cx="12497838" cy="9541363"/>
            <a:chOff x="-2070595" y="138930"/>
            <a:chExt cx="12497838" cy="9541363"/>
          </a:xfrm>
        </p:grpSpPr>
        <p:grpSp>
          <p:nvGrpSpPr>
            <p:cNvPr id="116" name="Google Shape;116;p7"/>
            <p:cNvGrpSpPr/>
            <p:nvPr/>
          </p:nvGrpSpPr>
          <p:grpSpPr>
            <a:xfrm>
              <a:off x="5896649" y="4604007"/>
              <a:ext cx="4530594" cy="5076286"/>
              <a:chOff x="4826000" y="4400753"/>
              <a:chExt cx="4530594" cy="5076286"/>
            </a:xfrm>
          </p:grpSpPr>
          <p:sp>
            <p:nvSpPr>
              <p:cNvPr id="117" name="Google Shape;117;p7"/>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7"/>
            <p:cNvGrpSpPr/>
            <p:nvPr/>
          </p:nvGrpSpPr>
          <p:grpSpPr>
            <a:xfrm rot="-4838195">
              <a:off x="-1944007" y="352516"/>
              <a:ext cx="2325055" cy="2229662"/>
              <a:chOff x="5165475" y="-713653"/>
              <a:chExt cx="2324999" cy="2229609"/>
            </a:xfrm>
          </p:grpSpPr>
          <p:sp>
            <p:nvSpPr>
              <p:cNvPr id="120" name="Google Shape;120;p7"/>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7"/>
            <p:cNvGrpSpPr/>
            <p:nvPr/>
          </p:nvGrpSpPr>
          <p:grpSpPr>
            <a:xfrm rot="5400000">
              <a:off x="151942" y="4400150"/>
              <a:ext cx="722099" cy="407700"/>
              <a:chOff x="1211425" y="918075"/>
              <a:chExt cx="722099" cy="407700"/>
            </a:xfrm>
          </p:grpSpPr>
          <p:sp>
            <p:nvSpPr>
              <p:cNvPr id="123" name="Google Shape;123;p7"/>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7"/>
          <p:cNvSpPr txBox="1"/>
          <p:nvPr>
            <p:ph type="title"/>
          </p:nvPr>
        </p:nvSpPr>
        <p:spPr>
          <a:xfrm>
            <a:off x="712568" y="1388800"/>
            <a:ext cx="4307700" cy="1317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7"/>
          <p:cNvSpPr txBox="1"/>
          <p:nvPr>
            <p:ph idx="1" type="subTitle"/>
          </p:nvPr>
        </p:nvSpPr>
        <p:spPr>
          <a:xfrm>
            <a:off x="712568" y="2628220"/>
            <a:ext cx="4860000" cy="116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43" name="Google Shape;143;p7"/>
          <p:cNvSpPr/>
          <p:nvPr>
            <p:ph idx="2" type="pic"/>
          </p:nvPr>
        </p:nvSpPr>
        <p:spPr>
          <a:xfrm>
            <a:off x="5763458" y="1274475"/>
            <a:ext cx="2608200" cy="26082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sp>
        <p:nvSpPr>
          <p:cNvPr id="145" name="Google Shape;145;p8"/>
          <p:cNvSpPr txBox="1"/>
          <p:nvPr>
            <p:ph type="title"/>
          </p:nvPr>
        </p:nvSpPr>
        <p:spPr>
          <a:xfrm>
            <a:off x="3662475" y="2174375"/>
            <a:ext cx="4359000" cy="1872600"/>
          </a:xfrm>
          <a:prstGeom prst="rect">
            <a:avLst/>
          </a:prstGeom>
        </p:spPr>
        <p:txBody>
          <a:bodyPr anchorCtr="0" anchor="t" bIns="91425" lIns="91425" spcFirstLastPara="1" rIns="91425" wrap="square" tIns="91425">
            <a:noAutofit/>
          </a:bodyPr>
          <a:lstStyle>
            <a:lvl1pPr lvl="0" algn="r">
              <a:spcBef>
                <a:spcPts val="0"/>
              </a:spcBef>
              <a:spcAft>
                <a:spcPts val="0"/>
              </a:spcAft>
              <a:buSzPts val="4800"/>
              <a:buNone/>
              <a:defRPr b="1"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6"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9"/>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9"/>
            <p:cNvGrpSpPr/>
            <p:nvPr/>
          </p:nvGrpSpPr>
          <p:grpSpPr>
            <a:xfrm flipH="1" rot="-5400000">
              <a:off x="8987199" y="1278232"/>
              <a:ext cx="4530594" cy="5076286"/>
              <a:chOff x="4826000" y="4400753"/>
              <a:chExt cx="4530594" cy="5076286"/>
            </a:xfrm>
          </p:grpSpPr>
          <p:sp>
            <p:nvSpPr>
              <p:cNvPr id="175" name="Google Shape;175;p9"/>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7" name="Google Shape;177;p9"/>
          <p:cNvSpPr/>
          <p:nvPr/>
        </p:nvSpPr>
        <p:spPr>
          <a:xfrm>
            <a:off x="0" y="0"/>
            <a:ext cx="9144284" cy="341412"/>
          </a:xfrm>
          <a:custGeom>
            <a:rect b="b" l="l" r="r" t="t"/>
            <a:pathLst>
              <a:path extrusionOk="0" h="11992" w="283346">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txBox="1"/>
          <p:nvPr>
            <p:ph type="title"/>
          </p:nvPr>
        </p:nvSpPr>
        <p:spPr>
          <a:xfrm>
            <a:off x="25494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9" name="Google Shape;179;p9"/>
          <p:cNvSpPr txBox="1"/>
          <p:nvPr>
            <p:ph idx="1" type="subTitle"/>
          </p:nvPr>
        </p:nvSpPr>
        <p:spPr>
          <a:xfrm>
            <a:off x="25494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sp>
        <p:nvSpPr>
          <p:cNvPr id="181" name="Google Shape;181;p10"/>
          <p:cNvSpPr/>
          <p:nvPr>
            <p:ph idx="2" type="pic"/>
          </p:nvPr>
        </p:nvSpPr>
        <p:spPr>
          <a:xfrm>
            <a:off x="-31800" y="-50850"/>
            <a:ext cx="9207600" cy="5245200"/>
          </a:xfrm>
          <a:prstGeom prst="rect">
            <a:avLst/>
          </a:prstGeom>
          <a:noFill/>
          <a:ln>
            <a:noFill/>
          </a:ln>
        </p:spPr>
      </p:sp>
      <p:sp>
        <p:nvSpPr>
          <p:cNvPr id="182" name="Google Shape;182;p10"/>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19625"/>
            <a:ext cx="7717500" cy="577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225" y="1158501"/>
            <a:ext cx="7717500" cy="34455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indent="-304800" lvl="1" marL="9144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indent="-304800" lvl="2" marL="13716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indent="-304800" lvl="3" marL="1828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indent="-304800" lvl="4" marL="22860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indent="-304800" lvl="5" marL="27432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indent="-304800" lvl="6" marL="32004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indent="-304800" lvl="7" marL="36576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indent="-304800" lvl="8" marL="411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24"/>
          <p:cNvGrpSpPr/>
          <p:nvPr/>
        </p:nvGrpSpPr>
        <p:grpSpPr>
          <a:xfrm>
            <a:off x="527100" y="368100"/>
            <a:ext cx="7903675" cy="4407033"/>
            <a:chOff x="527100" y="368100"/>
            <a:chExt cx="7903675" cy="4407033"/>
          </a:xfrm>
        </p:grpSpPr>
        <p:sp>
          <p:nvSpPr>
            <p:cNvPr id="522" name="Google Shape;522;p24"/>
            <p:cNvSpPr/>
            <p:nvPr/>
          </p:nvSpPr>
          <p:spPr>
            <a:xfrm>
              <a:off x="527100" y="368100"/>
              <a:ext cx="5953005" cy="4407033"/>
            </a:xfrm>
            <a:custGeom>
              <a:rect b="b" l="l" r="r" t="t"/>
              <a:pathLst>
                <a:path extrusionOk="0" h="99375" w="130577">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rot="10800000">
              <a:off x="8080473" y="3890000"/>
              <a:ext cx="350302" cy="700625"/>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24"/>
          <p:cNvGrpSpPr/>
          <p:nvPr/>
        </p:nvGrpSpPr>
        <p:grpSpPr>
          <a:xfrm>
            <a:off x="1282800" y="1181425"/>
            <a:ext cx="5419675" cy="3409212"/>
            <a:chOff x="1282800" y="1181425"/>
            <a:chExt cx="5419675" cy="3409212"/>
          </a:xfrm>
        </p:grpSpPr>
        <p:grpSp>
          <p:nvGrpSpPr>
            <p:cNvPr id="525" name="Google Shape;525;p24"/>
            <p:cNvGrpSpPr/>
            <p:nvPr/>
          </p:nvGrpSpPr>
          <p:grpSpPr>
            <a:xfrm>
              <a:off x="5819942" y="4257166"/>
              <a:ext cx="882533" cy="333471"/>
              <a:chOff x="3551575" y="3215125"/>
              <a:chExt cx="389450" cy="147150"/>
            </a:xfrm>
          </p:grpSpPr>
          <p:sp>
            <p:nvSpPr>
              <p:cNvPr id="526" name="Google Shape;526;p24"/>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4"/>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4"/>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4"/>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4"/>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4"/>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4"/>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4"/>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4"/>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4"/>
            <p:cNvGrpSpPr/>
            <p:nvPr/>
          </p:nvGrpSpPr>
          <p:grpSpPr>
            <a:xfrm>
              <a:off x="1282800" y="1181425"/>
              <a:ext cx="722099" cy="407700"/>
              <a:chOff x="1211425" y="918075"/>
              <a:chExt cx="722099" cy="407700"/>
            </a:xfrm>
          </p:grpSpPr>
          <p:sp>
            <p:nvSpPr>
              <p:cNvPr id="549" name="Google Shape;549;p24"/>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4"/>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4"/>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7" name="Google Shape;567;p24"/>
          <p:cNvGrpSpPr/>
          <p:nvPr/>
        </p:nvGrpSpPr>
        <p:grpSpPr>
          <a:xfrm>
            <a:off x="2199253" y="-1225893"/>
            <a:ext cx="9985543" cy="8502990"/>
            <a:chOff x="2199253" y="-1225893"/>
            <a:chExt cx="9985543" cy="8502990"/>
          </a:xfrm>
        </p:grpSpPr>
        <p:grpSp>
          <p:nvGrpSpPr>
            <p:cNvPr id="568" name="Google Shape;568;p24"/>
            <p:cNvGrpSpPr/>
            <p:nvPr/>
          </p:nvGrpSpPr>
          <p:grpSpPr>
            <a:xfrm rot="5400000">
              <a:off x="2472099" y="2473657"/>
              <a:ext cx="4530594" cy="5076286"/>
              <a:chOff x="4826000" y="4400753"/>
              <a:chExt cx="4530594" cy="5076286"/>
            </a:xfrm>
          </p:grpSpPr>
          <p:sp>
            <p:nvSpPr>
              <p:cNvPr id="569" name="Google Shape;569;p24"/>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24"/>
            <p:cNvGrpSpPr/>
            <p:nvPr/>
          </p:nvGrpSpPr>
          <p:grpSpPr>
            <a:xfrm rot="-1163065">
              <a:off x="5174738" y="-903253"/>
              <a:ext cx="2324967" cy="2229578"/>
              <a:chOff x="5165475" y="-713653"/>
              <a:chExt cx="2324999" cy="2229609"/>
            </a:xfrm>
          </p:grpSpPr>
          <p:sp>
            <p:nvSpPr>
              <p:cNvPr id="572" name="Google Shape;572;p24"/>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24"/>
            <p:cNvGrpSpPr/>
            <p:nvPr/>
          </p:nvGrpSpPr>
          <p:grpSpPr>
            <a:xfrm rot="-3325703">
              <a:off x="8175152" y="580592"/>
              <a:ext cx="3324971" cy="3409704"/>
              <a:chOff x="7159200" y="2117361"/>
              <a:chExt cx="2271501" cy="2329387"/>
            </a:xfrm>
          </p:grpSpPr>
          <p:sp>
            <p:nvSpPr>
              <p:cNvPr id="575" name="Google Shape;575;p24"/>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8" name="Google Shape;578;p24"/>
          <p:cNvSpPr txBox="1"/>
          <p:nvPr>
            <p:ph type="ctrTitle"/>
          </p:nvPr>
        </p:nvSpPr>
        <p:spPr>
          <a:xfrm>
            <a:off x="1169100" y="1820750"/>
            <a:ext cx="4714500" cy="1569600"/>
          </a:xfrm>
          <a:prstGeom prst="rect">
            <a:avLst/>
          </a:prstGeom>
        </p:spPr>
        <p:txBody>
          <a:bodyPr anchorCtr="0" anchor="t" bIns="91425" lIns="91425" spcFirstLastPara="1" rIns="91425" wrap="square" tIns="91425">
            <a:noAutofit/>
          </a:bodyPr>
          <a:lstStyle/>
          <a:p>
            <a:pPr indent="0" lvl="0" marL="0" rtl="0" algn="l">
              <a:spcBef>
                <a:spcPts val="1100"/>
              </a:spcBef>
              <a:spcAft>
                <a:spcPts val="200"/>
              </a:spcAft>
              <a:buNone/>
            </a:pPr>
            <a:r>
              <a:rPr b="0" lang="en" sz="3200">
                <a:solidFill>
                  <a:schemeClr val="lt1"/>
                </a:solidFill>
              </a:rPr>
              <a:t>Forecasting</a:t>
            </a:r>
            <a:r>
              <a:rPr lang="en" sz="3200">
                <a:solidFill>
                  <a:schemeClr val="lt1"/>
                </a:solidFill>
              </a:rPr>
              <a:t> Housing Price Index in </a:t>
            </a:r>
            <a:r>
              <a:rPr lang="en" sz="3200">
                <a:solidFill>
                  <a:schemeClr val="accent1"/>
                </a:solidFill>
              </a:rPr>
              <a:t>Connecticut</a:t>
            </a:r>
            <a:endParaRPr sz="3200">
              <a:solidFill>
                <a:schemeClr val="accent1"/>
              </a:solidFill>
            </a:endParaRPr>
          </a:p>
        </p:txBody>
      </p:sp>
      <p:sp>
        <p:nvSpPr>
          <p:cNvPr id="579" name="Google Shape;579;p24"/>
          <p:cNvSpPr txBox="1"/>
          <p:nvPr>
            <p:ph idx="1" type="subTitle"/>
          </p:nvPr>
        </p:nvSpPr>
        <p:spPr>
          <a:xfrm>
            <a:off x="527100" y="3637225"/>
            <a:ext cx="37620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lt1"/>
                </a:solidFill>
              </a:rPr>
              <a:t>By:</a:t>
            </a:r>
            <a:endParaRPr sz="1000">
              <a:solidFill>
                <a:schemeClr val="lt1"/>
              </a:solidFill>
            </a:endParaRPr>
          </a:p>
          <a:p>
            <a:pPr indent="457200" lvl="0" marL="0" rtl="0" algn="l">
              <a:spcBef>
                <a:spcPts val="0"/>
              </a:spcBef>
              <a:spcAft>
                <a:spcPts val="0"/>
              </a:spcAft>
              <a:buClr>
                <a:schemeClr val="dk1"/>
              </a:buClr>
              <a:buSzPts val="1100"/>
              <a:buFont typeface="Arial"/>
              <a:buNone/>
            </a:pPr>
            <a:r>
              <a:rPr lang="en" sz="1000">
                <a:solidFill>
                  <a:schemeClr val="lt1"/>
                </a:solidFill>
              </a:rPr>
              <a:t>Adhyayan Amit Jain</a:t>
            </a:r>
            <a:endParaRPr sz="1000">
              <a:solidFill>
                <a:schemeClr val="lt1"/>
              </a:solidFill>
            </a:endParaRPr>
          </a:p>
          <a:p>
            <a:pPr indent="457200" lvl="0" marL="0" rtl="0" algn="l">
              <a:spcBef>
                <a:spcPts val="0"/>
              </a:spcBef>
              <a:spcAft>
                <a:spcPts val="0"/>
              </a:spcAft>
              <a:buClr>
                <a:schemeClr val="dk1"/>
              </a:buClr>
              <a:buSzPts val="1100"/>
              <a:buFont typeface="Arial"/>
              <a:buNone/>
            </a:pPr>
            <a:r>
              <a:rPr lang="en" sz="1000">
                <a:solidFill>
                  <a:schemeClr val="lt1"/>
                </a:solidFill>
              </a:rPr>
              <a:t>Gauri V Nair</a:t>
            </a:r>
            <a:endParaRPr sz="1000">
              <a:solidFill>
                <a:schemeClr val="lt1"/>
              </a:solidFill>
            </a:endParaRPr>
          </a:p>
          <a:p>
            <a:pPr indent="457200" lvl="0" marL="0" rtl="0" algn="l">
              <a:spcBef>
                <a:spcPts val="0"/>
              </a:spcBef>
              <a:spcAft>
                <a:spcPts val="0"/>
              </a:spcAft>
              <a:buClr>
                <a:schemeClr val="dk1"/>
              </a:buClr>
              <a:buSzPts val="1100"/>
              <a:buFont typeface="Arial"/>
              <a:buNone/>
            </a:pPr>
            <a:r>
              <a:rPr lang="en" sz="1000">
                <a:solidFill>
                  <a:schemeClr val="lt1"/>
                </a:solidFill>
              </a:rPr>
              <a:t>Jesin K Joy</a:t>
            </a:r>
            <a:endParaRPr sz="1000">
              <a:solidFill>
                <a:schemeClr val="lt1"/>
              </a:solidFill>
            </a:endParaRPr>
          </a:p>
          <a:p>
            <a:pPr indent="457200" lvl="0" marL="0" rtl="0" algn="l">
              <a:spcBef>
                <a:spcPts val="0"/>
              </a:spcBef>
              <a:spcAft>
                <a:spcPts val="0"/>
              </a:spcAft>
              <a:buClr>
                <a:schemeClr val="dk1"/>
              </a:buClr>
              <a:buSzPts val="1100"/>
              <a:buFont typeface="Arial"/>
              <a:buNone/>
            </a:pPr>
            <a:r>
              <a:rPr lang="en" sz="1000">
                <a:solidFill>
                  <a:schemeClr val="lt1"/>
                </a:solidFill>
              </a:rPr>
              <a:t>Adarsh Bharathwaj</a:t>
            </a:r>
            <a:endParaRPr sz="1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713225" y="419625"/>
            <a:ext cx="7717500" cy="5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Manual ETS</a:t>
            </a:r>
            <a:r>
              <a:rPr lang="en"/>
              <a:t> </a:t>
            </a:r>
            <a:r>
              <a:rPr lang="en"/>
              <a:t>model - </a:t>
            </a:r>
            <a:endParaRPr b="1" sz="1400"/>
          </a:p>
        </p:txBody>
      </p:sp>
      <p:sp>
        <p:nvSpPr>
          <p:cNvPr id="672" name="Google Shape;672;p33"/>
          <p:cNvSpPr txBox="1"/>
          <p:nvPr/>
        </p:nvSpPr>
        <p:spPr>
          <a:xfrm>
            <a:off x="4635125" y="508275"/>
            <a:ext cx="379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error("A") + trend("Md") + season("N")</a:t>
            </a:r>
            <a:endParaRPr/>
          </a:p>
        </p:txBody>
      </p:sp>
      <p:sp>
        <p:nvSpPr>
          <p:cNvPr id="673" name="Google Shape;673;p33"/>
          <p:cNvSpPr txBox="1"/>
          <p:nvPr/>
        </p:nvSpPr>
        <p:spPr>
          <a:xfrm>
            <a:off x="713225" y="3695500"/>
            <a:ext cx="7717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The </a:t>
            </a:r>
            <a:r>
              <a:rPr b="1" lang="en" sz="1200">
                <a:solidFill>
                  <a:schemeClr val="dk1"/>
                </a:solidFill>
                <a:latin typeface="Rubik"/>
                <a:ea typeface="Rubik"/>
                <a:cs typeface="Rubik"/>
                <a:sym typeface="Rubik"/>
              </a:rPr>
              <a:t>ETS(A, Md, N)</a:t>
            </a:r>
            <a:r>
              <a:rPr lang="en" sz="1200">
                <a:solidFill>
                  <a:schemeClr val="dk1"/>
                </a:solidFill>
                <a:latin typeface="Rubik"/>
                <a:ea typeface="Rubik"/>
                <a:cs typeface="Rubik"/>
                <a:sym typeface="Rubik"/>
              </a:rPr>
              <a:t> model accurately captures additive error and trend dynamics, effectively smoothing fluctuations and highlighting long-term patterns in the absence of seasonality.</a:t>
            </a:r>
            <a:endParaRPr sz="1200">
              <a:solidFill>
                <a:schemeClr val="dk1"/>
              </a:solidFill>
              <a:latin typeface="Rubik"/>
              <a:ea typeface="Rubik"/>
              <a:cs typeface="Rubik"/>
              <a:sym typeface="Rubik"/>
            </a:endParaRPr>
          </a:p>
          <a:p>
            <a:pPr indent="-304800" lvl="0" marL="457200" marR="0" rtl="0" algn="l">
              <a:lnSpc>
                <a:spcPct val="10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It delivers strong historical fitting and reliable forecasts, with confidence intervals reflecting the uncertainty of future trends.</a:t>
            </a:r>
            <a:endParaRPr sz="1200">
              <a:solidFill>
                <a:schemeClr val="dk1"/>
              </a:solidFill>
              <a:latin typeface="Rubik"/>
              <a:ea typeface="Rubik"/>
              <a:cs typeface="Rubik"/>
              <a:sym typeface="Rubik"/>
            </a:endParaRPr>
          </a:p>
        </p:txBody>
      </p:sp>
      <p:pic>
        <p:nvPicPr>
          <p:cNvPr id="674" name="Google Shape;674;p33"/>
          <p:cNvPicPr preferRelativeResize="0"/>
          <p:nvPr/>
        </p:nvPicPr>
        <p:blipFill>
          <a:blip r:embed="rId3">
            <a:alphaModFix/>
          </a:blip>
          <a:stretch>
            <a:fillRect/>
          </a:stretch>
        </p:blipFill>
        <p:spPr>
          <a:xfrm>
            <a:off x="1273753" y="997125"/>
            <a:ext cx="2967297" cy="2501100"/>
          </a:xfrm>
          <a:prstGeom prst="rect">
            <a:avLst/>
          </a:prstGeom>
          <a:noFill/>
          <a:ln cap="flat" cmpd="sng" w="9525">
            <a:solidFill>
              <a:schemeClr val="dk1"/>
            </a:solidFill>
            <a:prstDash val="solid"/>
            <a:round/>
            <a:headEnd len="sm" w="sm" type="none"/>
            <a:tailEnd len="sm" w="sm" type="none"/>
          </a:ln>
        </p:spPr>
      </p:pic>
      <p:pic>
        <p:nvPicPr>
          <p:cNvPr id="675" name="Google Shape;675;p33"/>
          <p:cNvPicPr preferRelativeResize="0"/>
          <p:nvPr/>
        </p:nvPicPr>
        <p:blipFill>
          <a:blip r:embed="rId4">
            <a:alphaModFix/>
          </a:blip>
          <a:stretch>
            <a:fillRect/>
          </a:stretch>
        </p:blipFill>
        <p:spPr>
          <a:xfrm>
            <a:off x="4585200" y="974688"/>
            <a:ext cx="3020558" cy="25459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4"/>
          <p:cNvSpPr txBox="1"/>
          <p:nvPr>
            <p:ph type="title"/>
          </p:nvPr>
        </p:nvSpPr>
        <p:spPr>
          <a:xfrm>
            <a:off x="713225" y="3897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 ETS</a:t>
            </a:r>
            <a:r>
              <a:rPr lang="en"/>
              <a:t> </a:t>
            </a:r>
            <a:r>
              <a:rPr lang="en"/>
              <a:t>model - </a:t>
            </a:r>
            <a:endParaRPr/>
          </a:p>
        </p:txBody>
      </p:sp>
      <p:pic>
        <p:nvPicPr>
          <p:cNvPr id="681" name="Google Shape;681;p34"/>
          <p:cNvPicPr preferRelativeResize="0"/>
          <p:nvPr/>
        </p:nvPicPr>
        <p:blipFill>
          <a:blip r:embed="rId3">
            <a:alphaModFix/>
          </a:blip>
          <a:stretch>
            <a:fillRect/>
          </a:stretch>
        </p:blipFill>
        <p:spPr>
          <a:xfrm>
            <a:off x="1378475" y="1179425"/>
            <a:ext cx="3211801" cy="2298475"/>
          </a:xfrm>
          <a:prstGeom prst="rect">
            <a:avLst/>
          </a:prstGeom>
          <a:noFill/>
          <a:ln cap="flat" cmpd="sng" w="9525">
            <a:solidFill>
              <a:schemeClr val="dk1"/>
            </a:solidFill>
            <a:prstDash val="solid"/>
            <a:round/>
            <a:headEnd len="sm" w="sm" type="none"/>
            <a:tailEnd len="sm" w="sm" type="none"/>
          </a:ln>
        </p:spPr>
      </p:pic>
      <p:pic>
        <p:nvPicPr>
          <p:cNvPr id="682" name="Google Shape;682;p34"/>
          <p:cNvPicPr preferRelativeResize="0"/>
          <p:nvPr/>
        </p:nvPicPr>
        <p:blipFill>
          <a:blip r:embed="rId4">
            <a:alphaModFix/>
          </a:blip>
          <a:stretch>
            <a:fillRect/>
          </a:stretch>
        </p:blipFill>
        <p:spPr>
          <a:xfrm>
            <a:off x="4742675" y="1149525"/>
            <a:ext cx="3253581" cy="2328375"/>
          </a:xfrm>
          <a:prstGeom prst="rect">
            <a:avLst/>
          </a:prstGeom>
          <a:noFill/>
          <a:ln cap="flat" cmpd="sng" w="9525">
            <a:solidFill>
              <a:schemeClr val="dk1"/>
            </a:solidFill>
            <a:prstDash val="solid"/>
            <a:round/>
            <a:headEnd len="sm" w="sm" type="none"/>
            <a:tailEnd len="sm" w="sm" type="none"/>
          </a:ln>
        </p:spPr>
      </p:pic>
      <p:sp>
        <p:nvSpPr>
          <p:cNvPr id="683" name="Google Shape;683;p34"/>
          <p:cNvSpPr txBox="1"/>
          <p:nvPr/>
        </p:nvSpPr>
        <p:spPr>
          <a:xfrm>
            <a:off x="4096850" y="508275"/>
            <a:ext cx="38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error("A") + trend("Ad") + season("N")</a:t>
            </a:r>
            <a:endParaRPr/>
          </a:p>
        </p:txBody>
      </p:sp>
      <p:sp>
        <p:nvSpPr>
          <p:cNvPr id="684" name="Google Shape;684;p34"/>
          <p:cNvSpPr txBox="1"/>
          <p:nvPr/>
        </p:nvSpPr>
        <p:spPr>
          <a:xfrm>
            <a:off x="713225" y="3660200"/>
            <a:ext cx="7717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Auto ETS also selected an </a:t>
            </a:r>
            <a:r>
              <a:rPr b="1" lang="en" sz="1200">
                <a:solidFill>
                  <a:schemeClr val="dk1"/>
                </a:solidFill>
                <a:latin typeface="Rubik"/>
                <a:ea typeface="Rubik"/>
                <a:cs typeface="Rubik"/>
                <a:sym typeface="Rubik"/>
              </a:rPr>
              <a:t>ETS(A,Ad,N) </a:t>
            </a:r>
            <a:r>
              <a:rPr lang="en" sz="1200">
                <a:solidFill>
                  <a:schemeClr val="dk1"/>
                </a:solidFill>
                <a:latin typeface="Rubik"/>
                <a:ea typeface="Rubik"/>
                <a:cs typeface="Rubik"/>
                <a:sym typeface="Rubik"/>
              </a:rPr>
              <a:t>model, incorporating a damped trend for better long-term predictions.</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This automation ensures model optimization while preserving interpretability and alignment with the dataset's behavior.</a:t>
            </a:r>
            <a:endParaRPr sz="1200">
              <a:solidFill>
                <a:schemeClr val="dk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5"/>
          <p:cNvSpPr txBox="1"/>
          <p:nvPr>
            <p:ph type="title"/>
          </p:nvPr>
        </p:nvSpPr>
        <p:spPr>
          <a:xfrm>
            <a:off x="713225" y="379675"/>
            <a:ext cx="45213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 ETS</a:t>
            </a:r>
            <a:r>
              <a:rPr lang="en"/>
              <a:t> </a:t>
            </a:r>
            <a:r>
              <a:rPr b="1" lang="en"/>
              <a:t>Log</a:t>
            </a:r>
            <a:r>
              <a:rPr lang="en"/>
              <a:t> model -</a:t>
            </a:r>
            <a:endParaRPr/>
          </a:p>
        </p:txBody>
      </p:sp>
      <p:sp>
        <p:nvSpPr>
          <p:cNvPr id="690" name="Google Shape;690;p35"/>
          <p:cNvSpPr txBox="1"/>
          <p:nvPr/>
        </p:nvSpPr>
        <p:spPr>
          <a:xfrm>
            <a:off x="713225" y="3893250"/>
            <a:ext cx="7717500" cy="1006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Rubik"/>
                <a:ea typeface="Rubik"/>
                <a:cs typeface="Rubik"/>
                <a:sym typeface="Rubik"/>
              </a:rPr>
              <a:t>The </a:t>
            </a:r>
            <a:r>
              <a:rPr b="1" lang="en" sz="1200">
                <a:solidFill>
                  <a:schemeClr val="dk1"/>
                </a:solidFill>
                <a:latin typeface="Rubik"/>
                <a:ea typeface="Rubik"/>
                <a:cs typeface="Rubik"/>
                <a:sym typeface="Rubik"/>
              </a:rPr>
              <a:t>Auto ETS Log model</a:t>
            </a:r>
            <a:r>
              <a:rPr lang="en" sz="1200">
                <a:solidFill>
                  <a:schemeClr val="dk1"/>
                </a:solidFill>
                <a:latin typeface="Rubik"/>
                <a:ea typeface="Rubik"/>
                <a:cs typeface="Rubik"/>
                <a:sym typeface="Rubik"/>
              </a:rPr>
              <a:t> captures the additive error and damped trend dynamics effectively, closely aligning the fitted values with the observed house price data. </a:t>
            </a:r>
            <a:endParaRPr sz="1200">
              <a:solidFill>
                <a:schemeClr val="dk1"/>
              </a:solidFill>
              <a:latin typeface="Rubik"/>
              <a:ea typeface="Rubik"/>
              <a:cs typeface="Rubik"/>
              <a:sym typeface="Rubik"/>
            </a:endParaRPr>
          </a:p>
          <a:p>
            <a:pPr indent="-298450" lvl="0" marL="457200" rtl="0" algn="l">
              <a:lnSpc>
                <a:spcPct val="115000"/>
              </a:lnSpc>
              <a:spcBef>
                <a:spcPts val="0"/>
              </a:spcBef>
              <a:spcAft>
                <a:spcPts val="0"/>
              </a:spcAft>
              <a:buSzPts val="1100"/>
              <a:buChar char="●"/>
            </a:pPr>
            <a:r>
              <a:rPr lang="en" sz="1200">
                <a:solidFill>
                  <a:schemeClr val="dk1"/>
                </a:solidFill>
                <a:latin typeface="Rubik"/>
                <a:ea typeface="Rubik"/>
                <a:cs typeface="Rubik"/>
                <a:sym typeface="Rubik"/>
              </a:rPr>
              <a:t>The forecast emphasizes long-term trend projections with reasonable confidence intervals, reflecting the model's reliability in handling non-seasonal datasets.</a:t>
            </a:r>
            <a:endParaRPr sz="1200">
              <a:solidFill>
                <a:schemeClr val="dk1"/>
              </a:solidFill>
              <a:latin typeface="Rubik"/>
              <a:ea typeface="Rubik"/>
              <a:cs typeface="Rubik"/>
              <a:sym typeface="Rubik"/>
            </a:endParaRPr>
          </a:p>
        </p:txBody>
      </p:sp>
      <p:pic>
        <p:nvPicPr>
          <p:cNvPr id="691" name="Google Shape;691;p35"/>
          <p:cNvPicPr preferRelativeResize="0"/>
          <p:nvPr/>
        </p:nvPicPr>
        <p:blipFill>
          <a:blip r:embed="rId3">
            <a:alphaModFix/>
          </a:blip>
          <a:stretch>
            <a:fillRect/>
          </a:stretch>
        </p:blipFill>
        <p:spPr>
          <a:xfrm>
            <a:off x="1091200" y="1105200"/>
            <a:ext cx="3621023" cy="2591325"/>
          </a:xfrm>
          <a:prstGeom prst="rect">
            <a:avLst/>
          </a:prstGeom>
          <a:noFill/>
          <a:ln cap="flat" cmpd="sng" w="9525">
            <a:solidFill>
              <a:schemeClr val="dk1"/>
            </a:solidFill>
            <a:prstDash val="solid"/>
            <a:round/>
            <a:headEnd len="sm" w="sm" type="none"/>
            <a:tailEnd len="sm" w="sm" type="none"/>
          </a:ln>
        </p:spPr>
      </p:pic>
      <p:pic>
        <p:nvPicPr>
          <p:cNvPr id="692" name="Google Shape;692;p35"/>
          <p:cNvPicPr preferRelativeResize="0"/>
          <p:nvPr/>
        </p:nvPicPr>
        <p:blipFill>
          <a:blip r:embed="rId4">
            <a:alphaModFix/>
          </a:blip>
          <a:stretch>
            <a:fillRect/>
          </a:stretch>
        </p:blipFill>
        <p:spPr>
          <a:xfrm>
            <a:off x="5015686" y="1105200"/>
            <a:ext cx="3621023" cy="2591325"/>
          </a:xfrm>
          <a:prstGeom prst="rect">
            <a:avLst/>
          </a:prstGeom>
          <a:noFill/>
          <a:ln cap="flat" cmpd="sng" w="9525">
            <a:solidFill>
              <a:schemeClr val="dk1"/>
            </a:solidFill>
            <a:prstDash val="solid"/>
            <a:round/>
            <a:headEnd len="sm" w="sm" type="none"/>
            <a:tailEnd len="sm" w="sm" type="none"/>
          </a:ln>
        </p:spPr>
      </p:pic>
      <p:sp>
        <p:nvSpPr>
          <p:cNvPr id="693" name="Google Shape;693;p35"/>
          <p:cNvSpPr txBox="1"/>
          <p:nvPr/>
        </p:nvSpPr>
        <p:spPr>
          <a:xfrm>
            <a:off x="5015675" y="508275"/>
            <a:ext cx="38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error("A") + trend("Ad") + season("N")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36"/>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Ensemble</a:t>
            </a:r>
            <a:r>
              <a:rPr b="1" lang="en"/>
              <a:t> </a:t>
            </a:r>
            <a:r>
              <a:rPr lang="en"/>
              <a:t>model </a:t>
            </a:r>
            <a:endParaRPr/>
          </a:p>
        </p:txBody>
      </p:sp>
      <p:sp>
        <p:nvSpPr>
          <p:cNvPr id="699" name="Google Shape;699;p36"/>
          <p:cNvSpPr txBox="1"/>
          <p:nvPr/>
        </p:nvSpPr>
        <p:spPr>
          <a:xfrm>
            <a:off x="4142100" y="579975"/>
            <a:ext cx="4378500" cy="36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 ((arima_auto) + (arima_manual)) / 2</a:t>
            </a:r>
            <a:endParaRPr b="1">
              <a:solidFill>
                <a:schemeClr val="dk1"/>
              </a:solidFill>
              <a:latin typeface="Poppins"/>
              <a:ea typeface="Poppins"/>
              <a:cs typeface="Poppins"/>
              <a:sym typeface="Poppins"/>
            </a:endParaRPr>
          </a:p>
        </p:txBody>
      </p:sp>
      <p:sp>
        <p:nvSpPr>
          <p:cNvPr id="700" name="Google Shape;700;p36"/>
          <p:cNvSpPr txBox="1"/>
          <p:nvPr/>
        </p:nvSpPr>
        <p:spPr>
          <a:xfrm>
            <a:off x="713225" y="3872050"/>
            <a:ext cx="7717500" cy="1191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Rubik"/>
              <a:buChar char="●"/>
            </a:pPr>
            <a:r>
              <a:rPr lang="en" sz="1200">
                <a:solidFill>
                  <a:schemeClr val="dk1"/>
                </a:solidFill>
                <a:latin typeface="Rubik"/>
                <a:ea typeface="Rubik"/>
                <a:cs typeface="Rubik"/>
                <a:sym typeface="Rubik"/>
              </a:rPr>
              <a:t>The </a:t>
            </a:r>
            <a:r>
              <a:rPr b="1" lang="en" sz="1200">
                <a:solidFill>
                  <a:schemeClr val="dk1"/>
                </a:solidFill>
                <a:latin typeface="Rubik"/>
                <a:ea typeface="Rubik"/>
                <a:cs typeface="Rubik"/>
                <a:sym typeface="Rubik"/>
              </a:rPr>
              <a:t>Ensemble model</a:t>
            </a:r>
            <a:r>
              <a:rPr lang="en" sz="1200">
                <a:solidFill>
                  <a:schemeClr val="dk1"/>
                </a:solidFill>
                <a:latin typeface="Rubik"/>
                <a:ea typeface="Rubik"/>
                <a:cs typeface="Rubik"/>
                <a:sym typeface="Rubik"/>
              </a:rPr>
              <a:t>, combining outputs from </a:t>
            </a:r>
            <a:r>
              <a:rPr b="1" lang="en" sz="1200">
                <a:solidFill>
                  <a:schemeClr val="dk1"/>
                </a:solidFill>
                <a:latin typeface="Rubik"/>
                <a:ea typeface="Rubik"/>
                <a:cs typeface="Rubik"/>
                <a:sym typeface="Rubik"/>
              </a:rPr>
              <a:t>arima_auto</a:t>
            </a:r>
            <a:r>
              <a:rPr lang="en" sz="1200">
                <a:solidFill>
                  <a:schemeClr val="dk1"/>
                </a:solidFill>
                <a:latin typeface="Rubik"/>
                <a:ea typeface="Rubik"/>
                <a:cs typeface="Rubik"/>
                <a:sym typeface="Rubik"/>
              </a:rPr>
              <a:t> and </a:t>
            </a:r>
            <a:r>
              <a:rPr b="1" lang="en" sz="1200">
                <a:solidFill>
                  <a:schemeClr val="dk1"/>
                </a:solidFill>
                <a:latin typeface="Rubik"/>
                <a:ea typeface="Rubik"/>
                <a:cs typeface="Rubik"/>
                <a:sym typeface="Rubik"/>
              </a:rPr>
              <a:t>arima_manual</a:t>
            </a:r>
            <a:r>
              <a:rPr lang="en" sz="1200">
                <a:solidFill>
                  <a:schemeClr val="dk1"/>
                </a:solidFill>
                <a:latin typeface="Rubik"/>
                <a:ea typeface="Rubik"/>
                <a:cs typeface="Rubik"/>
                <a:sym typeface="Rubik"/>
              </a:rPr>
              <a:t>, achieves a near-perfect fit with observed house price data, as evident from the high correlation between actual and fitted values.</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The forecast demonstrates robust trend predictions, balancing the strengths of individual models, with confidence intervals reflecting consistent reliability over future periods.</a:t>
            </a:r>
            <a:endParaRPr sz="1200">
              <a:solidFill>
                <a:schemeClr val="dk1"/>
              </a:solidFill>
              <a:latin typeface="Rubik"/>
              <a:ea typeface="Rubik"/>
              <a:cs typeface="Rubik"/>
              <a:sym typeface="Rubik"/>
            </a:endParaRPr>
          </a:p>
        </p:txBody>
      </p:sp>
      <p:pic>
        <p:nvPicPr>
          <p:cNvPr id="701" name="Google Shape;701;p36"/>
          <p:cNvPicPr preferRelativeResize="0"/>
          <p:nvPr/>
        </p:nvPicPr>
        <p:blipFill>
          <a:blip r:embed="rId3">
            <a:alphaModFix/>
          </a:blip>
          <a:stretch>
            <a:fillRect/>
          </a:stretch>
        </p:blipFill>
        <p:spPr>
          <a:xfrm>
            <a:off x="771625" y="1149525"/>
            <a:ext cx="3647223" cy="2610075"/>
          </a:xfrm>
          <a:prstGeom prst="rect">
            <a:avLst/>
          </a:prstGeom>
          <a:noFill/>
          <a:ln cap="flat" cmpd="sng" w="9525">
            <a:solidFill>
              <a:schemeClr val="dk1"/>
            </a:solidFill>
            <a:prstDash val="solid"/>
            <a:round/>
            <a:headEnd len="sm" w="sm" type="none"/>
            <a:tailEnd len="sm" w="sm" type="none"/>
          </a:ln>
        </p:spPr>
      </p:pic>
      <p:pic>
        <p:nvPicPr>
          <p:cNvPr id="702" name="Google Shape;702;p36"/>
          <p:cNvPicPr preferRelativeResize="0"/>
          <p:nvPr/>
        </p:nvPicPr>
        <p:blipFill>
          <a:blip r:embed="rId4">
            <a:alphaModFix/>
          </a:blip>
          <a:stretch>
            <a:fillRect/>
          </a:stretch>
        </p:blipFill>
        <p:spPr>
          <a:xfrm>
            <a:off x="4783498" y="1149525"/>
            <a:ext cx="3647223" cy="26100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7"/>
          <p:cNvSpPr txBox="1"/>
          <p:nvPr>
            <p:ph type="title"/>
          </p:nvPr>
        </p:nvSpPr>
        <p:spPr>
          <a:xfrm>
            <a:off x="558275" y="419625"/>
            <a:ext cx="71481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Inverse Variance </a:t>
            </a:r>
            <a:r>
              <a:rPr lang="en"/>
              <a:t>Ensemble</a:t>
            </a:r>
            <a:r>
              <a:rPr b="1" lang="en"/>
              <a:t> </a:t>
            </a:r>
            <a:r>
              <a:rPr lang="en"/>
              <a:t>model </a:t>
            </a:r>
            <a:endParaRPr/>
          </a:p>
        </p:txBody>
      </p:sp>
      <p:sp>
        <p:nvSpPr>
          <p:cNvPr id="708" name="Google Shape;708;p37"/>
          <p:cNvSpPr txBox="1"/>
          <p:nvPr/>
        </p:nvSpPr>
        <p:spPr>
          <a:xfrm>
            <a:off x="216700" y="3612999"/>
            <a:ext cx="4378500" cy="112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ubik"/>
                <a:ea typeface="Rubik"/>
                <a:cs typeface="Rubik"/>
                <a:sym typeface="Rubik"/>
              </a:rPr>
              <a:t>The ensemble leverages inverse variance weighting, prioritizing models with higher accuracy and lower error variability. This ensures a well-balanced and robust forecast that integrates the strengths of all individual models while minimizing their weaknesses.</a:t>
            </a:r>
            <a:endParaRPr sz="1200">
              <a:solidFill>
                <a:schemeClr val="dk1"/>
              </a:solidFill>
              <a:latin typeface="Rubik"/>
              <a:ea typeface="Rubik"/>
              <a:cs typeface="Rubik"/>
              <a:sym typeface="Rubik"/>
            </a:endParaRPr>
          </a:p>
        </p:txBody>
      </p:sp>
      <p:pic>
        <p:nvPicPr>
          <p:cNvPr id="709" name="Google Shape;709;p37"/>
          <p:cNvPicPr preferRelativeResize="0"/>
          <p:nvPr/>
        </p:nvPicPr>
        <p:blipFill>
          <a:blip r:embed="rId3">
            <a:alphaModFix/>
          </a:blip>
          <a:stretch>
            <a:fillRect/>
          </a:stretch>
        </p:blipFill>
        <p:spPr>
          <a:xfrm>
            <a:off x="4666700" y="3673750"/>
            <a:ext cx="4378501" cy="1123473"/>
          </a:xfrm>
          <a:prstGeom prst="rect">
            <a:avLst/>
          </a:prstGeom>
          <a:noFill/>
          <a:ln>
            <a:noFill/>
          </a:ln>
        </p:spPr>
      </p:pic>
      <p:pic>
        <p:nvPicPr>
          <p:cNvPr id="710" name="Google Shape;710;p37"/>
          <p:cNvPicPr preferRelativeResize="0"/>
          <p:nvPr/>
        </p:nvPicPr>
        <p:blipFill>
          <a:blip r:embed="rId4">
            <a:alphaModFix/>
          </a:blip>
          <a:stretch>
            <a:fillRect/>
          </a:stretch>
        </p:blipFill>
        <p:spPr>
          <a:xfrm>
            <a:off x="831550" y="997125"/>
            <a:ext cx="3683850" cy="2636300"/>
          </a:xfrm>
          <a:prstGeom prst="rect">
            <a:avLst/>
          </a:prstGeom>
          <a:noFill/>
          <a:ln cap="flat" cmpd="sng" w="9525">
            <a:solidFill>
              <a:schemeClr val="dk1"/>
            </a:solidFill>
            <a:prstDash val="solid"/>
            <a:round/>
            <a:headEnd len="sm" w="sm" type="none"/>
            <a:tailEnd len="sm" w="sm" type="none"/>
          </a:ln>
        </p:spPr>
      </p:pic>
      <p:pic>
        <p:nvPicPr>
          <p:cNvPr id="711" name="Google Shape;711;p37"/>
          <p:cNvPicPr preferRelativeResize="0"/>
          <p:nvPr/>
        </p:nvPicPr>
        <p:blipFill>
          <a:blip r:embed="rId5">
            <a:alphaModFix/>
          </a:blip>
          <a:stretch>
            <a:fillRect/>
          </a:stretch>
        </p:blipFill>
        <p:spPr>
          <a:xfrm>
            <a:off x="4766575" y="997125"/>
            <a:ext cx="3613950" cy="2586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8"/>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Cross </a:t>
            </a:r>
            <a:r>
              <a:rPr b="1" lang="en"/>
              <a:t>validations </a:t>
            </a:r>
            <a:r>
              <a:rPr lang="en"/>
              <a:t>of all models</a:t>
            </a:r>
            <a:endParaRPr/>
          </a:p>
        </p:txBody>
      </p:sp>
      <p:sp>
        <p:nvSpPr>
          <p:cNvPr id="717" name="Google Shape;717;p38"/>
          <p:cNvSpPr txBox="1"/>
          <p:nvPr/>
        </p:nvSpPr>
        <p:spPr>
          <a:xfrm>
            <a:off x="713225" y="3613750"/>
            <a:ext cx="77175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latin typeface="Rubik"/>
                <a:ea typeface="Rubik"/>
                <a:cs typeface="Rubik"/>
                <a:sym typeface="Rubik"/>
              </a:rPr>
              <a:t>The </a:t>
            </a:r>
            <a:r>
              <a:rPr b="1" lang="en" sz="1200">
                <a:latin typeface="Rubik"/>
                <a:ea typeface="Rubik"/>
                <a:cs typeface="Rubik"/>
                <a:sym typeface="Rubik"/>
              </a:rPr>
              <a:t>ts_reg</a:t>
            </a:r>
            <a:r>
              <a:rPr lang="en" sz="1200">
                <a:latin typeface="Rubik"/>
                <a:ea typeface="Rubik"/>
                <a:cs typeface="Rubik"/>
                <a:sym typeface="Rubik"/>
              </a:rPr>
              <a:t> model outperforms all others with the lowest </a:t>
            </a:r>
            <a:r>
              <a:rPr b="1" lang="en" sz="1200">
                <a:latin typeface="Rubik"/>
                <a:ea typeface="Rubik"/>
                <a:cs typeface="Rubik"/>
                <a:sym typeface="Rubik"/>
              </a:rPr>
              <a:t>MAPE (12.0%)</a:t>
            </a:r>
            <a:r>
              <a:rPr lang="en" sz="1200">
                <a:latin typeface="Rubik"/>
                <a:ea typeface="Rubik"/>
                <a:cs typeface="Rubik"/>
                <a:sym typeface="Rubik"/>
              </a:rPr>
              <a:t> and </a:t>
            </a:r>
            <a:r>
              <a:rPr b="1" lang="en" sz="1200">
                <a:latin typeface="Rubik"/>
                <a:ea typeface="Rubik"/>
                <a:cs typeface="Rubik"/>
                <a:sym typeface="Rubik"/>
              </a:rPr>
              <a:t>CRPS (52.7)</a:t>
            </a:r>
            <a:r>
              <a:rPr lang="en" sz="1200">
                <a:latin typeface="Rubik"/>
                <a:ea typeface="Rubik"/>
                <a:cs typeface="Rubik"/>
                <a:sym typeface="Rubik"/>
              </a:rPr>
              <a:t>, highlighting its exceptional accuracy and reliability in forecasting house price data.</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latin typeface="Rubik"/>
                <a:ea typeface="Rubik"/>
                <a:cs typeface="Rubik"/>
                <a:sym typeface="Rubik"/>
              </a:rPr>
              <a:t>Models like </a:t>
            </a:r>
            <a:r>
              <a:rPr b="1" lang="en" sz="1200">
                <a:latin typeface="Rubik"/>
                <a:ea typeface="Rubik"/>
                <a:cs typeface="Rubik"/>
                <a:sym typeface="Rubik"/>
              </a:rPr>
              <a:t>arima_auto</a:t>
            </a:r>
            <a:r>
              <a:rPr lang="en" sz="1200">
                <a:latin typeface="Rubik"/>
                <a:ea typeface="Rubik"/>
                <a:cs typeface="Rubik"/>
                <a:sym typeface="Rubik"/>
              </a:rPr>
              <a:t> and </a:t>
            </a:r>
            <a:r>
              <a:rPr b="1" lang="en" sz="1200">
                <a:latin typeface="Rubik"/>
                <a:ea typeface="Rubik"/>
                <a:cs typeface="Rubik"/>
                <a:sym typeface="Rubik"/>
              </a:rPr>
              <a:t>combination models</a:t>
            </a:r>
            <a:r>
              <a:rPr lang="en" sz="1200">
                <a:latin typeface="Rubik"/>
                <a:ea typeface="Rubik"/>
                <a:cs typeface="Rubik"/>
                <a:sym typeface="Rubik"/>
              </a:rPr>
              <a:t>, despite decent performance in RMSE and MAE, lag behind in capturing proportional errors and probabilistic forecasts, as reflected by their higher MAPE and CRPS values.</a:t>
            </a:r>
            <a:endParaRPr sz="1200">
              <a:solidFill>
                <a:schemeClr val="dk1"/>
              </a:solidFill>
              <a:latin typeface="Rubik"/>
              <a:ea typeface="Rubik"/>
              <a:cs typeface="Rubik"/>
              <a:sym typeface="Rubik"/>
            </a:endParaRPr>
          </a:p>
        </p:txBody>
      </p:sp>
      <p:pic>
        <p:nvPicPr>
          <p:cNvPr id="718" name="Google Shape;718;p38"/>
          <p:cNvPicPr preferRelativeResize="0"/>
          <p:nvPr/>
        </p:nvPicPr>
        <p:blipFill>
          <a:blip r:embed="rId3">
            <a:alphaModFix/>
          </a:blip>
          <a:stretch>
            <a:fillRect/>
          </a:stretch>
        </p:blipFill>
        <p:spPr>
          <a:xfrm>
            <a:off x="1548225" y="1112125"/>
            <a:ext cx="6047543" cy="23118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9"/>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Operational</a:t>
            </a:r>
            <a:r>
              <a:rPr b="1" lang="en"/>
              <a:t> </a:t>
            </a:r>
            <a:r>
              <a:rPr lang="en"/>
              <a:t>Forecast</a:t>
            </a:r>
            <a:endParaRPr/>
          </a:p>
        </p:txBody>
      </p:sp>
      <p:pic>
        <p:nvPicPr>
          <p:cNvPr id="724" name="Google Shape;724;p39"/>
          <p:cNvPicPr preferRelativeResize="0"/>
          <p:nvPr/>
        </p:nvPicPr>
        <p:blipFill>
          <a:blip r:embed="rId3">
            <a:alphaModFix/>
          </a:blip>
          <a:stretch>
            <a:fillRect/>
          </a:stretch>
        </p:blipFill>
        <p:spPr>
          <a:xfrm>
            <a:off x="1519175" y="957175"/>
            <a:ext cx="4244649" cy="3937375"/>
          </a:xfrm>
          <a:prstGeom prst="rect">
            <a:avLst/>
          </a:prstGeom>
          <a:noFill/>
          <a:ln cap="flat" cmpd="sng" w="9525">
            <a:solidFill>
              <a:schemeClr val="dk1"/>
            </a:solidFill>
            <a:prstDash val="solid"/>
            <a:round/>
            <a:headEnd len="sm" w="sm" type="none"/>
            <a:tailEnd len="sm" w="sm" type="none"/>
          </a:ln>
        </p:spPr>
      </p:pic>
      <p:sp>
        <p:nvSpPr>
          <p:cNvPr id="725" name="Google Shape;725;p39"/>
          <p:cNvSpPr txBox="1"/>
          <p:nvPr/>
        </p:nvSpPr>
        <p:spPr>
          <a:xfrm>
            <a:off x="5874800" y="1580563"/>
            <a:ext cx="2696400" cy="2770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The operational forecast utilizes a TSLM (Time Series Linear Model) with a trend component, as this model was identified to best fit the dataset's characteristics based on its minimal MAPE.</a:t>
            </a:r>
            <a:br>
              <a:rPr lang="en" sz="1200">
                <a:solidFill>
                  <a:schemeClr val="dk1"/>
                </a:solidFill>
                <a:latin typeface="Rubik"/>
                <a:ea typeface="Rubik"/>
                <a:cs typeface="Rubik"/>
                <a:sym typeface="Rubik"/>
              </a:rPr>
            </a:b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This choice was driven by the clear upward trend observed in the house price index, making TSLM the most suitable for capturing the long-term growth trend.</a:t>
            </a:r>
            <a:endParaRPr sz="1200">
              <a:solidFill>
                <a:schemeClr val="dk1"/>
              </a:solidFill>
              <a:latin typeface="Rubik"/>
              <a:ea typeface="Rubik"/>
              <a:cs typeface="Rubik"/>
              <a:sym typeface="Rubi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40"/>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Conclusion &amp; Recommendations</a:t>
            </a:r>
            <a:endParaRPr/>
          </a:p>
        </p:txBody>
      </p:sp>
      <p:sp>
        <p:nvSpPr>
          <p:cNvPr id="731" name="Google Shape;731;p40"/>
          <p:cNvSpPr txBox="1"/>
          <p:nvPr/>
        </p:nvSpPr>
        <p:spPr>
          <a:xfrm>
            <a:off x="227525" y="1224775"/>
            <a:ext cx="5007000" cy="38589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Font typeface="Rubik"/>
              <a:buChar char="●"/>
            </a:pPr>
            <a:r>
              <a:rPr b="1" lang="en" sz="1100">
                <a:solidFill>
                  <a:schemeClr val="dk1"/>
                </a:solidFill>
                <a:latin typeface="Rubik"/>
                <a:ea typeface="Rubik"/>
                <a:cs typeface="Rubik"/>
                <a:sym typeface="Rubik"/>
              </a:rPr>
              <a:t>Investors:</a:t>
            </a:r>
            <a:r>
              <a:rPr lang="en" sz="1100"/>
              <a:t> </a:t>
            </a:r>
            <a:r>
              <a:rPr lang="en" sz="1100">
                <a:solidFill>
                  <a:schemeClr val="dk1"/>
                </a:solidFill>
                <a:latin typeface="Rubik"/>
                <a:ea typeface="Rubik"/>
                <a:cs typeface="Rubik"/>
                <a:sym typeface="Rubik"/>
              </a:rPr>
              <a:t>Given the continued upward trend in the House Price Index, investors are advised to consider the Connecticut real estate market as a long-term investment opportunity. As the recent forecast, depicted in the graph, indicates continued growth with confidence intervals that suggest a relatively stable trajectory. </a:t>
            </a:r>
            <a:br>
              <a:rPr lang="en" sz="1100">
                <a:solidFill>
                  <a:schemeClr val="dk1"/>
                </a:solidFill>
                <a:latin typeface="Rubik"/>
                <a:ea typeface="Rubik"/>
                <a:cs typeface="Rubik"/>
                <a:sym typeface="Rubik"/>
              </a:rPr>
            </a:b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Real estate owners:</a:t>
            </a:r>
            <a:r>
              <a:rPr lang="en" sz="1100">
                <a:solidFill>
                  <a:schemeClr val="dk1"/>
                </a:solidFill>
                <a:latin typeface="Rubik"/>
                <a:ea typeface="Rubik"/>
                <a:cs typeface="Rubik"/>
                <a:sym typeface="Rubik"/>
              </a:rPr>
              <a:t> In Connecticut should be aware that rising property values provide opportunities for significant returns if they decide to sell. However, maintaining properties for rental purposes may also be a viable option, given the increased demand for housing and expected growth in rental rates.</a:t>
            </a:r>
            <a:br>
              <a:rPr lang="en" sz="1100">
                <a:solidFill>
                  <a:schemeClr val="dk1"/>
                </a:solidFill>
                <a:latin typeface="Rubik"/>
                <a:ea typeface="Rubik"/>
                <a:cs typeface="Rubik"/>
                <a:sym typeface="Rubik"/>
              </a:rPr>
            </a:b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Consumers:</a:t>
            </a:r>
            <a:r>
              <a:rPr lang="en" sz="1100"/>
              <a:t> </a:t>
            </a:r>
            <a:r>
              <a:rPr lang="en" sz="1100">
                <a:solidFill>
                  <a:schemeClr val="dk1"/>
                </a:solidFill>
                <a:latin typeface="Rubik"/>
                <a:ea typeface="Rubik"/>
                <a:cs typeface="Rubik"/>
                <a:sym typeface="Rubik"/>
              </a:rPr>
              <a:t>For potential homebuyers, it is crucial to recognize the current price growth trend and its implications. Given the forecasted rise in house prices, buying sooner rather than later may help secure properties before they become less affordable. While there may be slight variations, the overall trend is expected to remain upward, emphasizing the importance of acting promptly.</a:t>
            </a:r>
            <a:endParaRPr sz="1100">
              <a:solidFill>
                <a:schemeClr val="dk1"/>
              </a:solidFill>
              <a:latin typeface="Rubik"/>
              <a:ea typeface="Rubik"/>
              <a:cs typeface="Rubik"/>
              <a:sym typeface="Rubik"/>
            </a:endParaRPr>
          </a:p>
        </p:txBody>
      </p:sp>
      <p:sp>
        <p:nvSpPr>
          <p:cNvPr id="732" name="Google Shape;732;p40"/>
          <p:cNvSpPr txBox="1"/>
          <p:nvPr/>
        </p:nvSpPr>
        <p:spPr>
          <a:xfrm>
            <a:off x="5882950" y="1439625"/>
            <a:ext cx="3136800" cy="7434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dk1"/>
              </a:buClr>
              <a:buSzPts val="1100"/>
              <a:buFont typeface="Rubik"/>
              <a:buChar char="●"/>
            </a:pPr>
            <a:r>
              <a:rPr b="1" lang="en" sz="1100">
                <a:solidFill>
                  <a:schemeClr val="dk1"/>
                </a:solidFill>
                <a:latin typeface="Rubik"/>
                <a:ea typeface="Rubik"/>
                <a:cs typeface="Rubik"/>
                <a:sym typeface="Rubik"/>
              </a:rPr>
              <a:t>Government Incentives</a:t>
            </a:r>
            <a:endParaRPr b="1" sz="1100">
              <a:solidFill>
                <a:schemeClr val="dk1"/>
              </a:solidFill>
              <a:latin typeface="Rubik"/>
              <a:ea typeface="Rubik"/>
              <a:cs typeface="Rubik"/>
              <a:sym typeface="Rubik"/>
            </a:endParaRPr>
          </a:p>
          <a:p>
            <a:pPr indent="-298450" lvl="0" marL="457200" marR="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Limited Housing Supply</a:t>
            </a:r>
            <a:endParaRPr b="1" sz="1100">
              <a:solidFill>
                <a:schemeClr val="dk1"/>
              </a:solidFill>
              <a:latin typeface="Rubik"/>
              <a:ea typeface="Rubik"/>
              <a:cs typeface="Rubik"/>
              <a:sym typeface="Rubik"/>
            </a:endParaRPr>
          </a:p>
          <a:p>
            <a:pPr indent="-298450" lvl="0" marL="457200" marR="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Economic Development</a:t>
            </a:r>
            <a:endParaRPr b="1" sz="1100"/>
          </a:p>
        </p:txBody>
      </p:sp>
      <p:sp>
        <p:nvSpPr>
          <p:cNvPr id="733" name="Google Shape;733;p40"/>
          <p:cNvSpPr txBox="1"/>
          <p:nvPr/>
        </p:nvSpPr>
        <p:spPr>
          <a:xfrm>
            <a:off x="5882950" y="2625525"/>
            <a:ext cx="3136800" cy="7434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dk1"/>
              </a:buClr>
              <a:buSzPts val="1100"/>
              <a:buFont typeface="Rubik"/>
              <a:buChar char="●"/>
            </a:pPr>
            <a:r>
              <a:rPr b="1" lang="en" sz="1100">
                <a:solidFill>
                  <a:schemeClr val="dk1"/>
                </a:solidFill>
                <a:latin typeface="Rubik"/>
                <a:ea typeface="Rubik"/>
                <a:cs typeface="Rubik"/>
                <a:sym typeface="Rubik"/>
              </a:rPr>
              <a:t>Mortgage Interest Rates</a:t>
            </a:r>
            <a:endParaRPr b="1" sz="1100">
              <a:solidFill>
                <a:schemeClr val="dk1"/>
              </a:solidFill>
              <a:latin typeface="Rubik"/>
              <a:ea typeface="Rubik"/>
              <a:cs typeface="Rubik"/>
              <a:sym typeface="Rubik"/>
            </a:endParaRPr>
          </a:p>
          <a:p>
            <a:pPr indent="-298450" lvl="0" marL="457200" marR="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Increased Housing Demand from Remote Workers</a:t>
            </a:r>
            <a:endParaRPr b="1" sz="1100"/>
          </a:p>
        </p:txBody>
      </p:sp>
      <p:sp>
        <p:nvSpPr>
          <p:cNvPr id="734" name="Google Shape;734;p40"/>
          <p:cNvSpPr txBox="1"/>
          <p:nvPr/>
        </p:nvSpPr>
        <p:spPr>
          <a:xfrm>
            <a:off x="5882950" y="3988175"/>
            <a:ext cx="3136800" cy="7434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1200"/>
              </a:spcBef>
              <a:spcAft>
                <a:spcPts val="0"/>
              </a:spcAft>
              <a:buClr>
                <a:schemeClr val="dk1"/>
              </a:buClr>
              <a:buSzPts val="1100"/>
              <a:buFont typeface="Rubik"/>
              <a:buChar char="●"/>
            </a:pPr>
            <a:r>
              <a:rPr b="1" lang="en" sz="1100">
                <a:solidFill>
                  <a:schemeClr val="dk1"/>
                </a:solidFill>
                <a:latin typeface="Rubik"/>
                <a:ea typeface="Rubik"/>
                <a:cs typeface="Rubik"/>
                <a:sym typeface="Rubik"/>
              </a:rPr>
              <a:t>Rising Rental Demand</a:t>
            </a:r>
            <a:endParaRPr b="1" sz="1100">
              <a:solidFill>
                <a:schemeClr val="dk1"/>
              </a:solidFill>
              <a:latin typeface="Rubik"/>
              <a:ea typeface="Rubik"/>
              <a:cs typeface="Rubik"/>
              <a:sym typeface="Rubik"/>
            </a:endParaRPr>
          </a:p>
          <a:p>
            <a:pPr indent="-298450" lvl="0" marL="457200" marR="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Proximity to Employment Hubs</a:t>
            </a:r>
            <a:endParaRPr b="1" sz="1100">
              <a:solidFill>
                <a:schemeClr val="dk1"/>
              </a:solidFill>
              <a:latin typeface="Rubik"/>
              <a:ea typeface="Rubik"/>
              <a:cs typeface="Rubik"/>
              <a:sym typeface="Rubik"/>
            </a:endParaRPr>
          </a:p>
          <a:p>
            <a:pPr indent="-298450" lvl="0" marL="457200" marR="0" rtl="0" algn="l">
              <a:lnSpc>
                <a:spcPct val="115000"/>
              </a:lnSpc>
              <a:spcBef>
                <a:spcPts val="0"/>
              </a:spcBef>
              <a:spcAft>
                <a:spcPts val="0"/>
              </a:spcAft>
              <a:buClr>
                <a:schemeClr val="dk1"/>
              </a:buClr>
              <a:buSzPts val="1100"/>
              <a:buFont typeface="Rubik"/>
              <a:buChar char="●"/>
            </a:pPr>
            <a:r>
              <a:rPr b="1" lang="en" sz="1100">
                <a:solidFill>
                  <a:schemeClr val="dk1"/>
                </a:solidFill>
                <a:latin typeface="Rubik"/>
                <a:ea typeface="Rubik"/>
                <a:cs typeface="Rubik"/>
                <a:sym typeface="Rubik"/>
              </a:rPr>
              <a:t>Population Growth</a:t>
            </a:r>
            <a:endParaRPr b="1" sz="1100"/>
          </a:p>
        </p:txBody>
      </p:sp>
      <p:sp>
        <p:nvSpPr>
          <p:cNvPr id="735" name="Google Shape;735;p40"/>
          <p:cNvSpPr txBox="1"/>
          <p:nvPr>
            <p:ph idx="1" type="subTitle"/>
          </p:nvPr>
        </p:nvSpPr>
        <p:spPr>
          <a:xfrm>
            <a:off x="5882950" y="1120725"/>
            <a:ext cx="2876400" cy="318900"/>
          </a:xfrm>
          <a:prstGeom prst="rect">
            <a:avLst/>
          </a:prstGeom>
          <a:ln cap="flat" cmpd="sng" w="9525">
            <a:solidFill>
              <a:srgbClr val="000000"/>
            </a:solidFill>
            <a:prstDash val="solid"/>
            <a:round/>
            <a:headEnd len="sm" w="sm" type="none"/>
            <a:tailEnd len="sm" w="sm" type="none"/>
          </a:ln>
        </p:spPr>
        <p:txBody>
          <a:bodyPr anchorCtr="0" anchor="b" bIns="0"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Potential Reasons</a:t>
            </a:r>
            <a:endParaRPr sz="1800"/>
          </a:p>
        </p:txBody>
      </p:sp>
      <p:sp>
        <p:nvSpPr>
          <p:cNvPr id="736" name="Google Shape;736;p40"/>
          <p:cNvSpPr/>
          <p:nvPr/>
        </p:nvSpPr>
        <p:spPr>
          <a:xfrm>
            <a:off x="5234500" y="1789950"/>
            <a:ext cx="5793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737" name="Google Shape;737;p40"/>
          <p:cNvSpPr/>
          <p:nvPr/>
        </p:nvSpPr>
        <p:spPr>
          <a:xfrm>
            <a:off x="5234500" y="2866725"/>
            <a:ext cx="5793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738" name="Google Shape;738;p40"/>
          <p:cNvSpPr/>
          <p:nvPr/>
        </p:nvSpPr>
        <p:spPr>
          <a:xfrm>
            <a:off x="5234500" y="4288800"/>
            <a:ext cx="579300" cy="15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grpSp>
        <p:nvGrpSpPr>
          <p:cNvPr id="743" name="Google Shape;743;p41"/>
          <p:cNvGrpSpPr/>
          <p:nvPr/>
        </p:nvGrpSpPr>
        <p:grpSpPr>
          <a:xfrm>
            <a:off x="15" y="21"/>
            <a:ext cx="9144171" cy="5143448"/>
            <a:chOff x="710321" y="368238"/>
            <a:chExt cx="7920460" cy="4407033"/>
          </a:xfrm>
        </p:grpSpPr>
        <p:sp>
          <p:nvSpPr>
            <p:cNvPr id="744" name="Google Shape;744;p41"/>
            <p:cNvSpPr/>
            <p:nvPr/>
          </p:nvSpPr>
          <p:spPr>
            <a:xfrm flipH="1">
              <a:off x="2677775" y="368238"/>
              <a:ext cx="5953005" cy="4407033"/>
            </a:xfrm>
            <a:custGeom>
              <a:rect b="b" l="l" r="r" t="t"/>
              <a:pathLst>
                <a:path extrusionOk="0" h="99375" w="130577">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rot="10800000">
              <a:off x="710321" y="3890000"/>
              <a:ext cx="350302" cy="700625"/>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41"/>
          <p:cNvSpPr txBox="1"/>
          <p:nvPr>
            <p:ph type="title"/>
          </p:nvPr>
        </p:nvSpPr>
        <p:spPr>
          <a:xfrm>
            <a:off x="1628000" y="1394288"/>
            <a:ext cx="6868500" cy="139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0" lang="en" sz="8200">
                <a:solidFill>
                  <a:schemeClr val="lt1"/>
                </a:solidFill>
              </a:rPr>
              <a:t>Thank</a:t>
            </a:r>
            <a:r>
              <a:rPr lang="en" sz="8200">
                <a:solidFill>
                  <a:schemeClr val="accent1"/>
                </a:solidFill>
              </a:rPr>
              <a:t> You</a:t>
            </a:r>
            <a:endParaRPr sz="8200">
              <a:solidFill>
                <a:schemeClr val="accent1"/>
              </a:solidFill>
            </a:endParaRPr>
          </a:p>
        </p:txBody>
      </p:sp>
      <p:sp>
        <p:nvSpPr>
          <p:cNvPr id="747" name="Google Shape;747;p41"/>
          <p:cNvSpPr txBox="1"/>
          <p:nvPr>
            <p:ph idx="1" type="subTitle"/>
          </p:nvPr>
        </p:nvSpPr>
        <p:spPr>
          <a:xfrm>
            <a:off x="4412100" y="2786300"/>
            <a:ext cx="3950700" cy="460500"/>
          </a:xfrm>
          <a:prstGeom prst="rect">
            <a:avLst/>
          </a:prstGeom>
        </p:spPr>
        <p:txBody>
          <a:bodyPr anchorCtr="0" anchor="t" bIns="0" lIns="91425" spcFirstLastPara="1" rIns="91425" wrap="square" tIns="91425">
            <a:noAutofit/>
          </a:bodyPr>
          <a:lstStyle/>
          <a:p>
            <a:pPr indent="0" lvl="0" marL="0" rtl="0" algn="r">
              <a:spcBef>
                <a:spcPts val="0"/>
              </a:spcBef>
              <a:spcAft>
                <a:spcPts val="1600"/>
              </a:spcAft>
              <a:buClr>
                <a:schemeClr val="dk1"/>
              </a:buClr>
              <a:buSzPts val="1100"/>
              <a:buFont typeface="Arial"/>
              <a:buNone/>
            </a:pPr>
            <a:r>
              <a:rPr i="1" lang="en" sz="2000"/>
              <a:t>Do you have any questions?</a:t>
            </a:r>
            <a:endParaRPr i="1" sz="2000"/>
          </a:p>
        </p:txBody>
      </p:sp>
      <p:grpSp>
        <p:nvGrpSpPr>
          <p:cNvPr id="748" name="Google Shape;748;p41"/>
          <p:cNvGrpSpPr/>
          <p:nvPr/>
        </p:nvGrpSpPr>
        <p:grpSpPr>
          <a:xfrm>
            <a:off x="1254948" y="829025"/>
            <a:ext cx="2561448" cy="2522537"/>
            <a:chOff x="1254948" y="829025"/>
            <a:chExt cx="2561448" cy="2522537"/>
          </a:xfrm>
        </p:grpSpPr>
        <p:grpSp>
          <p:nvGrpSpPr>
            <p:cNvPr id="749" name="Google Shape;749;p41"/>
            <p:cNvGrpSpPr/>
            <p:nvPr/>
          </p:nvGrpSpPr>
          <p:grpSpPr>
            <a:xfrm flipH="1">
              <a:off x="1254948" y="3018091"/>
              <a:ext cx="882533" cy="333471"/>
              <a:chOff x="3551575" y="3215125"/>
              <a:chExt cx="389450" cy="147150"/>
            </a:xfrm>
          </p:grpSpPr>
          <p:sp>
            <p:nvSpPr>
              <p:cNvPr id="750" name="Google Shape;750;p41"/>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1"/>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1"/>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1"/>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1"/>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1"/>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1"/>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1"/>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1"/>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1"/>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1"/>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1"/>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1"/>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41"/>
            <p:cNvGrpSpPr/>
            <p:nvPr/>
          </p:nvGrpSpPr>
          <p:grpSpPr>
            <a:xfrm flipH="1">
              <a:off x="3094297" y="829025"/>
              <a:ext cx="722099" cy="407700"/>
              <a:chOff x="1211425" y="918075"/>
              <a:chExt cx="722099" cy="407700"/>
            </a:xfrm>
          </p:grpSpPr>
          <p:sp>
            <p:nvSpPr>
              <p:cNvPr id="773" name="Google Shape;773;p41"/>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1"/>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1"/>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1"/>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1"/>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1"/>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1"/>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1"/>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1"/>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1"/>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1"/>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1"/>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1"/>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1"/>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1"/>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1"/>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1"/>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1"/>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1" name="Google Shape;791;p41"/>
          <p:cNvGrpSpPr/>
          <p:nvPr/>
        </p:nvGrpSpPr>
        <p:grpSpPr>
          <a:xfrm>
            <a:off x="685904" y="-2339247"/>
            <a:ext cx="6632641" cy="10060256"/>
            <a:chOff x="685904" y="-2339247"/>
            <a:chExt cx="6632641" cy="10060256"/>
          </a:xfrm>
        </p:grpSpPr>
        <p:grpSp>
          <p:nvGrpSpPr>
            <p:cNvPr id="792" name="Google Shape;792;p41"/>
            <p:cNvGrpSpPr/>
            <p:nvPr/>
          </p:nvGrpSpPr>
          <p:grpSpPr>
            <a:xfrm rot="-5400000">
              <a:off x="1527805" y="-2612093"/>
              <a:ext cx="4530594" cy="5076286"/>
              <a:chOff x="4826000" y="4400753"/>
              <a:chExt cx="4530594" cy="5076286"/>
            </a:xfrm>
          </p:grpSpPr>
          <p:sp>
            <p:nvSpPr>
              <p:cNvPr id="793" name="Google Shape;793;p41"/>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1"/>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41"/>
            <p:cNvGrpSpPr/>
            <p:nvPr/>
          </p:nvGrpSpPr>
          <p:grpSpPr>
            <a:xfrm flipH="1" rot="-2006149">
              <a:off x="4571687" y="-1036201"/>
              <a:ext cx="2324989" cy="2229599"/>
              <a:chOff x="5165475" y="-713653"/>
              <a:chExt cx="2324999" cy="2229609"/>
            </a:xfrm>
          </p:grpSpPr>
          <p:sp>
            <p:nvSpPr>
              <p:cNvPr id="796" name="Google Shape;796;p41"/>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41"/>
            <p:cNvGrpSpPr/>
            <p:nvPr/>
          </p:nvGrpSpPr>
          <p:grpSpPr>
            <a:xfrm flipH="1" rot="490164">
              <a:off x="911290" y="4092424"/>
              <a:ext cx="3324918" cy="3409649"/>
              <a:chOff x="7159200" y="2117361"/>
              <a:chExt cx="2271501" cy="2329387"/>
            </a:xfrm>
          </p:grpSpPr>
          <p:sp>
            <p:nvSpPr>
              <p:cNvPr id="799" name="Google Shape;799;p41"/>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grpSp>
        <p:nvGrpSpPr>
          <p:cNvPr id="806" name="Google Shape;806;p42"/>
          <p:cNvGrpSpPr/>
          <p:nvPr/>
        </p:nvGrpSpPr>
        <p:grpSpPr>
          <a:xfrm>
            <a:off x="713211" y="16"/>
            <a:ext cx="8430616" cy="4775461"/>
            <a:chOff x="713223" y="368238"/>
            <a:chExt cx="7917558" cy="4407033"/>
          </a:xfrm>
        </p:grpSpPr>
        <p:sp>
          <p:nvSpPr>
            <p:cNvPr id="807" name="Google Shape;807;p42"/>
            <p:cNvSpPr/>
            <p:nvPr/>
          </p:nvSpPr>
          <p:spPr>
            <a:xfrm rot="10800000">
              <a:off x="2677775" y="368238"/>
              <a:ext cx="5953005" cy="4407033"/>
            </a:xfrm>
            <a:custGeom>
              <a:rect b="b" l="l" r="r" t="t"/>
              <a:pathLst>
                <a:path extrusionOk="0" h="99375" w="130577">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2"/>
            <p:cNvSpPr/>
            <p:nvPr/>
          </p:nvSpPr>
          <p:spPr>
            <a:xfrm rot="10800000">
              <a:off x="713223" y="2400200"/>
              <a:ext cx="350302" cy="700625"/>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9" name="Google Shape;809;p42"/>
          <p:cNvSpPr txBox="1"/>
          <p:nvPr>
            <p:ph type="title"/>
          </p:nvPr>
        </p:nvSpPr>
        <p:spPr>
          <a:xfrm>
            <a:off x="3670350" y="2456412"/>
            <a:ext cx="4359000" cy="112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0" lang="en">
                <a:solidFill>
                  <a:schemeClr val="lt1"/>
                </a:solidFill>
              </a:rPr>
              <a:t>Appendix</a:t>
            </a:r>
            <a:endParaRPr>
              <a:solidFill>
                <a:schemeClr val="accent1"/>
              </a:solidFill>
            </a:endParaRPr>
          </a:p>
        </p:txBody>
      </p:sp>
      <p:grpSp>
        <p:nvGrpSpPr>
          <p:cNvPr id="810" name="Google Shape;810;p42"/>
          <p:cNvGrpSpPr/>
          <p:nvPr/>
        </p:nvGrpSpPr>
        <p:grpSpPr>
          <a:xfrm>
            <a:off x="713230" y="1437717"/>
            <a:ext cx="7113095" cy="3166295"/>
            <a:chOff x="713230" y="1437717"/>
            <a:chExt cx="7113095" cy="3166295"/>
          </a:xfrm>
        </p:grpSpPr>
        <p:grpSp>
          <p:nvGrpSpPr>
            <p:cNvPr id="811" name="Google Shape;811;p42"/>
            <p:cNvGrpSpPr/>
            <p:nvPr/>
          </p:nvGrpSpPr>
          <p:grpSpPr>
            <a:xfrm>
              <a:off x="713230" y="4270541"/>
              <a:ext cx="882533" cy="333471"/>
              <a:chOff x="3551575" y="3215125"/>
              <a:chExt cx="389450" cy="147150"/>
            </a:xfrm>
          </p:grpSpPr>
          <p:sp>
            <p:nvSpPr>
              <p:cNvPr id="812" name="Google Shape;812;p42"/>
              <p:cNvSpPr/>
              <p:nvPr/>
            </p:nvSpPr>
            <p:spPr>
              <a:xfrm>
                <a:off x="3551575"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2"/>
              <p:cNvSpPr/>
              <p:nvPr/>
            </p:nvSpPr>
            <p:spPr>
              <a:xfrm>
                <a:off x="3551575"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2"/>
              <p:cNvSpPr/>
              <p:nvPr/>
            </p:nvSpPr>
            <p:spPr>
              <a:xfrm>
                <a:off x="361215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2"/>
              <p:cNvSpPr/>
              <p:nvPr/>
            </p:nvSpPr>
            <p:spPr>
              <a:xfrm>
                <a:off x="361215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2"/>
              <p:cNvSpPr/>
              <p:nvPr/>
            </p:nvSpPr>
            <p:spPr>
              <a:xfrm>
                <a:off x="3551575"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2"/>
              <p:cNvSpPr/>
              <p:nvPr/>
            </p:nvSpPr>
            <p:spPr>
              <a:xfrm>
                <a:off x="3551575"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2"/>
              <p:cNvSpPr/>
              <p:nvPr/>
            </p:nvSpPr>
            <p:spPr>
              <a:xfrm>
                <a:off x="367272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2"/>
              <p:cNvSpPr/>
              <p:nvPr/>
            </p:nvSpPr>
            <p:spPr>
              <a:xfrm>
                <a:off x="367272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2"/>
              <p:cNvSpPr/>
              <p:nvPr/>
            </p:nvSpPr>
            <p:spPr>
              <a:xfrm>
                <a:off x="3733300" y="3275700"/>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2"/>
              <p:cNvSpPr/>
              <p:nvPr/>
            </p:nvSpPr>
            <p:spPr>
              <a:xfrm>
                <a:off x="3733300" y="3275700"/>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2"/>
              <p:cNvSpPr/>
              <p:nvPr/>
            </p:nvSpPr>
            <p:spPr>
              <a:xfrm>
                <a:off x="367272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2"/>
              <p:cNvSpPr/>
              <p:nvPr/>
            </p:nvSpPr>
            <p:spPr>
              <a:xfrm>
                <a:off x="367272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2"/>
              <p:cNvSpPr/>
              <p:nvPr/>
            </p:nvSpPr>
            <p:spPr>
              <a:xfrm>
                <a:off x="3793875" y="3215125"/>
                <a:ext cx="26000" cy="25975"/>
              </a:xfrm>
              <a:custGeom>
                <a:rect b="b" l="l" r="r" t="t"/>
                <a:pathLst>
                  <a:path extrusionOk="0" fill="none" h="1039" w="1040">
                    <a:moveTo>
                      <a:pt x="1"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2"/>
              <p:cNvSpPr/>
              <p:nvPr/>
            </p:nvSpPr>
            <p:spPr>
              <a:xfrm>
                <a:off x="3793875" y="3215125"/>
                <a:ext cx="26000" cy="25975"/>
              </a:xfrm>
              <a:custGeom>
                <a:rect b="b" l="l" r="r" t="t"/>
                <a:pathLst>
                  <a:path extrusionOk="0" fill="none" h="1039" w="1040">
                    <a:moveTo>
                      <a:pt x="1"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2"/>
              <p:cNvSpPr/>
              <p:nvPr/>
            </p:nvSpPr>
            <p:spPr>
              <a:xfrm>
                <a:off x="3854475" y="3275700"/>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2"/>
              <p:cNvSpPr/>
              <p:nvPr/>
            </p:nvSpPr>
            <p:spPr>
              <a:xfrm>
                <a:off x="3854475" y="3275700"/>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2"/>
              <p:cNvSpPr/>
              <p:nvPr/>
            </p:nvSpPr>
            <p:spPr>
              <a:xfrm>
                <a:off x="3793875" y="3336275"/>
                <a:ext cx="26000" cy="26000"/>
              </a:xfrm>
              <a:custGeom>
                <a:rect b="b" l="l" r="r" t="t"/>
                <a:pathLst>
                  <a:path extrusionOk="0" fill="none" h="1040" w="1040">
                    <a:moveTo>
                      <a:pt x="1"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p:cNvSpPr/>
              <p:nvPr/>
            </p:nvSpPr>
            <p:spPr>
              <a:xfrm>
                <a:off x="3793875" y="3336275"/>
                <a:ext cx="26000" cy="26000"/>
              </a:xfrm>
              <a:custGeom>
                <a:rect b="b" l="l" r="r" t="t"/>
                <a:pathLst>
                  <a:path extrusionOk="0" fill="none" h="1040" w="1040">
                    <a:moveTo>
                      <a:pt x="1"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p:cNvSpPr/>
              <p:nvPr/>
            </p:nvSpPr>
            <p:spPr>
              <a:xfrm>
                <a:off x="3915050" y="3215125"/>
                <a:ext cx="25975" cy="25975"/>
              </a:xfrm>
              <a:custGeom>
                <a:rect b="b" l="l" r="r" t="t"/>
                <a:pathLst>
                  <a:path extrusionOk="0" fill="none" h="1039" w="1039">
                    <a:moveTo>
                      <a:pt x="0" y="1039"/>
                    </a:moveTo>
                    <a:lnTo>
                      <a:pt x="1039" y="0"/>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2"/>
              <p:cNvSpPr/>
              <p:nvPr/>
            </p:nvSpPr>
            <p:spPr>
              <a:xfrm>
                <a:off x="3915050" y="3215125"/>
                <a:ext cx="25975" cy="25975"/>
              </a:xfrm>
              <a:custGeom>
                <a:rect b="b" l="l" r="r" t="t"/>
                <a:pathLst>
                  <a:path extrusionOk="0" fill="none" h="1039" w="1039">
                    <a:moveTo>
                      <a:pt x="0" y="0"/>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2"/>
              <p:cNvSpPr/>
              <p:nvPr/>
            </p:nvSpPr>
            <p:spPr>
              <a:xfrm>
                <a:off x="3915050" y="3336275"/>
                <a:ext cx="25975" cy="26000"/>
              </a:xfrm>
              <a:custGeom>
                <a:rect b="b" l="l" r="r" t="t"/>
                <a:pathLst>
                  <a:path extrusionOk="0" fill="none" h="1040" w="1039">
                    <a:moveTo>
                      <a:pt x="0" y="1039"/>
                    </a:moveTo>
                    <a:lnTo>
                      <a:pt x="1039" y="1"/>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2"/>
              <p:cNvSpPr/>
              <p:nvPr/>
            </p:nvSpPr>
            <p:spPr>
              <a:xfrm>
                <a:off x="3915050" y="3336275"/>
                <a:ext cx="25975" cy="26000"/>
              </a:xfrm>
              <a:custGeom>
                <a:rect b="b" l="l" r="r" t="t"/>
                <a:pathLst>
                  <a:path extrusionOk="0" fill="none" h="1040" w="1039">
                    <a:moveTo>
                      <a:pt x="0" y="1"/>
                    </a:moveTo>
                    <a:lnTo>
                      <a:pt x="1039" y="1039"/>
                    </a:ln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42"/>
            <p:cNvGrpSpPr/>
            <p:nvPr/>
          </p:nvGrpSpPr>
          <p:grpSpPr>
            <a:xfrm>
              <a:off x="7104225" y="1437717"/>
              <a:ext cx="722099" cy="407700"/>
              <a:chOff x="1211425" y="918075"/>
              <a:chExt cx="722099" cy="407700"/>
            </a:xfrm>
          </p:grpSpPr>
          <p:sp>
            <p:nvSpPr>
              <p:cNvPr id="835" name="Google Shape;835;p42"/>
              <p:cNvSpPr/>
              <p:nvPr/>
            </p:nvSpPr>
            <p:spPr>
              <a:xfrm>
                <a:off x="1211425"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1211425"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1211425"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1350996"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1350996"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1350996"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1490124" y="1300772"/>
                <a:ext cx="25066" cy="25003"/>
              </a:xfrm>
              <a:custGeom>
                <a:rect b="b" l="l" r="r" t="t"/>
                <a:pathLst>
                  <a:path extrusionOk="0" h="395" w="396">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1490124" y="1109171"/>
                <a:ext cx="25066" cy="25509"/>
              </a:xfrm>
              <a:custGeom>
                <a:rect b="b" l="l" r="r" t="t"/>
                <a:pathLst>
                  <a:path extrusionOk="0" h="403" w="396">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1490124" y="918075"/>
                <a:ext cx="25066" cy="25066"/>
              </a:xfrm>
              <a:custGeom>
                <a:rect b="b" l="l" r="r" t="t"/>
                <a:pathLst>
                  <a:path extrusionOk="0" h="396" w="396">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1629759" y="1300772"/>
                <a:ext cx="25003" cy="25003"/>
              </a:xfrm>
              <a:custGeom>
                <a:rect b="b" l="l" r="r" t="t"/>
                <a:pathLst>
                  <a:path extrusionOk="0" h="395" w="395">
                    <a:moveTo>
                      <a:pt x="1" y="0"/>
                    </a:moveTo>
                    <a:lnTo>
                      <a:pt x="1"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1629759" y="1109171"/>
                <a:ext cx="25003" cy="25509"/>
              </a:xfrm>
              <a:custGeom>
                <a:rect b="b" l="l" r="r" t="t"/>
                <a:pathLst>
                  <a:path extrusionOk="0" h="403" w="395">
                    <a:moveTo>
                      <a:pt x="1" y="0"/>
                    </a:moveTo>
                    <a:lnTo>
                      <a:pt x="1"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2"/>
              <p:cNvSpPr/>
              <p:nvPr/>
            </p:nvSpPr>
            <p:spPr>
              <a:xfrm>
                <a:off x="1629759" y="918075"/>
                <a:ext cx="25003" cy="25066"/>
              </a:xfrm>
              <a:custGeom>
                <a:rect b="b" l="l" r="r" t="t"/>
                <a:pathLst>
                  <a:path extrusionOk="0" h="396" w="395">
                    <a:moveTo>
                      <a:pt x="1" y="1"/>
                    </a:moveTo>
                    <a:lnTo>
                      <a:pt x="1"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2"/>
              <p:cNvSpPr/>
              <p:nvPr/>
            </p:nvSpPr>
            <p:spPr>
              <a:xfrm>
                <a:off x="1768887" y="1300772"/>
                <a:ext cx="25003" cy="25003"/>
              </a:xfrm>
              <a:custGeom>
                <a:rect b="b" l="l" r="r" t="t"/>
                <a:pathLst>
                  <a:path extrusionOk="0" h="395" w="395">
                    <a:moveTo>
                      <a:pt x="0" y="0"/>
                    </a:moveTo>
                    <a:lnTo>
                      <a:pt x="0" y="395"/>
                    </a:lnTo>
                    <a:lnTo>
                      <a:pt x="395" y="395"/>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2"/>
              <p:cNvSpPr/>
              <p:nvPr/>
            </p:nvSpPr>
            <p:spPr>
              <a:xfrm>
                <a:off x="1768887" y="1109171"/>
                <a:ext cx="25003" cy="25509"/>
              </a:xfrm>
              <a:custGeom>
                <a:rect b="b" l="l" r="r" t="t"/>
                <a:pathLst>
                  <a:path extrusionOk="0" h="403" w="395">
                    <a:moveTo>
                      <a:pt x="0" y="0"/>
                    </a:moveTo>
                    <a:lnTo>
                      <a:pt x="0" y="403"/>
                    </a:lnTo>
                    <a:lnTo>
                      <a:pt x="395" y="403"/>
                    </a:lnTo>
                    <a:lnTo>
                      <a:pt x="39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2"/>
              <p:cNvSpPr/>
              <p:nvPr/>
            </p:nvSpPr>
            <p:spPr>
              <a:xfrm>
                <a:off x="1768887" y="918075"/>
                <a:ext cx="25003" cy="25066"/>
              </a:xfrm>
              <a:custGeom>
                <a:rect b="b" l="l" r="r" t="t"/>
                <a:pathLst>
                  <a:path extrusionOk="0" h="396" w="395">
                    <a:moveTo>
                      <a:pt x="0" y="1"/>
                    </a:moveTo>
                    <a:lnTo>
                      <a:pt x="0" y="395"/>
                    </a:lnTo>
                    <a:lnTo>
                      <a:pt x="395" y="395"/>
                    </a:lnTo>
                    <a:lnTo>
                      <a:pt x="39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2"/>
              <p:cNvSpPr/>
              <p:nvPr/>
            </p:nvSpPr>
            <p:spPr>
              <a:xfrm>
                <a:off x="1907952" y="1300772"/>
                <a:ext cx="25572" cy="25003"/>
              </a:xfrm>
              <a:custGeom>
                <a:rect b="b" l="l" r="r" t="t"/>
                <a:pathLst>
                  <a:path extrusionOk="0" h="395" w="404">
                    <a:moveTo>
                      <a:pt x="1" y="0"/>
                    </a:moveTo>
                    <a:lnTo>
                      <a:pt x="1" y="395"/>
                    </a:lnTo>
                    <a:lnTo>
                      <a:pt x="403" y="395"/>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2"/>
              <p:cNvSpPr/>
              <p:nvPr/>
            </p:nvSpPr>
            <p:spPr>
              <a:xfrm>
                <a:off x="1907952" y="1109171"/>
                <a:ext cx="25572" cy="25509"/>
              </a:xfrm>
              <a:custGeom>
                <a:rect b="b" l="l" r="r" t="t"/>
                <a:pathLst>
                  <a:path extrusionOk="0" h="403" w="404">
                    <a:moveTo>
                      <a:pt x="1" y="0"/>
                    </a:moveTo>
                    <a:lnTo>
                      <a:pt x="1" y="403"/>
                    </a:lnTo>
                    <a:lnTo>
                      <a:pt x="403" y="403"/>
                    </a:lnTo>
                    <a:lnTo>
                      <a:pt x="4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2"/>
              <p:cNvSpPr/>
              <p:nvPr/>
            </p:nvSpPr>
            <p:spPr>
              <a:xfrm>
                <a:off x="1907952" y="918075"/>
                <a:ext cx="25572" cy="25066"/>
              </a:xfrm>
              <a:custGeom>
                <a:rect b="b" l="l" r="r" t="t"/>
                <a:pathLst>
                  <a:path extrusionOk="0" h="396" w="404">
                    <a:moveTo>
                      <a:pt x="1" y="1"/>
                    </a:moveTo>
                    <a:lnTo>
                      <a:pt x="1" y="395"/>
                    </a:lnTo>
                    <a:lnTo>
                      <a:pt x="403" y="395"/>
                    </a:lnTo>
                    <a:lnTo>
                      <a:pt x="4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3" name="Google Shape;853;p42"/>
          <p:cNvGrpSpPr/>
          <p:nvPr/>
        </p:nvGrpSpPr>
        <p:grpSpPr>
          <a:xfrm>
            <a:off x="-2345656" y="-1320018"/>
            <a:ext cx="8780562" cy="9003051"/>
            <a:chOff x="-2345656" y="-1320018"/>
            <a:chExt cx="8780562" cy="9003051"/>
          </a:xfrm>
        </p:grpSpPr>
        <p:grpSp>
          <p:nvGrpSpPr>
            <p:cNvPr id="854" name="Google Shape;854;p42"/>
            <p:cNvGrpSpPr/>
            <p:nvPr/>
          </p:nvGrpSpPr>
          <p:grpSpPr>
            <a:xfrm rot="-4179191">
              <a:off x="1000180" y="-881268"/>
              <a:ext cx="2324987" cy="2229597"/>
              <a:chOff x="5165475" y="-713653"/>
              <a:chExt cx="2324999" cy="2229609"/>
            </a:xfrm>
          </p:grpSpPr>
          <p:sp>
            <p:nvSpPr>
              <p:cNvPr id="855" name="Google Shape;855;p42"/>
              <p:cNvSpPr/>
              <p:nvPr/>
            </p:nvSpPr>
            <p:spPr>
              <a:xfrm>
                <a:off x="5165475" y="-713653"/>
                <a:ext cx="2324999" cy="2154583"/>
              </a:xfrm>
              <a:custGeom>
                <a:rect b="b" l="l" r="r" t="t"/>
                <a:pathLst>
                  <a:path extrusionOk="0" fill="none" h="44061" w="47546">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2"/>
              <p:cNvSpPr/>
              <p:nvPr/>
            </p:nvSpPr>
            <p:spPr>
              <a:xfrm>
                <a:off x="5309144" y="749204"/>
                <a:ext cx="1336144" cy="766752"/>
              </a:xfrm>
              <a:custGeom>
                <a:rect b="b" l="l" r="r" t="t"/>
                <a:pathLst>
                  <a:path extrusionOk="0" h="15680" w="27324">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7" name="Google Shape;857;p42"/>
            <p:cNvGrpSpPr/>
            <p:nvPr/>
          </p:nvGrpSpPr>
          <p:grpSpPr>
            <a:xfrm rot="-1541492">
              <a:off x="2535099" y="3721048"/>
              <a:ext cx="3325047" cy="3409781"/>
              <a:chOff x="7159200" y="2117361"/>
              <a:chExt cx="2271501" cy="2329387"/>
            </a:xfrm>
          </p:grpSpPr>
          <p:sp>
            <p:nvSpPr>
              <p:cNvPr id="858" name="Google Shape;858;p42"/>
              <p:cNvSpPr/>
              <p:nvPr/>
            </p:nvSpPr>
            <p:spPr>
              <a:xfrm>
                <a:off x="8101533" y="2117361"/>
                <a:ext cx="632883" cy="71589"/>
              </a:xfrm>
              <a:custGeom>
                <a:rect b="b" l="l" r="r" t="t"/>
                <a:pathLst>
                  <a:path extrusionOk="0" fill="none" h="1724" w="15241">
                    <a:moveTo>
                      <a:pt x="1" y="999"/>
                    </a:moveTo>
                    <a:cubicBezTo>
                      <a:pt x="3527" y="137"/>
                      <a:pt x="7182" y="1"/>
                      <a:pt x="10764" y="596"/>
                    </a:cubicBezTo>
                    <a:cubicBezTo>
                      <a:pt x="12286" y="846"/>
                      <a:pt x="13783" y="1224"/>
                      <a:pt x="15240" y="1723"/>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2"/>
              <p:cNvSpPr/>
              <p:nvPr/>
            </p:nvSpPr>
            <p:spPr>
              <a:xfrm>
                <a:off x="8730018" y="2175496"/>
                <a:ext cx="70219" cy="59339"/>
              </a:xfrm>
              <a:custGeom>
                <a:rect b="b" l="l" r="r" t="t"/>
                <a:pathLst>
                  <a:path extrusionOk="0" h="1429" w="1691">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2"/>
              <p:cNvSpPr/>
              <p:nvPr/>
            </p:nvSpPr>
            <p:spPr>
              <a:xfrm>
                <a:off x="7159200" y="2158803"/>
                <a:ext cx="2271501" cy="2287944"/>
              </a:xfrm>
              <a:custGeom>
                <a:rect b="b" l="l" r="r" t="t"/>
                <a:pathLst>
                  <a:path extrusionOk="0" fill="none" h="55098" w="54702">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cap="flat" cmpd="sng" w="56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42"/>
            <p:cNvGrpSpPr/>
            <p:nvPr/>
          </p:nvGrpSpPr>
          <p:grpSpPr>
            <a:xfrm rot="10800000">
              <a:off x="-2345656" y="-1320018"/>
              <a:ext cx="4530594" cy="5076286"/>
              <a:chOff x="4826000" y="4400753"/>
              <a:chExt cx="4530594" cy="5076286"/>
            </a:xfrm>
          </p:grpSpPr>
          <p:sp>
            <p:nvSpPr>
              <p:cNvPr id="862" name="Google Shape;862;p42"/>
              <p:cNvSpPr/>
              <p:nvPr/>
            </p:nvSpPr>
            <p:spPr>
              <a:xfrm>
                <a:off x="4871747" y="4446342"/>
                <a:ext cx="4484847" cy="5030697"/>
              </a:xfrm>
              <a:custGeom>
                <a:rect b="b" l="l" r="r" t="t"/>
                <a:pathLst>
                  <a:path extrusionOk="0" fill="none" h="101733" w="51547">
                    <a:moveTo>
                      <a:pt x="1" y="1"/>
                    </a:moveTo>
                    <a:lnTo>
                      <a:pt x="22429" y="1"/>
                    </a:lnTo>
                    <a:cubicBezTo>
                      <a:pt x="38505" y="1"/>
                      <a:pt x="51547" y="34553"/>
                      <a:pt x="51547" y="77179"/>
                    </a:cubicBezTo>
                    <a:lnTo>
                      <a:pt x="51547" y="101733"/>
                    </a:lnTo>
                  </a:path>
                </a:pathLst>
              </a:custGeom>
              <a:noFill/>
              <a:ln cap="flat" cmpd="sng" w="4425">
                <a:solidFill>
                  <a:schemeClr val="lt2"/>
                </a:solidFill>
                <a:prstDash val="solid"/>
                <a:miter lim="805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826000" y="4400753"/>
                <a:ext cx="91186" cy="84807"/>
              </a:xfrm>
              <a:custGeom>
                <a:rect b="b" l="l" r="r" t="t"/>
                <a:pathLst>
                  <a:path extrusionOk="0" h="1715" w="1844">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5"/>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a:t>Table of </a:t>
            </a:r>
            <a:r>
              <a:rPr b="1" lang="en"/>
              <a:t>contents</a:t>
            </a:r>
            <a:endParaRPr b="1"/>
          </a:p>
        </p:txBody>
      </p:sp>
      <p:sp>
        <p:nvSpPr>
          <p:cNvPr id="585" name="Google Shape;585;p25"/>
          <p:cNvSpPr txBox="1"/>
          <p:nvPr>
            <p:ph idx="2" type="title"/>
          </p:nvPr>
        </p:nvSpPr>
        <p:spPr>
          <a:xfrm>
            <a:off x="866608" y="1421625"/>
            <a:ext cx="6831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01</a:t>
            </a:r>
            <a:endParaRPr/>
          </a:p>
        </p:txBody>
      </p:sp>
      <p:sp>
        <p:nvSpPr>
          <p:cNvPr id="586" name="Google Shape;586;p25"/>
          <p:cNvSpPr txBox="1"/>
          <p:nvPr>
            <p:ph idx="1" type="subTitle"/>
          </p:nvPr>
        </p:nvSpPr>
        <p:spPr>
          <a:xfrm>
            <a:off x="866612" y="1828750"/>
            <a:ext cx="36438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Introduction</a:t>
            </a:r>
            <a:endParaRPr b="1"/>
          </a:p>
        </p:txBody>
      </p:sp>
      <p:sp>
        <p:nvSpPr>
          <p:cNvPr id="587" name="Google Shape;587;p25"/>
          <p:cNvSpPr txBox="1"/>
          <p:nvPr>
            <p:ph idx="4" type="title"/>
          </p:nvPr>
        </p:nvSpPr>
        <p:spPr>
          <a:xfrm>
            <a:off x="4725409" y="1421625"/>
            <a:ext cx="6831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02</a:t>
            </a:r>
            <a:endParaRPr/>
          </a:p>
        </p:txBody>
      </p:sp>
      <p:sp>
        <p:nvSpPr>
          <p:cNvPr id="588" name="Google Shape;588;p25"/>
          <p:cNvSpPr txBox="1"/>
          <p:nvPr>
            <p:ph idx="5" type="subTitle"/>
          </p:nvPr>
        </p:nvSpPr>
        <p:spPr>
          <a:xfrm>
            <a:off x="4725412" y="1828750"/>
            <a:ext cx="36438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Overview of the models</a:t>
            </a:r>
            <a:endParaRPr b="1"/>
          </a:p>
        </p:txBody>
      </p:sp>
      <p:sp>
        <p:nvSpPr>
          <p:cNvPr id="589" name="Google Shape;589;p25"/>
          <p:cNvSpPr txBox="1"/>
          <p:nvPr>
            <p:ph idx="13" type="title"/>
          </p:nvPr>
        </p:nvSpPr>
        <p:spPr>
          <a:xfrm>
            <a:off x="4725409" y="2965575"/>
            <a:ext cx="6831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04</a:t>
            </a:r>
            <a:endParaRPr/>
          </a:p>
        </p:txBody>
      </p:sp>
      <p:sp>
        <p:nvSpPr>
          <p:cNvPr id="590" name="Google Shape;590;p25"/>
          <p:cNvSpPr txBox="1"/>
          <p:nvPr>
            <p:ph idx="14" type="subTitle"/>
          </p:nvPr>
        </p:nvSpPr>
        <p:spPr>
          <a:xfrm>
            <a:off x="4725412" y="3372700"/>
            <a:ext cx="36438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Operational Forecast</a:t>
            </a:r>
            <a:endParaRPr b="1"/>
          </a:p>
        </p:txBody>
      </p:sp>
      <p:sp>
        <p:nvSpPr>
          <p:cNvPr id="591" name="Google Shape;591;p25"/>
          <p:cNvSpPr txBox="1"/>
          <p:nvPr>
            <p:ph idx="15" type="subTitle"/>
          </p:nvPr>
        </p:nvSpPr>
        <p:spPr>
          <a:xfrm>
            <a:off x="4786937" y="3832575"/>
            <a:ext cx="3643800" cy="341400"/>
          </a:xfrm>
          <a:prstGeom prst="rect">
            <a:avLst/>
          </a:prstGeom>
        </p:spPr>
        <p:txBody>
          <a:bodyPr anchorCtr="0" anchor="t"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Creating a 6-year forecast with the winning model</a:t>
            </a:r>
            <a:endParaRPr sz="1000"/>
          </a:p>
        </p:txBody>
      </p:sp>
      <p:sp>
        <p:nvSpPr>
          <p:cNvPr id="592" name="Google Shape;592;p25"/>
          <p:cNvSpPr/>
          <p:nvPr/>
        </p:nvSpPr>
        <p:spPr>
          <a:xfrm flipH="1">
            <a:off x="713213" y="1489474"/>
            <a:ext cx="153401" cy="30680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flipH="1">
            <a:off x="4572013" y="1489474"/>
            <a:ext cx="153401" cy="30680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flipH="1">
            <a:off x="4572013" y="3033424"/>
            <a:ext cx="153401" cy="30680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txBox="1"/>
          <p:nvPr>
            <p:ph idx="15" type="subTitle"/>
          </p:nvPr>
        </p:nvSpPr>
        <p:spPr>
          <a:xfrm>
            <a:off x="4725412" y="2288625"/>
            <a:ext cx="3643800" cy="341400"/>
          </a:xfrm>
          <a:prstGeom prst="rect">
            <a:avLst/>
          </a:prstGeom>
        </p:spPr>
        <p:txBody>
          <a:bodyPr anchorCtr="0" anchor="t"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TSLM, ARIMA, ETS, Log, and Ensemble models</a:t>
            </a:r>
            <a:endParaRPr sz="1000"/>
          </a:p>
        </p:txBody>
      </p:sp>
      <p:sp>
        <p:nvSpPr>
          <p:cNvPr id="596" name="Google Shape;596;p25"/>
          <p:cNvSpPr txBox="1"/>
          <p:nvPr>
            <p:ph idx="15" type="subTitle"/>
          </p:nvPr>
        </p:nvSpPr>
        <p:spPr>
          <a:xfrm>
            <a:off x="928187" y="2303725"/>
            <a:ext cx="3643800" cy="341400"/>
          </a:xfrm>
          <a:prstGeom prst="rect">
            <a:avLst/>
          </a:prstGeom>
        </p:spPr>
        <p:txBody>
          <a:bodyPr anchorCtr="0" anchor="t"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About the dataset and Initial Visualization of the data</a:t>
            </a:r>
            <a:endParaRPr sz="1000"/>
          </a:p>
        </p:txBody>
      </p:sp>
      <p:sp>
        <p:nvSpPr>
          <p:cNvPr id="597" name="Google Shape;597;p25"/>
          <p:cNvSpPr txBox="1"/>
          <p:nvPr>
            <p:ph idx="15" type="subTitle"/>
          </p:nvPr>
        </p:nvSpPr>
        <p:spPr>
          <a:xfrm>
            <a:off x="866612" y="3832575"/>
            <a:ext cx="3643800" cy="341400"/>
          </a:xfrm>
          <a:prstGeom prst="rect">
            <a:avLst/>
          </a:prstGeom>
        </p:spPr>
        <p:txBody>
          <a:bodyPr anchorCtr="0" anchor="t"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Comparing the various models </a:t>
            </a:r>
            <a:endParaRPr sz="1000"/>
          </a:p>
        </p:txBody>
      </p:sp>
      <p:sp>
        <p:nvSpPr>
          <p:cNvPr id="598" name="Google Shape;598;p25"/>
          <p:cNvSpPr txBox="1"/>
          <p:nvPr>
            <p:ph idx="13" type="title"/>
          </p:nvPr>
        </p:nvSpPr>
        <p:spPr>
          <a:xfrm>
            <a:off x="866609" y="2965575"/>
            <a:ext cx="6831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03</a:t>
            </a:r>
            <a:endParaRPr/>
          </a:p>
        </p:txBody>
      </p:sp>
      <p:sp>
        <p:nvSpPr>
          <p:cNvPr id="599" name="Google Shape;599;p25"/>
          <p:cNvSpPr txBox="1"/>
          <p:nvPr>
            <p:ph idx="14" type="subTitle"/>
          </p:nvPr>
        </p:nvSpPr>
        <p:spPr>
          <a:xfrm>
            <a:off x="866612" y="3372700"/>
            <a:ext cx="36438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Cross Validation</a:t>
            </a:r>
            <a:endParaRPr b="1"/>
          </a:p>
        </p:txBody>
      </p:sp>
      <p:sp>
        <p:nvSpPr>
          <p:cNvPr id="600" name="Google Shape;600;p25"/>
          <p:cNvSpPr/>
          <p:nvPr/>
        </p:nvSpPr>
        <p:spPr>
          <a:xfrm flipH="1">
            <a:off x="713213" y="3033424"/>
            <a:ext cx="153401" cy="30680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43"/>
          <p:cNvSpPr txBox="1"/>
          <p:nvPr>
            <p:ph type="title"/>
          </p:nvPr>
        </p:nvSpPr>
        <p:spPr>
          <a:xfrm>
            <a:off x="713225" y="3434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Iterations of</a:t>
            </a:r>
            <a:r>
              <a:rPr b="0" lang="en"/>
              <a:t> </a:t>
            </a:r>
            <a:r>
              <a:rPr b="1" lang="en"/>
              <a:t>manual </a:t>
            </a:r>
            <a:r>
              <a:rPr b="1" lang="en"/>
              <a:t>ARIMA</a:t>
            </a:r>
            <a:r>
              <a:rPr b="1" lang="en"/>
              <a:t> model</a:t>
            </a:r>
            <a:endParaRPr b="1"/>
          </a:p>
        </p:txBody>
      </p:sp>
      <p:sp>
        <p:nvSpPr>
          <p:cNvPr id="869" name="Google Shape;869;p43"/>
          <p:cNvSpPr txBox="1"/>
          <p:nvPr>
            <p:ph idx="4294967295" type="subTitle"/>
          </p:nvPr>
        </p:nvSpPr>
        <p:spPr>
          <a:xfrm>
            <a:off x="3150715" y="1097000"/>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pdq(0,1,0))  - AIC=1022.37</a:t>
            </a:r>
            <a:endParaRPr/>
          </a:p>
        </p:txBody>
      </p:sp>
      <p:sp>
        <p:nvSpPr>
          <p:cNvPr id="870" name="Google Shape;870;p43"/>
          <p:cNvSpPr txBox="1"/>
          <p:nvPr>
            <p:ph idx="4294967295" type="subTitle"/>
          </p:nvPr>
        </p:nvSpPr>
        <p:spPr>
          <a:xfrm>
            <a:off x="3150715" y="1734943"/>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pdq(0,1,1))  - AIC=986.24</a:t>
            </a:r>
            <a:endParaRPr/>
          </a:p>
        </p:txBody>
      </p:sp>
      <p:sp>
        <p:nvSpPr>
          <p:cNvPr id="871" name="Google Shape;871;p43"/>
          <p:cNvSpPr txBox="1"/>
          <p:nvPr>
            <p:ph idx="4294967295" type="subTitle"/>
          </p:nvPr>
        </p:nvSpPr>
        <p:spPr>
          <a:xfrm>
            <a:off x="3150715" y="2372887"/>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pdq(1,1,0))  - AIC=980.8</a:t>
            </a:r>
            <a:endParaRPr/>
          </a:p>
        </p:txBody>
      </p:sp>
      <p:sp>
        <p:nvSpPr>
          <p:cNvPr id="872" name="Google Shape;872;p43"/>
          <p:cNvSpPr txBox="1"/>
          <p:nvPr>
            <p:ph idx="4294967295" type="subTitle"/>
          </p:nvPr>
        </p:nvSpPr>
        <p:spPr>
          <a:xfrm>
            <a:off x="3150715" y="3010830"/>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pdq(2,1,0))  - AIC=979.19</a:t>
            </a:r>
            <a:endParaRPr/>
          </a:p>
        </p:txBody>
      </p:sp>
      <p:sp>
        <p:nvSpPr>
          <p:cNvPr id="873" name="Google Shape;873;p43"/>
          <p:cNvSpPr txBox="1"/>
          <p:nvPr>
            <p:ph idx="4294967295" type="subTitle"/>
          </p:nvPr>
        </p:nvSpPr>
        <p:spPr>
          <a:xfrm>
            <a:off x="3150715" y="3648773"/>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pdq(1,1,1))  - AIC=970.65</a:t>
            </a:r>
            <a:endParaRPr/>
          </a:p>
        </p:txBody>
      </p:sp>
      <p:sp>
        <p:nvSpPr>
          <p:cNvPr id="874" name="Google Shape;874;p43"/>
          <p:cNvSpPr/>
          <p:nvPr/>
        </p:nvSpPr>
        <p:spPr>
          <a:xfrm>
            <a:off x="2214125" y="1097000"/>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1</a:t>
            </a:r>
            <a:endParaRPr b="1" sz="2700">
              <a:solidFill>
                <a:schemeClr val="dk2"/>
              </a:solidFill>
              <a:latin typeface="Poppins"/>
              <a:ea typeface="Poppins"/>
              <a:cs typeface="Poppins"/>
              <a:sym typeface="Poppins"/>
            </a:endParaRPr>
          </a:p>
        </p:txBody>
      </p:sp>
      <p:sp>
        <p:nvSpPr>
          <p:cNvPr id="875" name="Google Shape;875;p43"/>
          <p:cNvSpPr/>
          <p:nvPr/>
        </p:nvSpPr>
        <p:spPr>
          <a:xfrm>
            <a:off x="2214125" y="1734943"/>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2</a:t>
            </a:r>
            <a:endParaRPr b="1" sz="2700">
              <a:solidFill>
                <a:schemeClr val="dk2"/>
              </a:solidFill>
              <a:latin typeface="Poppins"/>
              <a:ea typeface="Poppins"/>
              <a:cs typeface="Poppins"/>
              <a:sym typeface="Poppins"/>
            </a:endParaRPr>
          </a:p>
        </p:txBody>
      </p:sp>
      <p:sp>
        <p:nvSpPr>
          <p:cNvPr id="876" name="Google Shape;876;p43"/>
          <p:cNvSpPr/>
          <p:nvPr/>
        </p:nvSpPr>
        <p:spPr>
          <a:xfrm>
            <a:off x="2214125" y="2372887"/>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3</a:t>
            </a:r>
            <a:endParaRPr b="1" sz="2700">
              <a:solidFill>
                <a:schemeClr val="dk2"/>
              </a:solidFill>
              <a:latin typeface="Poppins"/>
              <a:ea typeface="Poppins"/>
              <a:cs typeface="Poppins"/>
              <a:sym typeface="Poppins"/>
            </a:endParaRPr>
          </a:p>
        </p:txBody>
      </p:sp>
      <p:sp>
        <p:nvSpPr>
          <p:cNvPr id="877" name="Google Shape;877;p43"/>
          <p:cNvSpPr/>
          <p:nvPr/>
        </p:nvSpPr>
        <p:spPr>
          <a:xfrm>
            <a:off x="2214125" y="3010830"/>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4</a:t>
            </a:r>
            <a:endParaRPr b="1" sz="2700">
              <a:solidFill>
                <a:schemeClr val="dk2"/>
              </a:solidFill>
              <a:latin typeface="Poppins"/>
              <a:ea typeface="Poppins"/>
              <a:cs typeface="Poppins"/>
              <a:sym typeface="Poppins"/>
            </a:endParaRPr>
          </a:p>
        </p:txBody>
      </p:sp>
      <p:sp>
        <p:nvSpPr>
          <p:cNvPr id="878" name="Google Shape;878;p43"/>
          <p:cNvSpPr/>
          <p:nvPr/>
        </p:nvSpPr>
        <p:spPr>
          <a:xfrm>
            <a:off x="2214125" y="3648773"/>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5</a:t>
            </a:r>
            <a:endParaRPr b="1" sz="2700">
              <a:solidFill>
                <a:schemeClr val="dk2"/>
              </a:solidFill>
              <a:latin typeface="Poppins"/>
              <a:ea typeface="Poppins"/>
              <a:cs typeface="Poppins"/>
              <a:sym typeface="Poppins"/>
            </a:endParaRPr>
          </a:p>
        </p:txBody>
      </p:sp>
      <p:sp>
        <p:nvSpPr>
          <p:cNvPr id="879" name="Google Shape;879;p43"/>
          <p:cNvSpPr/>
          <p:nvPr/>
        </p:nvSpPr>
        <p:spPr>
          <a:xfrm flipH="1">
            <a:off x="2009301" y="1200185"/>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flipH="1">
            <a:off x="2009301" y="1838128"/>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flipH="1">
            <a:off x="2009301" y="3751958"/>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3"/>
          <p:cNvSpPr/>
          <p:nvPr/>
        </p:nvSpPr>
        <p:spPr>
          <a:xfrm flipH="1">
            <a:off x="2009301" y="3114015"/>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3"/>
          <p:cNvSpPr/>
          <p:nvPr/>
        </p:nvSpPr>
        <p:spPr>
          <a:xfrm flipH="1">
            <a:off x="2009301" y="2476072"/>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flipH="1">
            <a:off x="2009301" y="4389108"/>
            <a:ext cx="209000" cy="302644"/>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2214125" y="4286723"/>
            <a:ext cx="831600" cy="5082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6</a:t>
            </a:r>
            <a:endParaRPr b="1" sz="2700">
              <a:solidFill>
                <a:schemeClr val="dk2"/>
              </a:solidFill>
              <a:latin typeface="Poppins"/>
              <a:ea typeface="Poppins"/>
              <a:cs typeface="Poppins"/>
              <a:sym typeface="Poppins"/>
            </a:endParaRPr>
          </a:p>
        </p:txBody>
      </p:sp>
      <p:sp>
        <p:nvSpPr>
          <p:cNvPr id="886" name="Google Shape;886;p43"/>
          <p:cNvSpPr txBox="1"/>
          <p:nvPr>
            <p:ph idx="4294967295" type="subTitle"/>
          </p:nvPr>
        </p:nvSpPr>
        <p:spPr>
          <a:xfrm>
            <a:off x="3150715" y="4286723"/>
            <a:ext cx="3671700" cy="5082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pdq(2,2,1))  - AIC=953.99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4"/>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Augment Plots for </a:t>
            </a:r>
            <a:r>
              <a:rPr b="1" lang="en" sz="2800"/>
              <a:t>ARIMA</a:t>
            </a:r>
            <a:r>
              <a:rPr lang="en" sz="2800"/>
              <a:t> (ACF and PCF)</a:t>
            </a:r>
            <a:endParaRPr sz="2800"/>
          </a:p>
        </p:txBody>
      </p:sp>
      <p:pic>
        <p:nvPicPr>
          <p:cNvPr id="892" name="Google Shape;892;p44"/>
          <p:cNvPicPr preferRelativeResize="0"/>
          <p:nvPr/>
        </p:nvPicPr>
        <p:blipFill>
          <a:blip r:embed="rId3">
            <a:alphaModFix/>
          </a:blip>
          <a:stretch>
            <a:fillRect/>
          </a:stretch>
        </p:blipFill>
        <p:spPr>
          <a:xfrm>
            <a:off x="713225" y="1059625"/>
            <a:ext cx="4201674" cy="3541500"/>
          </a:xfrm>
          <a:prstGeom prst="rect">
            <a:avLst/>
          </a:prstGeom>
          <a:noFill/>
          <a:ln cap="flat" cmpd="sng" w="9525">
            <a:solidFill>
              <a:schemeClr val="dk1"/>
            </a:solidFill>
            <a:prstDash val="solid"/>
            <a:round/>
            <a:headEnd len="sm" w="sm" type="none"/>
            <a:tailEnd len="sm" w="sm" type="none"/>
          </a:ln>
        </p:spPr>
      </p:pic>
      <p:sp>
        <p:nvSpPr>
          <p:cNvPr id="893" name="Google Shape;893;p44"/>
          <p:cNvSpPr txBox="1"/>
          <p:nvPr>
            <p:ph idx="4294967295" type="subTitle"/>
          </p:nvPr>
        </p:nvSpPr>
        <p:spPr>
          <a:xfrm>
            <a:off x="1588115" y="4601125"/>
            <a:ext cx="25392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pdq(0,1,0))</a:t>
            </a:r>
            <a:endParaRPr/>
          </a:p>
        </p:txBody>
      </p:sp>
      <p:pic>
        <p:nvPicPr>
          <p:cNvPr id="894" name="Google Shape;894;p44"/>
          <p:cNvPicPr preferRelativeResize="0"/>
          <p:nvPr/>
        </p:nvPicPr>
        <p:blipFill>
          <a:blip r:embed="rId4">
            <a:alphaModFix/>
          </a:blip>
          <a:stretch>
            <a:fillRect/>
          </a:stretch>
        </p:blipFill>
        <p:spPr>
          <a:xfrm>
            <a:off x="4991100" y="1071875"/>
            <a:ext cx="4152900" cy="3500396"/>
          </a:xfrm>
          <a:prstGeom prst="rect">
            <a:avLst/>
          </a:prstGeom>
          <a:noFill/>
          <a:ln cap="flat" cmpd="sng" w="9525">
            <a:solidFill>
              <a:schemeClr val="dk1"/>
            </a:solidFill>
            <a:prstDash val="solid"/>
            <a:round/>
            <a:headEnd len="sm" w="sm" type="none"/>
            <a:tailEnd len="sm" w="sm" type="none"/>
          </a:ln>
        </p:spPr>
      </p:pic>
      <p:sp>
        <p:nvSpPr>
          <p:cNvPr id="895" name="Google Shape;895;p44"/>
          <p:cNvSpPr txBox="1"/>
          <p:nvPr>
            <p:ph idx="4294967295" type="subTitle"/>
          </p:nvPr>
        </p:nvSpPr>
        <p:spPr>
          <a:xfrm>
            <a:off x="5807225" y="4588875"/>
            <a:ext cx="26235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pdq(0,1,1))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5"/>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Augment Plots for </a:t>
            </a:r>
            <a:r>
              <a:rPr b="1" lang="en" sz="2800"/>
              <a:t>ARIMA</a:t>
            </a:r>
            <a:r>
              <a:rPr lang="en" sz="2800"/>
              <a:t> (ACF and PCF)</a:t>
            </a:r>
            <a:endParaRPr sz="2800"/>
          </a:p>
        </p:txBody>
      </p:sp>
      <p:sp>
        <p:nvSpPr>
          <p:cNvPr id="901" name="Google Shape;901;p45"/>
          <p:cNvSpPr txBox="1"/>
          <p:nvPr>
            <p:ph idx="4294967295" type="subTitle"/>
          </p:nvPr>
        </p:nvSpPr>
        <p:spPr>
          <a:xfrm>
            <a:off x="1588115" y="4601125"/>
            <a:ext cx="25392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dk1"/>
              </a:buClr>
              <a:buSzPts val="1100"/>
              <a:buFont typeface="Arial"/>
              <a:buNone/>
            </a:pPr>
            <a:r>
              <a:rPr lang="en"/>
              <a:t>ARIMA(HousePrice ~ pdq(1,1,0))</a:t>
            </a:r>
            <a:endParaRPr/>
          </a:p>
        </p:txBody>
      </p:sp>
      <p:sp>
        <p:nvSpPr>
          <p:cNvPr id="902" name="Google Shape;902;p45"/>
          <p:cNvSpPr txBox="1"/>
          <p:nvPr>
            <p:ph idx="4294967295" type="subTitle"/>
          </p:nvPr>
        </p:nvSpPr>
        <p:spPr>
          <a:xfrm>
            <a:off x="5807225" y="4588875"/>
            <a:ext cx="26235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0"/>
              </a:spcAft>
              <a:buClr>
                <a:schemeClr val="dk1"/>
              </a:buClr>
              <a:buSzPts val="1100"/>
              <a:buFont typeface="Arial"/>
              <a:buNone/>
            </a:pPr>
            <a:r>
              <a:rPr lang="en"/>
              <a:t>ARIMA(HousePrice ~ pdq(2,1,0))</a:t>
            </a:r>
            <a:endParaRPr/>
          </a:p>
          <a:p>
            <a:pPr indent="0" lvl="0" marL="0" rtl="0" algn="l">
              <a:spcBef>
                <a:spcPts val="1200"/>
              </a:spcBef>
              <a:spcAft>
                <a:spcPts val="1200"/>
              </a:spcAft>
              <a:buClr>
                <a:schemeClr val="hlink"/>
              </a:buClr>
              <a:buSzPts val="1100"/>
              <a:buFont typeface="Arial"/>
              <a:buNone/>
            </a:pPr>
            <a:r>
              <a:t/>
            </a:r>
            <a:endParaRPr/>
          </a:p>
        </p:txBody>
      </p:sp>
      <p:pic>
        <p:nvPicPr>
          <p:cNvPr id="903" name="Google Shape;903;p45"/>
          <p:cNvPicPr preferRelativeResize="0"/>
          <p:nvPr/>
        </p:nvPicPr>
        <p:blipFill>
          <a:blip r:embed="rId3">
            <a:alphaModFix/>
          </a:blip>
          <a:stretch>
            <a:fillRect/>
          </a:stretch>
        </p:blipFill>
        <p:spPr>
          <a:xfrm>
            <a:off x="841394" y="1149525"/>
            <a:ext cx="3973431" cy="3349125"/>
          </a:xfrm>
          <a:prstGeom prst="rect">
            <a:avLst/>
          </a:prstGeom>
          <a:noFill/>
          <a:ln cap="flat" cmpd="sng" w="9525">
            <a:solidFill>
              <a:schemeClr val="dk1"/>
            </a:solidFill>
            <a:prstDash val="solid"/>
            <a:round/>
            <a:headEnd len="sm" w="sm" type="none"/>
            <a:tailEnd len="sm" w="sm" type="none"/>
          </a:ln>
        </p:spPr>
      </p:pic>
      <p:pic>
        <p:nvPicPr>
          <p:cNvPr id="904" name="Google Shape;904;p45"/>
          <p:cNvPicPr preferRelativeResize="0"/>
          <p:nvPr/>
        </p:nvPicPr>
        <p:blipFill>
          <a:blip r:embed="rId4">
            <a:alphaModFix/>
          </a:blip>
          <a:stretch>
            <a:fillRect/>
          </a:stretch>
        </p:blipFill>
        <p:spPr>
          <a:xfrm>
            <a:off x="4967221" y="1149525"/>
            <a:ext cx="3899663" cy="32869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46"/>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Augment Plots for </a:t>
            </a:r>
            <a:r>
              <a:rPr b="1" lang="en" sz="2800"/>
              <a:t>ARIMA</a:t>
            </a:r>
            <a:r>
              <a:rPr lang="en" sz="2800"/>
              <a:t> (ACF and PCF)</a:t>
            </a:r>
            <a:endParaRPr sz="2800"/>
          </a:p>
        </p:txBody>
      </p:sp>
      <p:sp>
        <p:nvSpPr>
          <p:cNvPr id="910" name="Google Shape;910;p46"/>
          <p:cNvSpPr txBox="1"/>
          <p:nvPr>
            <p:ph idx="4294967295" type="subTitle"/>
          </p:nvPr>
        </p:nvSpPr>
        <p:spPr>
          <a:xfrm>
            <a:off x="1532400" y="4272975"/>
            <a:ext cx="26235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0"/>
              </a:spcAft>
              <a:buClr>
                <a:schemeClr val="dk1"/>
              </a:buClr>
              <a:buSzPts val="1100"/>
              <a:buFont typeface="Arial"/>
              <a:buNone/>
            </a:pPr>
            <a:r>
              <a:rPr lang="en"/>
              <a:t>ARIMA(HousePrice ~ pdq(1,1,1))</a:t>
            </a:r>
            <a:endParaRPr/>
          </a:p>
          <a:p>
            <a:pPr indent="0" lvl="0" marL="0" rtl="0" algn="l">
              <a:spcBef>
                <a:spcPts val="1200"/>
              </a:spcBef>
              <a:spcAft>
                <a:spcPts val="1200"/>
              </a:spcAft>
              <a:buClr>
                <a:schemeClr val="hlink"/>
              </a:buClr>
              <a:buSzPts val="1100"/>
              <a:buFont typeface="Arial"/>
              <a:buNone/>
            </a:pPr>
            <a:r>
              <a:t/>
            </a:r>
            <a:endParaRPr/>
          </a:p>
        </p:txBody>
      </p:sp>
      <p:pic>
        <p:nvPicPr>
          <p:cNvPr id="911" name="Google Shape;911;p46"/>
          <p:cNvPicPr preferRelativeResize="0"/>
          <p:nvPr/>
        </p:nvPicPr>
        <p:blipFill>
          <a:blip r:embed="rId3">
            <a:alphaModFix/>
          </a:blip>
          <a:stretch>
            <a:fillRect/>
          </a:stretch>
        </p:blipFill>
        <p:spPr>
          <a:xfrm>
            <a:off x="861500" y="997125"/>
            <a:ext cx="3796083" cy="3199650"/>
          </a:xfrm>
          <a:prstGeom prst="rect">
            <a:avLst/>
          </a:prstGeom>
          <a:noFill/>
          <a:ln cap="flat" cmpd="sng" w="9525">
            <a:solidFill>
              <a:schemeClr val="dk1"/>
            </a:solidFill>
            <a:prstDash val="solid"/>
            <a:round/>
            <a:headEnd len="sm" w="sm" type="none"/>
            <a:tailEnd len="sm" w="sm" type="none"/>
          </a:ln>
        </p:spPr>
      </p:pic>
      <p:pic>
        <p:nvPicPr>
          <p:cNvPr id="912" name="Google Shape;912;p46"/>
          <p:cNvPicPr preferRelativeResize="0"/>
          <p:nvPr/>
        </p:nvPicPr>
        <p:blipFill>
          <a:blip r:embed="rId4">
            <a:alphaModFix/>
          </a:blip>
          <a:stretch>
            <a:fillRect/>
          </a:stretch>
        </p:blipFill>
        <p:spPr>
          <a:xfrm>
            <a:off x="4809975" y="1002450"/>
            <a:ext cx="4129850" cy="3138600"/>
          </a:xfrm>
          <a:prstGeom prst="rect">
            <a:avLst/>
          </a:prstGeom>
          <a:noFill/>
          <a:ln cap="flat" cmpd="sng" w="9525">
            <a:solidFill>
              <a:schemeClr val="dk1"/>
            </a:solidFill>
            <a:prstDash val="solid"/>
            <a:round/>
            <a:headEnd len="sm" w="sm" type="none"/>
            <a:tailEnd len="sm" w="sm" type="none"/>
          </a:ln>
        </p:spPr>
      </p:pic>
      <p:sp>
        <p:nvSpPr>
          <p:cNvPr id="913" name="Google Shape;913;p46"/>
          <p:cNvSpPr txBox="1"/>
          <p:nvPr>
            <p:ph idx="4294967295" type="subTitle"/>
          </p:nvPr>
        </p:nvSpPr>
        <p:spPr>
          <a:xfrm>
            <a:off x="5563150" y="4272975"/>
            <a:ext cx="2623500" cy="5679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ARIMA(HousePrice ~ pdq(2,2,1)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47"/>
          <p:cNvSpPr txBox="1"/>
          <p:nvPr>
            <p:ph type="title"/>
          </p:nvPr>
        </p:nvSpPr>
        <p:spPr>
          <a:xfrm>
            <a:off x="713225" y="3434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Iterations of</a:t>
            </a:r>
            <a:r>
              <a:rPr b="0" lang="en"/>
              <a:t> </a:t>
            </a:r>
            <a:r>
              <a:rPr b="1" lang="en"/>
              <a:t>manual ETS model</a:t>
            </a:r>
            <a:endParaRPr b="1"/>
          </a:p>
        </p:txBody>
      </p:sp>
      <p:sp>
        <p:nvSpPr>
          <p:cNvPr id="919" name="Google Shape;919;p47"/>
          <p:cNvSpPr txBox="1"/>
          <p:nvPr>
            <p:ph idx="4294967295" type="subTitle"/>
          </p:nvPr>
        </p:nvSpPr>
        <p:spPr>
          <a:xfrm>
            <a:off x="2478000" y="1096975"/>
            <a:ext cx="5661000" cy="4608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ETS(HousePrice ~ error("M") + trend("M") + season("N"))  - # AIC = 1476.761</a:t>
            </a:r>
            <a:endParaRPr/>
          </a:p>
        </p:txBody>
      </p:sp>
      <p:sp>
        <p:nvSpPr>
          <p:cNvPr id="920" name="Google Shape;920;p47"/>
          <p:cNvSpPr txBox="1"/>
          <p:nvPr>
            <p:ph idx="4294967295" type="subTitle"/>
          </p:nvPr>
        </p:nvSpPr>
        <p:spPr>
          <a:xfrm>
            <a:off x="2478000" y="1675000"/>
            <a:ext cx="5661000" cy="4608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ETS(HousePrice ~ error("M") + trend("A") + season("N"))  - # AIC = 1473.866</a:t>
            </a:r>
            <a:endParaRPr/>
          </a:p>
        </p:txBody>
      </p:sp>
      <p:sp>
        <p:nvSpPr>
          <p:cNvPr id="921" name="Google Shape;921;p47"/>
          <p:cNvSpPr txBox="1"/>
          <p:nvPr>
            <p:ph idx="4294967295" type="subTitle"/>
          </p:nvPr>
        </p:nvSpPr>
        <p:spPr>
          <a:xfrm>
            <a:off x="2478000" y="2253025"/>
            <a:ext cx="5661000" cy="4608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ETS(HousePrice ~ error("M") + trend("Md") + season("N"))  - # AIC = 1473.979</a:t>
            </a:r>
            <a:endParaRPr/>
          </a:p>
        </p:txBody>
      </p:sp>
      <p:sp>
        <p:nvSpPr>
          <p:cNvPr id="922" name="Google Shape;922;p47"/>
          <p:cNvSpPr txBox="1"/>
          <p:nvPr>
            <p:ph idx="4294967295" type="subTitle"/>
          </p:nvPr>
        </p:nvSpPr>
        <p:spPr>
          <a:xfrm>
            <a:off x="2478000" y="2831050"/>
            <a:ext cx="5661000" cy="4608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ETS(HousePrice ~ error("A") + trend("M") + season("N"))  - # AIC = 1420.145</a:t>
            </a:r>
            <a:endParaRPr/>
          </a:p>
        </p:txBody>
      </p:sp>
      <p:sp>
        <p:nvSpPr>
          <p:cNvPr id="923" name="Google Shape;923;p47"/>
          <p:cNvSpPr txBox="1"/>
          <p:nvPr>
            <p:ph idx="4294967295" type="subTitle"/>
          </p:nvPr>
        </p:nvSpPr>
        <p:spPr>
          <a:xfrm>
            <a:off x="2478000" y="3409075"/>
            <a:ext cx="5661000" cy="4608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0"/>
              </a:spcAft>
              <a:buNone/>
            </a:pPr>
            <a:r>
              <a:rPr lang="en"/>
              <a:t>ETS(HousePrice ~ error("A") + trend("A") + season("N"))  - # AIC = 1415.744</a:t>
            </a:r>
            <a:endParaRPr/>
          </a:p>
          <a:p>
            <a:pPr indent="0" lvl="0" marL="0" rtl="0" algn="l">
              <a:spcBef>
                <a:spcPts val="1200"/>
              </a:spcBef>
              <a:spcAft>
                <a:spcPts val="1200"/>
              </a:spcAft>
              <a:buClr>
                <a:schemeClr val="hlink"/>
              </a:buClr>
              <a:buSzPts val="1100"/>
              <a:buFont typeface="Arial"/>
              <a:buNone/>
            </a:pPr>
            <a:r>
              <a:t/>
            </a:r>
            <a:endParaRPr/>
          </a:p>
        </p:txBody>
      </p:sp>
      <p:sp>
        <p:nvSpPr>
          <p:cNvPr id="924" name="Google Shape;924;p47"/>
          <p:cNvSpPr txBox="1"/>
          <p:nvPr>
            <p:ph idx="4294967295" type="subTitle"/>
          </p:nvPr>
        </p:nvSpPr>
        <p:spPr>
          <a:xfrm>
            <a:off x="2482551" y="3987100"/>
            <a:ext cx="5661000" cy="489600"/>
          </a:xfrm>
          <a:prstGeom prst="rect">
            <a:avLst/>
          </a:prstGeom>
          <a:ln cap="flat" cmpd="sng" w="9525">
            <a:solidFill>
              <a:schemeClr val="dk1"/>
            </a:solidFill>
            <a:prstDash val="solid"/>
            <a:round/>
            <a:headEnd len="sm" w="sm" type="none"/>
            <a:tailEnd len="sm" w="sm" type="none"/>
          </a:ln>
        </p:spPr>
        <p:txBody>
          <a:bodyPr anchorCtr="0" anchor="t" bIns="91425" lIns="182875" spcFirstLastPara="1" rIns="91425" wrap="square" tIns="164575">
            <a:noAutofit/>
          </a:bodyPr>
          <a:lstStyle/>
          <a:p>
            <a:pPr indent="0" lvl="0" marL="0" rtl="0" algn="l">
              <a:spcBef>
                <a:spcPts val="0"/>
              </a:spcBef>
              <a:spcAft>
                <a:spcPts val="1200"/>
              </a:spcAft>
              <a:buClr>
                <a:schemeClr val="hlink"/>
              </a:buClr>
              <a:buSzPts val="1100"/>
              <a:buFont typeface="Arial"/>
              <a:buNone/>
            </a:pPr>
            <a:r>
              <a:rPr lang="en"/>
              <a:t>ETS(HousePrice ~ error("A") + trend("Md") + season("N"))  - # AIC = 1410.683</a:t>
            </a:r>
            <a:endParaRPr/>
          </a:p>
        </p:txBody>
      </p:sp>
      <p:sp>
        <p:nvSpPr>
          <p:cNvPr id="925" name="Google Shape;925;p47"/>
          <p:cNvSpPr/>
          <p:nvPr/>
        </p:nvSpPr>
        <p:spPr>
          <a:xfrm>
            <a:off x="1713162" y="1096975"/>
            <a:ext cx="679200" cy="4608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1</a:t>
            </a:r>
            <a:endParaRPr b="1" sz="2700">
              <a:solidFill>
                <a:schemeClr val="dk2"/>
              </a:solidFill>
              <a:latin typeface="Poppins"/>
              <a:ea typeface="Poppins"/>
              <a:cs typeface="Poppins"/>
              <a:sym typeface="Poppins"/>
            </a:endParaRPr>
          </a:p>
        </p:txBody>
      </p:sp>
      <p:sp>
        <p:nvSpPr>
          <p:cNvPr id="926" name="Google Shape;926;p47"/>
          <p:cNvSpPr/>
          <p:nvPr/>
        </p:nvSpPr>
        <p:spPr>
          <a:xfrm>
            <a:off x="1713162" y="1674998"/>
            <a:ext cx="679200" cy="4608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2</a:t>
            </a:r>
            <a:endParaRPr b="1" sz="2700">
              <a:solidFill>
                <a:schemeClr val="dk2"/>
              </a:solidFill>
              <a:latin typeface="Poppins"/>
              <a:ea typeface="Poppins"/>
              <a:cs typeface="Poppins"/>
              <a:sym typeface="Poppins"/>
            </a:endParaRPr>
          </a:p>
        </p:txBody>
      </p:sp>
      <p:sp>
        <p:nvSpPr>
          <p:cNvPr id="927" name="Google Shape;927;p47"/>
          <p:cNvSpPr/>
          <p:nvPr/>
        </p:nvSpPr>
        <p:spPr>
          <a:xfrm>
            <a:off x="1713162" y="2253022"/>
            <a:ext cx="679200" cy="4608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3</a:t>
            </a:r>
            <a:endParaRPr b="1" sz="2700">
              <a:solidFill>
                <a:schemeClr val="dk2"/>
              </a:solidFill>
              <a:latin typeface="Poppins"/>
              <a:ea typeface="Poppins"/>
              <a:cs typeface="Poppins"/>
              <a:sym typeface="Poppins"/>
            </a:endParaRPr>
          </a:p>
        </p:txBody>
      </p:sp>
      <p:sp>
        <p:nvSpPr>
          <p:cNvPr id="928" name="Google Shape;928;p47"/>
          <p:cNvSpPr/>
          <p:nvPr/>
        </p:nvSpPr>
        <p:spPr>
          <a:xfrm>
            <a:off x="1713162" y="2831045"/>
            <a:ext cx="679200" cy="4608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4</a:t>
            </a:r>
            <a:endParaRPr b="1" sz="2700">
              <a:solidFill>
                <a:schemeClr val="dk2"/>
              </a:solidFill>
              <a:latin typeface="Poppins"/>
              <a:ea typeface="Poppins"/>
              <a:cs typeface="Poppins"/>
              <a:sym typeface="Poppins"/>
            </a:endParaRPr>
          </a:p>
        </p:txBody>
      </p:sp>
      <p:sp>
        <p:nvSpPr>
          <p:cNvPr id="929" name="Google Shape;929;p47"/>
          <p:cNvSpPr/>
          <p:nvPr/>
        </p:nvSpPr>
        <p:spPr>
          <a:xfrm>
            <a:off x="1713162" y="3409069"/>
            <a:ext cx="679200" cy="4608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5</a:t>
            </a:r>
            <a:endParaRPr b="1" sz="2700">
              <a:solidFill>
                <a:schemeClr val="dk2"/>
              </a:solidFill>
              <a:latin typeface="Poppins"/>
              <a:ea typeface="Poppins"/>
              <a:cs typeface="Poppins"/>
              <a:sym typeface="Poppins"/>
            </a:endParaRPr>
          </a:p>
        </p:txBody>
      </p:sp>
      <p:sp>
        <p:nvSpPr>
          <p:cNvPr id="930" name="Google Shape;930;p47"/>
          <p:cNvSpPr/>
          <p:nvPr/>
        </p:nvSpPr>
        <p:spPr>
          <a:xfrm>
            <a:off x="1716470" y="3987084"/>
            <a:ext cx="679500" cy="489600"/>
          </a:xfrm>
          <a:prstGeom prst="rect">
            <a:avLst/>
          </a:prstGeom>
          <a:noFill/>
          <a:ln>
            <a:noFill/>
          </a:ln>
        </p:spPr>
        <p:txBody>
          <a:bodyPr anchorCtr="0" anchor="ctr" bIns="91425" lIns="91425" spcFirstLastPara="1" rIns="91425" wrap="square" tIns="109725">
            <a:noAutofit/>
          </a:bodyPr>
          <a:lstStyle/>
          <a:p>
            <a:pPr indent="0" lvl="0" marL="0" rtl="0" algn="ctr">
              <a:spcBef>
                <a:spcPts val="0"/>
              </a:spcBef>
              <a:spcAft>
                <a:spcPts val="0"/>
              </a:spcAft>
              <a:buNone/>
            </a:pPr>
            <a:r>
              <a:rPr b="1" lang="en" sz="2700">
                <a:solidFill>
                  <a:schemeClr val="dk2"/>
                </a:solidFill>
                <a:latin typeface="Poppins"/>
                <a:ea typeface="Poppins"/>
                <a:cs typeface="Poppins"/>
                <a:sym typeface="Poppins"/>
              </a:rPr>
              <a:t>6</a:t>
            </a:r>
            <a:endParaRPr b="1" sz="2700">
              <a:solidFill>
                <a:schemeClr val="dk2"/>
              </a:solidFill>
              <a:latin typeface="Poppins"/>
              <a:ea typeface="Poppins"/>
              <a:cs typeface="Poppins"/>
              <a:sym typeface="Poppins"/>
            </a:endParaRPr>
          </a:p>
        </p:txBody>
      </p:sp>
      <p:sp>
        <p:nvSpPr>
          <p:cNvPr id="931" name="Google Shape;931;p47"/>
          <p:cNvSpPr/>
          <p:nvPr/>
        </p:nvSpPr>
        <p:spPr>
          <a:xfrm flipH="1">
            <a:off x="1545899" y="1190468"/>
            <a:ext cx="170672" cy="27422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7"/>
          <p:cNvSpPr/>
          <p:nvPr/>
        </p:nvSpPr>
        <p:spPr>
          <a:xfrm flipH="1">
            <a:off x="1545899" y="1768492"/>
            <a:ext cx="170672" cy="27422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7"/>
          <p:cNvSpPr/>
          <p:nvPr/>
        </p:nvSpPr>
        <p:spPr>
          <a:xfrm flipH="1">
            <a:off x="1545899" y="3502562"/>
            <a:ext cx="170672" cy="27422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7"/>
          <p:cNvSpPr/>
          <p:nvPr/>
        </p:nvSpPr>
        <p:spPr>
          <a:xfrm flipH="1">
            <a:off x="1545899" y="2924539"/>
            <a:ext cx="170672" cy="27422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7"/>
          <p:cNvSpPr/>
          <p:nvPr/>
        </p:nvSpPr>
        <p:spPr>
          <a:xfrm flipH="1">
            <a:off x="1545899" y="2346515"/>
            <a:ext cx="170672" cy="27422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7"/>
          <p:cNvSpPr/>
          <p:nvPr/>
        </p:nvSpPr>
        <p:spPr>
          <a:xfrm flipH="1">
            <a:off x="1545902" y="4086384"/>
            <a:ext cx="170556" cy="291251"/>
          </a:xfrm>
          <a:custGeom>
            <a:rect b="b" l="l" r="r" t="t"/>
            <a:pathLst>
              <a:path extrusionOk="0" h="4026" w="2013">
                <a:moveTo>
                  <a:pt x="2013" y="0"/>
                </a:moveTo>
                <a:lnTo>
                  <a:pt x="0" y="2013"/>
                </a:lnTo>
                <a:lnTo>
                  <a:pt x="2013" y="4025"/>
                </a:lnTo>
                <a:lnTo>
                  <a:pt x="20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26"/>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About the</a:t>
            </a:r>
            <a:r>
              <a:rPr b="0" lang="en"/>
              <a:t> </a:t>
            </a:r>
            <a:r>
              <a:rPr b="1" lang="en"/>
              <a:t>dataset</a:t>
            </a:r>
            <a:endParaRPr b="1"/>
          </a:p>
        </p:txBody>
      </p:sp>
      <p:sp>
        <p:nvSpPr>
          <p:cNvPr id="606" name="Google Shape;606;p26"/>
          <p:cNvSpPr txBox="1"/>
          <p:nvPr>
            <p:ph idx="1" type="subTitle"/>
          </p:nvPr>
        </p:nvSpPr>
        <p:spPr>
          <a:xfrm>
            <a:off x="4786937" y="1487950"/>
            <a:ext cx="3643800" cy="442500"/>
          </a:xfrm>
          <a:prstGeom prst="rect">
            <a:avLst/>
          </a:prstGeom>
        </p:spPr>
        <p:txBody>
          <a:bodyPr anchorCtr="0" anchor="b" bIns="0"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Overview:</a:t>
            </a:r>
            <a:endParaRPr/>
          </a:p>
        </p:txBody>
      </p:sp>
      <p:sp>
        <p:nvSpPr>
          <p:cNvPr id="607" name="Google Shape;607;p26"/>
          <p:cNvSpPr txBox="1"/>
          <p:nvPr>
            <p:ph idx="3" type="subTitle"/>
          </p:nvPr>
        </p:nvSpPr>
        <p:spPr>
          <a:xfrm>
            <a:off x="4786925" y="1943150"/>
            <a:ext cx="3643800" cy="1712400"/>
          </a:xfrm>
          <a:prstGeom prst="rect">
            <a:avLst/>
          </a:prstGeom>
        </p:spPr>
        <p:txBody>
          <a:bodyPr anchorCtr="0" anchor="t" bIns="0" lIns="91425" spcFirstLastPara="1" rIns="91425" wrap="square" tIns="91425">
            <a:noAutofit/>
          </a:bodyPr>
          <a:lstStyle/>
          <a:p>
            <a:pPr indent="-304800" lvl="0" marL="457200" rtl="0" algn="l">
              <a:spcBef>
                <a:spcPts val="0"/>
              </a:spcBef>
              <a:spcAft>
                <a:spcPts val="0"/>
              </a:spcAft>
              <a:buSzPts val="1200"/>
              <a:buChar char="●"/>
            </a:pPr>
            <a:r>
              <a:rPr lang="en"/>
              <a:t>The dataset includes quarterly house price indices from 1975 to 2020, offering a comprehensive view of long-term trends and market cycles.</a:t>
            </a:r>
            <a:br>
              <a:rPr lang="en"/>
            </a:br>
            <a:endParaRPr/>
          </a:p>
          <a:p>
            <a:pPr indent="-304800" lvl="0" marL="457200" rtl="0" algn="l">
              <a:spcBef>
                <a:spcPts val="0"/>
              </a:spcBef>
              <a:spcAft>
                <a:spcPts val="0"/>
              </a:spcAft>
              <a:buSzPts val="1200"/>
              <a:buChar char="●"/>
            </a:pPr>
            <a:r>
              <a:rPr lang="en"/>
              <a:t>Pre-2020 data was used for training, while 2021 onwards was reserved for validation, ensuring robust testing of our forecasting methods.</a:t>
            </a:r>
            <a:endParaRPr/>
          </a:p>
        </p:txBody>
      </p:sp>
      <p:pic>
        <p:nvPicPr>
          <p:cNvPr id="608" name="Google Shape;608;p26"/>
          <p:cNvPicPr preferRelativeResize="0"/>
          <p:nvPr/>
        </p:nvPicPr>
        <p:blipFill>
          <a:blip r:embed="rId3">
            <a:alphaModFix/>
          </a:blip>
          <a:stretch>
            <a:fillRect/>
          </a:stretch>
        </p:blipFill>
        <p:spPr>
          <a:xfrm>
            <a:off x="1520675" y="1039650"/>
            <a:ext cx="2148678" cy="38415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7"/>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Initial</a:t>
            </a:r>
            <a:r>
              <a:rPr lang="en"/>
              <a:t> Visualization </a:t>
            </a:r>
            <a:r>
              <a:rPr b="0" lang="en"/>
              <a:t>of </a:t>
            </a:r>
            <a:r>
              <a:rPr b="1" lang="en"/>
              <a:t>data</a:t>
            </a:r>
            <a:endParaRPr b="1"/>
          </a:p>
        </p:txBody>
      </p:sp>
      <p:pic>
        <p:nvPicPr>
          <p:cNvPr id="614" name="Google Shape;614;p27"/>
          <p:cNvPicPr preferRelativeResize="0"/>
          <p:nvPr/>
        </p:nvPicPr>
        <p:blipFill>
          <a:blip r:embed="rId3">
            <a:alphaModFix/>
          </a:blip>
          <a:stretch>
            <a:fillRect/>
          </a:stretch>
        </p:blipFill>
        <p:spPr>
          <a:xfrm>
            <a:off x="233825" y="997125"/>
            <a:ext cx="2875274" cy="2057650"/>
          </a:xfrm>
          <a:prstGeom prst="rect">
            <a:avLst/>
          </a:prstGeom>
          <a:noFill/>
          <a:ln cap="flat" cmpd="sng" w="9525">
            <a:solidFill>
              <a:srgbClr val="000000"/>
            </a:solidFill>
            <a:prstDash val="solid"/>
            <a:round/>
            <a:headEnd len="sm" w="sm" type="none"/>
            <a:tailEnd len="sm" w="sm" type="none"/>
          </a:ln>
        </p:spPr>
      </p:pic>
      <p:pic>
        <p:nvPicPr>
          <p:cNvPr id="615" name="Google Shape;615;p27"/>
          <p:cNvPicPr preferRelativeResize="0"/>
          <p:nvPr/>
        </p:nvPicPr>
        <p:blipFill>
          <a:blip r:embed="rId4">
            <a:alphaModFix/>
          </a:blip>
          <a:stretch>
            <a:fillRect/>
          </a:stretch>
        </p:blipFill>
        <p:spPr>
          <a:xfrm>
            <a:off x="6178950" y="997125"/>
            <a:ext cx="2875274" cy="2057654"/>
          </a:xfrm>
          <a:prstGeom prst="rect">
            <a:avLst/>
          </a:prstGeom>
          <a:noFill/>
          <a:ln cap="flat" cmpd="sng" w="9525">
            <a:solidFill>
              <a:srgbClr val="000000"/>
            </a:solidFill>
            <a:prstDash val="solid"/>
            <a:round/>
            <a:headEnd len="sm" w="sm" type="none"/>
            <a:tailEnd len="sm" w="sm" type="none"/>
          </a:ln>
        </p:spPr>
      </p:pic>
      <p:pic>
        <p:nvPicPr>
          <p:cNvPr id="616" name="Google Shape;616;p27"/>
          <p:cNvPicPr preferRelativeResize="0"/>
          <p:nvPr/>
        </p:nvPicPr>
        <p:blipFill>
          <a:blip r:embed="rId5">
            <a:alphaModFix/>
          </a:blip>
          <a:stretch>
            <a:fillRect/>
          </a:stretch>
        </p:blipFill>
        <p:spPr>
          <a:xfrm>
            <a:off x="3164575" y="2805075"/>
            <a:ext cx="2958899" cy="2117493"/>
          </a:xfrm>
          <a:prstGeom prst="rect">
            <a:avLst/>
          </a:prstGeom>
          <a:noFill/>
          <a:ln cap="flat" cmpd="sng" w="9525">
            <a:solidFill>
              <a:srgbClr val="000000"/>
            </a:solidFill>
            <a:prstDash val="solid"/>
            <a:round/>
            <a:headEnd len="sm" w="sm" type="none"/>
            <a:tailEnd len="sm" w="sm" type="none"/>
          </a:ln>
        </p:spPr>
      </p:pic>
      <p:sp>
        <p:nvSpPr>
          <p:cNvPr id="617" name="Google Shape;617;p27"/>
          <p:cNvSpPr txBox="1"/>
          <p:nvPr/>
        </p:nvSpPr>
        <p:spPr>
          <a:xfrm>
            <a:off x="878863" y="3160950"/>
            <a:ext cx="1585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ubik"/>
                <a:ea typeface="Rubik"/>
                <a:cs typeface="Rubik"/>
                <a:sym typeface="Rubik"/>
              </a:rPr>
              <a:t>autoplot</a:t>
            </a:r>
            <a:endParaRPr sz="1200">
              <a:solidFill>
                <a:schemeClr val="dk1"/>
              </a:solidFill>
              <a:latin typeface="Rubik"/>
              <a:ea typeface="Rubik"/>
              <a:cs typeface="Rubik"/>
              <a:sym typeface="Rubik"/>
            </a:endParaRPr>
          </a:p>
        </p:txBody>
      </p:sp>
      <p:sp>
        <p:nvSpPr>
          <p:cNvPr id="618" name="Google Shape;618;p27"/>
          <p:cNvSpPr txBox="1"/>
          <p:nvPr/>
        </p:nvSpPr>
        <p:spPr>
          <a:xfrm>
            <a:off x="3851413" y="2410775"/>
            <a:ext cx="1585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ubik"/>
                <a:ea typeface="Rubik"/>
                <a:cs typeface="Rubik"/>
                <a:sym typeface="Rubik"/>
              </a:rPr>
              <a:t>gg_subseries</a:t>
            </a:r>
            <a:endParaRPr sz="1200">
              <a:solidFill>
                <a:schemeClr val="dk1"/>
              </a:solidFill>
              <a:latin typeface="Rubik"/>
              <a:ea typeface="Rubik"/>
              <a:cs typeface="Rubik"/>
              <a:sym typeface="Rubik"/>
            </a:endParaRPr>
          </a:p>
        </p:txBody>
      </p:sp>
      <p:sp>
        <p:nvSpPr>
          <p:cNvPr id="619" name="Google Shape;619;p27"/>
          <p:cNvSpPr txBox="1"/>
          <p:nvPr/>
        </p:nvSpPr>
        <p:spPr>
          <a:xfrm>
            <a:off x="6823963" y="3121000"/>
            <a:ext cx="15852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ubik"/>
                <a:ea typeface="Rubik"/>
                <a:cs typeface="Rubik"/>
                <a:sym typeface="Rubik"/>
              </a:rPr>
              <a:t>gg_seasonal</a:t>
            </a:r>
            <a:endParaRPr sz="1200">
              <a:solidFill>
                <a:schemeClr val="dk1"/>
              </a:solidFill>
              <a:latin typeface="Rubik"/>
              <a:ea typeface="Rubik"/>
              <a:cs typeface="Rubik"/>
              <a:sym typeface="Rubik"/>
            </a:endParaRPr>
          </a:p>
        </p:txBody>
      </p:sp>
      <p:sp>
        <p:nvSpPr>
          <p:cNvPr id="620" name="Google Shape;620;p27"/>
          <p:cNvSpPr txBox="1"/>
          <p:nvPr>
            <p:ph idx="3" type="subTitle"/>
          </p:nvPr>
        </p:nvSpPr>
        <p:spPr>
          <a:xfrm>
            <a:off x="6306625" y="3459450"/>
            <a:ext cx="2619900" cy="1712400"/>
          </a:xfrm>
          <a:prstGeom prst="rect">
            <a:avLst/>
          </a:prstGeom>
        </p:spPr>
        <p:txBody>
          <a:bodyPr anchorCtr="0" anchor="t" bIns="0"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These insights informed our choice of models, emphasizing the need for approaches that can handle both trends and irregular cycles.</a:t>
            </a:r>
            <a:endParaRPr/>
          </a:p>
          <a:p>
            <a:pPr indent="0" lvl="0" marL="0" rtl="0" algn="l">
              <a:spcBef>
                <a:spcPts val="1200"/>
              </a:spcBef>
              <a:spcAft>
                <a:spcPts val="0"/>
              </a:spcAft>
              <a:buNone/>
            </a:pPr>
            <a:r>
              <a:t/>
            </a:r>
            <a:endParaRPr/>
          </a:p>
        </p:txBody>
      </p:sp>
      <p:sp>
        <p:nvSpPr>
          <p:cNvPr id="621" name="Google Shape;621;p27"/>
          <p:cNvSpPr txBox="1"/>
          <p:nvPr>
            <p:ph idx="3" type="subTitle"/>
          </p:nvPr>
        </p:nvSpPr>
        <p:spPr>
          <a:xfrm>
            <a:off x="137238" y="3459450"/>
            <a:ext cx="2875200" cy="1508400"/>
          </a:xfrm>
          <a:prstGeom prst="rect">
            <a:avLst/>
          </a:prstGeom>
        </p:spPr>
        <p:txBody>
          <a:bodyPr anchorCtr="0" anchor="t" bIns="0"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Visualizations revealed a linear trend with no significant seasonal patterns but clear cyclic variations like the 2008 crash and post-recovery growth.</a:t>
            </a:r>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28"/>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Time Series Regression</a:t>
            </a:r>
            <a:r>
              <a:rPr lang="en"/>
              <a:t> </a:t>
            </a:r>
            <a:r>
              <a:rPr lang="en"/>
              <a:t>model</a:t>
            </a:r>
            <a:endParaRPr/>
          </a:p>
        </p:txBody>
      </p:sp>
      <p:pic>
        <p:nvPicPr>
          <p:cNvPr id="627" name="Google Shape;627;p28"/>
          <p:cNvPicPr preferRelativeResize="0"/>
          <p:nvPr/>
        </p:nvPicPr>
        <p:blipFill>
          <a:blip r:embed="rId3">
            <a:alphaModFix/>
          </a:blip>
          <a:stretch>
            <a:fillRect/>
          </a:stretch>
        </p:blipFill>
        <p:spPr>
          <a:xfrm>
            <a:off x="1154175" y="1418675"/>
            <a:ext cx="3264000" cy="2335811"/>
          </a:xfrm>
          <a:prstGeom prst="rect">
            <a:avLst/>
          </a:prstGeom>
          <a:noFill/>
          <a:ln cap="flat" cmpd="sng" w="9525">
            <a:solidFill>
              <a:schemeClr val="dk1"/>
            </a:solidFill>
            <a:prstDash val="solid"/>
            <a:round/>
            <a:headEnd len="sm" w="sm" type="none"/>
            <a:tailEnd len="sm" w="sm" type="none"/>
          </a:ln>
        </p:spPr>
      </p:pic>
      <p:pic>
        <p:nvPicPr>
          <p:cNvPr id="628" name="Google Shape;628;p28"/>
          <p:cNvPicPr preferRelativeResize="0"/>
          <p:nvPr/>
        </p:nvPicPr>
        <p:blipFill>
          <a:blip r:embed="rId4">
            <a:alphaModFix/>
          </a:blip>
          <a:stretch>
            <a:fillRect/>
          </a:stretch>
        </p:blipFill>
        <p:spPr>
          <a:xfrm>
            <a:off x="4668050" y="1403839"/>
            <a:ext cx="3264000" cy="2335825"/>
          </a:xfrm>
          <a:prstGeom prst="rect">
            <a:avLst/>
          </a:prstGeom>
          <a:noFill/>
          <a:ln cap="flat" cmpd="sng" w="9525">
            <a:solidFill>
              <a:schemeClr val="dk1"/>
            </a:solidFill>
            <a:prstDash val="solid"/>
            <a:round/>
            <a:headEnd len="sm" w="sm" type="none"/>
            <a:tailEnd len="sm" w="sm" type="none"/>
          </a:ln>
        </p:spPr>
      </p:pic>
      <p:sp>
        <p:nvSpPr>
          <p:cNvPr id="629" name="Google Shape;629;p28"/>
          <p:cNvSpPr txBox="1"/>
          <p:nvPr/>
        </p:nvSpPr>
        <p:spPr>
          <a:xfrm>
            <a:off x="713225" y="3893250"/>
            <a:ext cx="7717500" cy="794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200">
                <a:solidFill>
                  <a:schemeClr val="dk1"/>
                </a:solidFill>
                <a:latin typeface="Rubik"/>
                <a:ea typeface="Rubik"/>
                <a:cs typeface="Rubik"/>
                <a:sym typeface="Rubik"/>
              </a:rPr>
              <a:t>TSLM captures the overall upward trend but lacks the ability to model cyclic fluctuations, such as the 2008 housing crisis.</a:t>
            </a:r>
            <a:endParaRPr sz="1200">
              <a:solidFill>
                <a:schemeClr val="dk1"/>
              </a:solidFill>
              <a:latin typeface="Rubik"/>
              <a:ea typeface="Rubik"/>
              <a:cs typeface="Rubik"/>
              <a:sym typeface="Rubik"/>
            </a:endParaRPr>
          </a:p>
          <a:p>
            <a:pPr indent="-298450" lvl="0" marL="457200" rtl="0" algn="l">
              <a:lnSpc>
                <a:spcPct val="115000"/>
              </a:lnSpc>
              <a:spcBef>
                <a:spcPts val="0"/>
              </a:spcBef>
              <a:spcAft>
                <a:spcPts val="0"/>
              </a:spcAft>
              <a:buSzPts val="1100"/>
              <a:buChar char="●"/>
            </a:pPr>
            <a:r>
              <a:rPr lang="en" sz="1200">
                <a:solidFill>
                  <a:schemeClr val="dk1"/>
                </a:solidFill>
                <a:latin typeface="Rubik"/>
                <a:ea typeface="Rubik"/>
                <a:cs typeface="Rubik"/>
                <a:sym typeface="Rubik"/>
              </a:rPr>
              <a:t>It serves as a </a:t>
            </a:r>
            <a:r>
              <a:rPr b="1" lang="en" sz="1200">
                <a:solidFill>
                  <a:schemeClr val="dk1"/>
                </a:solidFill>
                <a:latin typeface="Rubik"/>
                <a:ea typeface="Rubik"/>
                <a:cs typeface="Rubik"/>
                <a:sym typeface="Rubik"/>
              </a:rPr>
              <a:t>baseline model </a:t>
            </a:r>
            <a:r>
              <a:rPr lang="en" sz="1200">
                <a:solidFill>
                  <a:schemeClr val="dk1"/>
                </a:solidFill>
                <a:latin typeface="Rubik"/>
                <a:ea typeface="Rubik"/>
                <a:cs typeface="Rubik"/>
                <a:sym typeface="Rubik"/>
              </a:rPr>
              <a:t>to compare more advanced methods like ARIMA and ETS.</a:t>
            </a:r>
            <a:endParaRPr sz="1200">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29"/>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Time Series Regression Log</a:t>
            </a:r>
            <a:r>
              <a:rPr lang="en"/>
              <a:t> model</a:t>
            </a:r>
            <a:endParaRPr/>
          </a:p>
        </p:txBody>
      </p:sp>
      <p:sp>
        <p:nvSpPr>
          <p:cNvPr id="635" name="Google Shape;635;p29"/>
          <p:cNvSpPr txBox="1"/>
          <p:nvPr/>
        </p:nvSpPr>
        <p:spPr>
          <a:xfrm>
            <a:off x="713225" y="3893250"/>
            <a:ext cx="7717500" cy="1006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100">
                <a:latin typeface="Rubik"/>
                <a:ea typeface="Rubik"/>
                <a:cs typeface="Rubik"/>
                <a:sym typeface="Rubik"/>
              </a:rPr>
              <a:t>The </a:t>
            </a:r>
            <a:r>
              <a:rPr b="1" lang="en" sz="1100">
                <a:latin typeface="Rubik"/>
                <a:ea typeface="Rubik"/>
                <a:cs typeface="Rubik"/>
                <a:sym typeface="Rubik"/>
              </a:rPr>
              <a:t>Time Series Regression Log model</a:t>
            </a:r>
            <a:r>
              <a:rPr lang="en" sz="1100">
                <a:latin typeface="Rubik"/>
                <a:ea typeface="Rubik"/>
                <a:cs typeface="Rubik"/>
                <a:sym typeface="Rubik"/>
              </a:rPr>
              <a:t> eff</a:t>
            </a:r>
            <a:r>
              <a:rPr lang="en" sz="1200">
                <a:solidFill>
                  <a:schemeClr val="dk1"/>
                </a:solidFill>
                <a:latin typeface="Rubik"/>
                <a:ea typeface="Rubik"/>
                <a:cs typeface="Rubik"/>
                <a:sym typeface="Rubik"/>
              </a:rPr>
              <a:t>ectively captures the exponential growth trend in the house price dataset, as seen in the fitted line closely matching the data.</a:t>
            </a:r>
            <a:endParaRPr sz="1200">
              <a:solidFill>
                <a:schemeClr val="dk1"/>
              </a:solidFill>
              <a:latin typeface="Rubik"/>
              <a:ea typeface="Rubik"/>
              <a:cs typeface="Rubik"/>
              <a:sym typeface="Rubik"/>
            </a:endParaRPr>
          </a:p>
          <a:p>
            <a:pPr indent="-298450" lvl="0" marL="457200" rtl="0" algn="l">
              <a:lnSpc>
                <a:spcPct val="115000"/>
              </a:lnSpc>
              <a:spcBef>
                <a:spcPts val="0"/>
              </a:spcBef>
              <a:spcAft>
                <a:spcPts val="0"/>
              </a:spcAft>
              <a:buSzPts val="1100"/>
              <a:buChar char="●"/>
            </a:pPr>
            <a:r>
              <a:rPr lang="en" sz="1200">
                <a:solidFill>
                  <a:schemeClr val="dk1"/>
                </a:solidFill>
                <a:latin typeface="Rubik"/>
                <a:ea typeface="Rubik"/>
                <a:cs typeface="Rubik"/>
                <a:sym typeface="Rubik"/>
              </a:rPr>
              <a:t>The forecast highlights robust performance with confidence intervals, indicating the model's ability to handle uncertainty and predict future trends in a log-transformed scale.</a:t>
            </a:r>
            <a:endParaRPr sz="1200">
              <a:solidFill>
                <a:schemeClr val="dk1"/>
              </a:solidFill>
              <a:latin typeface="Rubik"/>
              <a:ea typeface="Rubik"/>
              <a:cs typeface="Rubik"/>
              <a:sym typeface="Rubik"/>
            </a:endParaRPr>
          </a:p>
        </p:txBody>
      </p:sp>
      <p:pic>
        <p:nvPicPr>
          <p:cNvPr id="636" name="Google Shape;636;p29"/>
          <p:cNvPicPr preferRelativeResize="0"/>
          <p:nvPr/>
        </p:nvPicPr>
        <p:blipFill>
          <a:blip r:embed="rId3">
            <a:alphaModFix/>
          </a:blip>
          <a:stretch>
            <a:fillRect/>
          </a:stretch>
        </p:blipFill>
        <p:spPr>
          <a:xfrm>
            <a:off x="713225" y="1149525"/>
            <a:ext cx="3621023" cy="2591325"/>
          </a:xfrm>
          <a:prstGeom prst="rect">
            <a:avLst/>
          </a:prstGeom>
          <a:noFill/>
          <a:ln cap="flat" cmpd="sng" w="9525">
            <a:solidFill>
              <a:schemeClr val="dk1"/>
            </a:solidFill>
            <a:prstDash val="solid"/>
            <a:round/>
            <a:headEnd len="sm" w="sm" type="none"/>
            <a:tailEnd len="sm" w="sm" type="none"/>
          </a:ln>
        </p:spPr>
      </p:pic>
      <p:pic>
        <p:nvPicPr>
          <p:cNvPr id="637" name="Google Shape;637;p29"/>
          <p:cNvPicPr preferRelativeResize="0"/>
          <p:nvPr/>
        </p:nvPicPr>
        <p:blipFill>
          <a:blip r:embed="rId4">
            <a:alphaModFix/>
          </a:blip>
          <a:stretch>
            <a:fillRect/>
          </a:stretch>
        </p:blipFill>
        <p:spPr>
          <a:xfrm>
            <a:off x="4914573" y="1149525"/>
            <a:ext cx="3621023" cy="2591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30"/>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Manual ARIMA</a:t>
            </a:r>
            <a:r>
              <a:rPr lang="en"/>
              <a:t> </a:t>
            </a:r>
            <a:r>
              <a:rPr lang="en"/>
              <a:t>model -</a:t>
            </a:r>
            <a:endParaRPr b="1"/>
          </a:p>
        </p:txBody>
      </p:sp>
      <p:pic>
        <p:nvPicPr>
          <p:cNvPr id="643" name="Google Shape;643;p30"/>
          <p:cNvPicPr preferRelativeResize="0"/>
          <p:nvPr/>
        </p:nvPicPr>
        <p:blipFill>
          <a:blip r:embed="rId3">
            <a:alphaModFix/>
          </a:blip>
          <a:stretch>
            <a:fillRect/>
          </a:stretch>
        </p:blipFill>
        <p:spPr>
          <a:xfrm>
            <a:off x="1049525" y="1149525"/>
            <a:ext cx="3353849" cy="2400125"/>
          </a:xfrm>
          <a:prstGeom prst="rect">
            <a:avLst/>
          </a:prstGeom>
          <a:noFill/>
          <a:ln cap="flat" cmpd="sng" w="9525">
            <a:solidFill>
              <a:schemeClr val="dk1"/>
            </a:solidFill>
            <a:prstDash val="solid"/>
            <a:round/>
            <a:headEnd len="sm" w="sm" type="none"/>
            <a:tailEnd len="sm" w="sm" type="none"/>
          </a:ln>
        </p:spPr>
      </p:pic>
      <p:pic>
        <p:nvPicPr>
          <p:cNvPr id="644" name="Google Shape;644;p30"/>
          <p:cNvPicPr preferRelativeResize="0"/>
          <p:nvPr/>
        </p:nvPicPr>
        <p:blipFill>
          <a:blip r:embed="rId4">
            <a:alphaModFix/>
          </a:blip>
          <a:stretch>
            <a:fillRect/>
          </a:stretch>
        </p:blipFill>
        <p:spPr>
          <a:xfrm>
            <a:off x="4765100" y="1149525"/>
            <a:ext cx="3353849" cy="2400116"/>
          </a:xfrm>
          <a:prstGeom prst="rect">
            <a:avLst/>
          </a:prstGeom>
          <a:noFill/>
          <a:ln cap="flat" cmpd="sng" w="9525">
            <a:solidFill>
              <a:schemeClr val="dk1"/>
            </a:solidFill>
            <a:prstDash val="solid"/>
            <a:round/>
            <a:headEnd len="sm" w="sm" type="none"/>
            <a:tailEnd len="sm" w="sm" type="none"/>
          </a:ln>
        </p:spPr>
      </p:pic>
      <p:sp>
        <p:nvSpPr>
          <p:cNvPr id="645" name="Google Shape;645;p30"/>
          <p:cNvSpPr txBox="1"/>
          <p:nvPr/>
        </p:nvSpPr>
        <p:spPr>
          <a:xfrm>
            <a:off x="5273375" y="419625"/>
            <a:ext cx="2337300" cy="5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pdq(2,2,1)</a:t>
            </a:r>
            <a:endParaRPr sz="1200">
              <a:solidFill>
                <a:schemeClr val="dk1"/>
              </a:solidFill>
              <a:latin typeface="Rubik"/>
              <a:ea typeface="Rubik"/>
              <a:cs typeface="Rubik"/>
              <a:sym typeface="Rubik"/>
            </a:endParaRPr>
          </a:p>
        </p:txBody>
      </p:sp>
      <p:sp>
        <p:nvSpPr>
          <p:cNvPr id="646" name="Google Shape;646;p30"/>
          <p:cNvSpPr txBox="1"/>
          <p:nvPr/>
        </p:nvSpPr>
        <p:spPr>
          <a:xfrm>
            <a:off x="713250" y="3744000"/>
            <a:ext cx="7717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b="1" lang="en" sz="1200">
                <a:solidFill>
                  <a:schemeClr val="dk1"/>
                </a:solidFill>
                <a:latin typeface="Rubik"/>
                <a:ea typeface="Rubik"/>
                <a:cs typeface="Rubik"/>
                <a:sym typeface="Rubik"/>
              </a:rPr>
              <a:t>ARIMA(2,2,1)</a:t>
            </a:r>
            <a:r>
              <a:rPr lang="en" sz="1200">
                <a:solidFill>
                  <a:schemeClr val="dk1"/>
                </a:solidFill>
                <a:latin typeface="Rubik"/>
                <a:ea typeface="Rubik"/>
                <a:cs typeface="Rubik"/>
                <a:sym typeface="Rubik"/>
              </a:rPr>
              <a:t> was tuned using ACF/PACF to account for the housing market's trend and cyclic variations, including downturns like the 2008 crash.</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Its flexibility in modeling both trend and short-term patterns makes it an excellent fit for non-stationary time series.</a:t>
            </a:r>
            <a:endParaRPr sz="1200">
              <a:solidFill>
                <a:schemeClr val="dk1"/>
              </a:solidFill>
              <a:latin typeface="Rubik"/>
              <a:ea typeface="Rubik"/>
              <a:cs typeface="Rubik"/>
              <a:sym typeface="Rubik"/>
            </a:endParaRPr>
          </a:p>
        </p:txBody>
      </p:sp>
      <p:pic>
        <p:nvPicPr>
          <p:cNvPr id="647" name="Google Shape;647;p30"/>
          <p:cNvPicPr preferRelativeResize="0"/>
          <p:nvPr/>
        </p:nvPicPr>
        <p:blipFill>
          <a:blip r:embed="rId5">
            <a:alphaModFix/>
          </a:blip>
          <a:stretch>
            <a:fillRect/>
          </a:stretch>
        </p:blipFill>
        <p:spPr>
          <a:xfrm>
            <a:off x="1049527" y="1149518"/>
            <a:ext cx="3353849" cy="2400131"/>
          </a:xfrm>
          <a:prstGeom prst="rect">
            <a:avLst/>
          </a:prstGeom>
          <a:noFill/>
          <a:ln cap="flat" cmpd="sng" w="9525">
            <a:solidFill>
              <a:schemeClr val="dk1"/>
            </a:solidFill>
            <a:prstDash val="solid"/>
            <a:round/>
            <a:headEnd len="sm" w="sm" type="none"/>
            <a:tailEnd len="sm" w="sm" type="none"/>
          </a:ln>
        </p:spPr>
      </p:pic>
      <p:pic>
        <p:nvPicPr>
          <p:cNvPr id="648" name="Google Shape;648;p30"/>
          <p:cNvPicPr preferRelativeResize="0"/>
          <p:nvPr/>
        </p:nvPicPr>
        <p:blipFill>
          <a:blip r:embed="rId6">
            <a:alphaModFix/>
          </a:blip>
          <a:stretch>
            <a:fillRect/>
          </a:stretch>
        </p:blipFill>
        <p:spPr>
          <a:xfrm>
            <a:off x="4765100" y="1149525"/>
            <a:ext cx="3353849" cy="2388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31"/>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 ARIMA</a:t>
            </a:r>
            <a:r>
              <a:rPr lang="en"/>
              <a:t> </a:t>
            </a:r>
            <a:r>
              <a:rPr lang="en"/>
              <a:t>model - </a:t>
            </a:r>
            <a:endParaRPr b="1" sz="1400"/>
          </a:p>
        </p:txBody>
      </p:sp>
      <p:pic>
        <p:nvPicPr>
          <p:cNvPr id="654" name="Google Shape;654;p31"/>
          <p:cNvPicPr preferRelativeResize="0"/>
          <p:nvPr/>
        </p:nvPicPr>
        <p:blipFill>
          <a:blip r:embed="rId3">
            <a:alphaModFix/>
          </a:blip>
          <a:stretch>
            <a:fillRect/>
          </a:stretch>
        </p:blipFill>
        <p:spPr>
          <a:xfrm>
            <a:off x="1064475" y="1157000"/>
            <a:ext cx="3323950" cy="2378725"/>
          </a:xfrm>
          <a:prstGeom prst="rect">
            <a:avLst/>
          </a:prstGeom>
          <a:noFill/>
          <a:ln cap="flat" cmpd="sng" w="9525">
            <a:solidFill>
              <a:schemeClr val="dk1"/>
            </a:solidFill>
            <a:prstDash val="solid"/>
            <a:round/>
            <a:headEnd len="sm" w="sm" type="none"/>
            <a:tailEnd len="sm" w="sm" type="none"/>
          </a:ln>
        </p:spPr>
      </p:pic>
      <p:pic>
        <p:nvPicPr>
          <p:cNvPr id="655" name="Google Shape;655;p31"/>
          <p:cNvPicPr preferRelativeResize="0"/>
          <p:nvPr/>
        </p:nvPicPr>
        <p:blipFill>
          <a:blip r:embed="rId4">
            <a:alphaModFix/>
          </a:blip>
          <a:stretch>
            <a:fillRect/>
          </a:stretch>
        </p:blipFill>
        <p:spPr>
          <a:xfrm>
            <a:off x="4540825" y="1149525"/>
            <a:ext cx="3323950" cy="2378731"/>
          </a:xfrm>
          <a:prstGeom prst="rect">
            <a:avLst/>
          </a:prstGeom>
          <a:noFill/>
          <a:ln cap="flat" cmpd="sng" w="9525">
            <a:solidFill>
              <a:schemeClr val="dk1"/>
            </a:solidFill>
            <a:prstDash val="solid"/>
            <a:round/>
            <a:headEnd len="sm" w="sm" type="none"/>
            <a:tailEnd len="sm" w="sm" type="none"/>
          </a:ln>
        </p:spPr>
      </p:pic>
      <p:sp>
        <p:nvSpPr>
          <p:cNvPr id="656" name="Google Shape;656;p31"/>
          <p:cNvSpPr txBox="1"/>
          <p:nvPr/>
        </p:nvSpPr>
        <p:spPr>
          <a:xfrm>
            <a:off x="4540825" y="419625"/>
            <a:ext cx="2407200" cy="5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    </a:t>
            </a:r>
            <a:r>
              <a:rPr b="1" lang="en">
                <a:solidFill>
                  <a:schemeClr val="dk1"/>
                </a:solidFill>
                <a:latin typeface="Poppins"/>
                <a:ea typeface="Poppins"/>
                <a:cs typeface="Poppins"/>
                <a:sym typeface="Poppins"/>
              </a:rPr>
              <a:t>ARIMA(1,1,3)(0,0,1)</a:t>
            </a:r>
            <a:endParaRPr sz="1200">
              <a:solidFill>
                <a:schemeClr val="dk1"/>
              </a:solidFill>
              <a:latin typeface="Rubik"/>
              <a:ea typeface="Rubik"/>
              <a:cs typeface="Rubik"/>
              <a:sym typeface="Rubik"/>
            </a:endParaRPr>
          </a:p>
        </p:txBody>
      </p:sp>
      <p:sp>
        <p:nvSpPr>
          <p:cNvPr id="657" name="Google Shape;657;p31"/>
          <p:cNvSpPr txBox="1"/>
          <p:nvPr/>
        </p:nvSpPr>
        <p:spPr>
          <a:xfrm>
            <a:off x="713225" y="3695600"/>
            <a:ext cx="7717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Auto ARIMA </a:t>
            </a:r>
            <a:r>
              <a:rPr b="1" lang="en" sz="1200">
                <a:solidFill>
                  <a:schemeClr val="dk1"/>
                </a:solidFill>
                <a:latin typeface="Rubik"/>
                <a:ea typeface="Rubik"/>
                <a:cs typeface="Rubik"/>
                <a:sym typeface="Rubik"/>
              </a:rPr>
              <a:t>(ARIMA(1,1,3)(0,0,1))</a:t>
            </a:r>
            <a:r>
              <a:rPr lang="en" sz="1200">
                <a:solidFill>
                  <a:schemeClr val="dk1"/>
                </a:solidFill>
                <a:latin typeface="Rubik"/>
                <a:ea typeface="Rubik"/>
                <a:cs typeface="Rubik"/>
                <a:sym typeface="Rubik"/>
              </a:rPr>
              <a:t> selected parameters automatically using AIC minimization, saving significant time while ensuring accuracy.</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It balances precision and efficiency, making it ideal for operational forecasting in time-constrained projects.</a:t>
            </a:r>
            <a:endParaRPr sz="1200">
              <a:solidFill>
                <a:schemeClr val="dk1"/>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2"/>
          <p:cNvSpPr txBox="1"/>
          <p:nvPr>
            <p:ph type="title"/>
          </p:nvPr>
        </p:nvSpPr>
        <p:spPr>
          <a:xfrm>
            <a:off x="713225" y="419625"/>
            <a:ext cx="77175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Auto ARIMA Log</a:t>
            </a:r>
            <a:r>
              <a:rPr lang="en"/>
              <a:t> model - </a:t>
            </a:r>
            <a:endParaRPr b="1" sz="1400"/>
          </a:p>
        </p:txBody>
      </p:sp>
      <p:sp>
        <p:nvSpPr>
          <p:cNvPr id="663" name="Google Shape;663;p32"/>
          <p:cNvSpPr txBox="1"/>
          <p:nvPr/>
        </p:nvSpPr>
        <p:spPr>
          <a:xfrm>
            <a:off x="5579525" y="472150"/>
            <a:ext cx="2407200" cy="5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oppins"/>
                <a:ea typeface="Poppins"/>
                <a:cs typeface="Poppins"/>
                <a:sym typeface="Poppins"/>
              </a:rPr>
              <a:t>ARIMA(4,2,0)(2,0,0)</a:t>
            </a:r>
            <a:endParaRPr sz="1200">
              <a:solidFill>
                <a:schemeClr val="dk1"/>
              </a:solidFill>
              <a:latin typeface="Rubik"/>
              <a:ea typeface="Rubik"/>
              <a:cs typeface="Rubik"/>
              <a:sym typeface="Rubik"/>
            </a:endParaRPr>
          </a:p>
        </p:txBody>
      </p:sp>
      <p:sp>
        <p:nvSpPr>
          <p:cNvPr id="664" name="Google Shape;664;p32"/>
          <p:cNvSpPr txBox="1"/>
          <p:nvPr/>
        </p:nvSpPr>
        <p:spPr>
          <a:xfrm>
            <a:off x="713225" y="3695600"/>
            <a:ext cx="77175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The </a:t>
            </a:r>
            <a:r>
              <a:rPr b="1" lang="en" sz="1200">
                <a:solidFill>
                  <a:schemeClr val="dk1"/>
                </a:solidFill>
                <a:latin typeface="Rubik"/>
                <a:ea typeface="Rubik"/>
                <a:cs typeface="Rubik"/>
                <a:sym typeface="Rubik"/>
              </a:rPr>
              <a:t>Auto ARIMA Log model</a:t>
            </a:r>
            <a:r>
              <a:rPr lang="en" sz="1200">
                <a:solidFill>
                  <a:schemeClr val="dk1"/>
                </a:solidFill>
                <a:latin typeface="Rubik"/>
                <a:ea typeface="Rubik"/>
                <a:cs typeface="Rubik"/>
                <a:sym typeface="Rubik"/>
              </a:rPr>
              <a:t> effectively fits the historical house price data, capturing the trends and smoothing irregularities with the ARIMA(4,2,0)(2,0,0) specification.</a:t>
            </a:r>
            <a:endParaRPr sz="1200">
              <a:solidFill>
                <a:schemeClr val="dk1"/>
              </a:solidFill>
              <a:latin typeface="Rubik"/>
              <a:ea typeface="Rubik"/>
              <a:cs typeface="Rubik"/>
              <a:sym typeface="Rubik"/>
            </a:endParaRPr>
          </a:p>
          <a:p>
            <a:pPr indent="-304800" lvl="0" marL="457200" rtl="0" algn="l">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The forecast highlights the model's predictive capability, with widening confidence intervals indicating uncertainty in future trends as the time horizon extends.</a:t>
            </a:r>
            <a:endParaRPr sz="1200">
              <a:solidFill>
                <a:schemeClr val="dk1"/>
              </a:solidFill>
              <a:latin typeface="Rubik"/>
              <a:ea typeface="Rubik"/>
              <a:cs typeface="Rubik"/>
              <a:sym typeface="Rubik"/>
            </a:endParaRPr>
          </a:p>
        </p:txBody>
      </p:sp>
      <p:pic>
        <p:nvPicPr>
          <p:cNvPr id="665" name="Google Shape;665;p32"/>
          <p:cNvPicPr preferRelativeResize="0"/>
          <p:nvPr/>
        </p:nvPicPr>
        <p:blipFill>
          <a:blip r:embed="rId3">
            <a:alphaModFix/>
          </a:blip>
          <a:stretch>
            <a:fillRect/>
          </a:stretch>
        </p:blipFill>
        <p:spPr>
          <a:xfrm>
            <a:off x="1191075" y="1149525"/>
            <a:ext cx="3344834" cy="2393675"/>
          </a:xfrm>
          <a:prstGeom prst="rect">
            <a:avLst/>
          </a:prstGeom>
          <a:noFill/>
          <a:ln cap="flat" cmpd="sng" w="9525">
            <a:solidFill>
              <a:schemeClr val="dk1"/>
            </a:solidFill>
            <a:prstDash val="solid"/>
            <a:round/>
            <a:headEnd len="sm" w="sm" type="none"/>
            <a:tailEnd len="sm" w="sm" type="none"/>
          </a:ln>
        </p:spPr>
      </p:pic>
      <p:pic>
        <p:nvPicPr>
          <p:cNvPr id="666" name="Google Shape;666;p32"/>
          <p:cNvPicPr preferRelativeResize="0"/>
          <p:nvPr/>
        </p:nvPicPr>
        <p:blipFill>
          <a:blip r:embed="rId4">
            <a:alphaModFix/>
          </a:blip>
          <a:stretch>
            <a:fillRect/>
          </a:stretch>
        </p:blipFill>
        <p:spPr>
          <a:xfrm>
            <a:off x="4957984" y="1149525"/>
            <a:ext cx="3344834" cy="23936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