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87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79408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4556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22215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9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1015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910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1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814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7709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43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6252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813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973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14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710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2/21/2020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60316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3194-4396-4ED7-873A-FE2864D32347}"/>
              </a:ext>
            </a:extLst>
          </p:cNvPr>
          <p:cNvSpPr>
            <a:spLocks noGrp="1"/>
          </p:cNvSpPr>
          <p:nvPr>
            <p:ph type="ctrTitle"/>
          </p:nvPr>
        </p:nvSpPr>
        <p:spPr>
          <a:xfrm>
            <a:off x="0" y="1840886"/>
            <a:ext cx="7766936" cy="1646302"/>
          </a:xfrm>
        </p:spPr>
        <p:txBody>
          <a:bodyPr>
            <a:normAutofit/>
          </a:bodyPr>
          <a:lstStyle/>
          <a:p>
            <a:pPr marL="0" marR="0">
              <a:lnSpc>
                <a:spcPct val="107000"/>
              </a:lnSpc>
              <a:spcBef>
                <a:spcPts val="0"/>
              </a:spcBef>
              <a:spcAft>
                <a:spcPts val="800"/>
              </a:spcAft>
            </a:pPr>
            <a:r>
              <a:rPr lang="en-US" sz="3200" b="1" dirty="0">
                <a:latin typeface="Calibri" panose="020F0502020204030204" pitchFamily="34" charset="0"/>
                <a:ea typeface="Calibri" panose="020F0502020204030204" pitchFamily="34" charset="0"/>
                <a:cs typeface="Times New Roman" panose="02020603050405020304" pitchFamily="18" charset="0"/>
              </a:rPr>
              <a:t>Data Science Certification Capstone</a:t>
            </a:r>
            <a:br>
              <a:rPr lang="en-US" sz="54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D13AA47-2B9C-4AF6-AE4C-9D97202ED3A7}"/>
              </a:ext>
            </a:extLst>
          </p:cNvPr>
          <p:cNvSpPr>
            <a:spLocks noGrp="1"/>
          </p:cNvSpPr>
          <p:nvPr>
            <p:ph type="subTitle" idx="1"/>
          </p:nvPr>
        </p:nvSpPr>
        <p:spPr>
          <a:xfrm>
            <a:off x="124691" y="2818105"/>
            <a:ext cx="9609514" cy="727174"/>
          </a:xfrm>
        </p:spPr>
        <p:txBody>
          <a:bodyPr>
            <a:normAutofit/>
          </a:bodyPr>
          <a:lstStyle/>
          <a:p>
            <a:r>
              <a:rPr lang="en-US" sz="3200" b="1" dirty="0"/>
              <a:t>Atlanta Suburb Town Center Study</a:t>
            </a:r>
          </a:p>
          <a:p>
            <a:endParaRPr lang="en-US" sz="3200" dirty="0"/>
          </a:p>
        </p:txBody>
      </p:sp>
      <p:sp>
        <p:nvSpPr>
          <p:cNvPr id="5" name="Subtitle 2">
            <a:extLst>
              <a:ext uri="{FF2B5EF4-FFF2-40B4-BE49-F238E27FC236}">
                <a16:creationId xmlns:a16="http://schemas.microsoft.com/office/drawing/2014/main" id="{799E4960-A948-4FCC-A4FF-41657D409258}"/>
              </a:ext>
            </a:extLst>
          </p:cNvPr>
          <p:cNvSpPr txBox="1">
            <a:spLocks/>
          </p:cNvSpPr>
          <p:nvPr/>
        </p:nvSpPr>
        <p:spPr>
          <a:xfrm>
            <a:off x="124691" y="3603370"/>
            <a:ext cx="9609514" cy="72717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000" i="1" dirty="0"/>
              <a:t>focus on food venue type and quantity</a:t>
            </a:r>
          </a:p>
          <a:p>
            <a:endParaRPr lang="en-US" sz="3200" dirty="0"/>
          </a:p>
        </p:txBody>
      </p:sp>
      <p:sp>
        <p:nvSpPr>
          <p:cNvPr id="6" name="Subtitle 2">
            <a:extLst>
              <a:ext uri="{FF2B5EF4-FFF2-40B4-BE49-F238E27FC236}">
                <a16:creationId xmlns:a16="http://schemas.microsoft.com/office/drawing/2014/main" id="{F7AC17F1-06A0-4BFC-A9F9-9BB37BC6A49E}"/>
              </a:ext>
            </a:extLst>
          </p:cNvPr>
          <p:cNvSpPr txBox="1">
            <a:spLocks/>
          </p:cNvSpPr>
          <p:nvPr/>
        </p:nvSpPr>
        <p:spPr>
          <a:xfrm>
            <a:off x="5030354" y="6012963"/>
            <a:ext cx="2736582" cy="727174"/>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200" dirty="0"/>
              <a:t>John E. </a:t>
            </a:r>
            <a:r>
              <a:rPr lang="en-US" sz="2200" dirty="0" err="1"/>
              <a:t>Sivak</a:t>
            </a:r>
            <a:endParaRPr lang="en-US" sz="2200" dirty="0"/>
          </a:p>
          <a:p>
            <a:r>
              <a:rPr lang="en-US" sz="2200" dirty="0"/>
              <a:t>February 21, 2020</a:t>
            </a:r>
          </a:p>
          <a:p>
            <a:endParaRPr lang="en-US" sz="3200" dirty="0"/>
          </a:p>
        </p:txBody>
      </p:sp>
    </p:spTree>
    <p:extLst>
      <p:ext uri="{BB962C8B-B14F-4D97-AF65-F5344CB8AC3E}">
        <p14:creationId xmlns:p14="http://schemas.microsoft.com/office/powerpoint/2010/main" val="295294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139C-3DF3-4A86-BF7C-46CB75A335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32B4C3-1F67-44DF-B2DA-30F36B12FABE}"/>
              </a:ext>
            </a:extLst>
          </p:cNvPr>
          <p:cNvSpPr>
            <a:spLocks noGrp="1"/>
          </p:cNvSpPr>
          <p:nvPr>
            <p:ph idx="1"/>
          </p:nvPr>
        </p:nvSpPr>
        <p:spPr>
          <a:xfrm>
            <a:off x="677334" y="1628574"/>
            <a:ext cx="8596668" cy="3880773"/>
          </a:xfrm>
        </p:spPr>
        <p:txBody>
          <a:bodyPr>
            <a:normAutofit fontScale="92500" lnSpcReduction="20000"/>
          </a:bodyPr>
          <a:lstStyle/>
          <a:p>
            <a:pPr marL="0" indent="0">
              <a:buNone/>
            </a:pPr>
            <a:r>
              <a:rPr lang="en-US" dirty="0"/>
              <a:t>The town centers of Dunwoody, Sandy Springs, Roswell, Woodstock, Norcross, Suwanee, Alpharetta, Marietta, Duluth are well recognized as models of success for great businesses, especially in food retail.  By evaluating what type of restaurants are most popular in these town centers, we can predict which types of food venues will succeed in future town center development.  Each one of the town centers has its own uniqueness and by combining the venues from all of the towns, we can have more confidence in the results.</a:t>
            </a:r>
          </a:p>
          <a:p>
            <a:pPr marL="0" indent="0">
              <a:buNone/>
            </a:pPr>
            <a:r>
              <a:rPr lang="en-US" dirty="0"/>
              <a:t>We can conclude from our study that as you go further from town center, you will see more Fast Food restaurants.  This most likely implies that Fast Food may not be appropriate for close proximity to town centers.  This aligns with the mom &amp; pop type shops that are normally in these successful town centers.</a:t>
            </a:r>
          </a:p>
          <a:p>
            <a:pPr marL="0" indent="0">
              <a:buNone/>
            </a:pPr>
            <a:r>
              <a:rPr lang="en-US" dirty="0"/>
              <a:t> We can also conclude that American, Mexican and Pizza can be a success regardless of distance to the town center.  </a:t>
            </a:r>
          </a:p>
          <a:p>
            <a:pPr marL="0" indent="0">
              <a:buNone/>
            </a:pPr>
            <a:r>
              <a:rPr lang="en-US" dirty="0"/>
              <a:t>Of the remaining food venue types, especially at 1000 meters, we can conclude that there are dozens of other venues that can be successful within walking distance of the town centers.</a:t>
            </a:r>
          </a:p>
          <a:p>
            <a:endParaRPr lang="en-US" dirty="0"/>
          </a:p>
        </p:txBody>
      </p:sp>
    </p:spTree>
    <p:extLst>
      <p:ext uri="{BB962C8B-B14F-4D97-AF65-F5344CB8AC3E}">
        <p14:creationId xmlns:p14="http://schemas.microsoft.com/office/powerpoint/2010/main" val="36675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9EA2-DF24-454E-9E35-F919F2B2FA17}"/>
              </a:ext>
            </a:extLst>
          </p:cNvPr>
          <p:cNvSpPr>
            <a:spLocks noGrp="1"/>
          </p:cNvSpPr>
          <p:nvPr>
            <p:ph type="title"/>
          </p:nvPr>
        </p:nvSpPr>
        <p:spPr/>
        <p:txBody>
          <a:bodyPr/>
          <a:lstStyle/>
          <a:p>
            <a:r>
              <a:rPr lang="en-US" dirty="0"/>
              <a:t>Future Direction</a:t>
            </a:r>
          </a:p>
        </p:txBody>
      </p:sp>
      <p:sp>
        <p:nvSpPr>
          <p:cNvPr id="3" name="Content Placeholder 2">
            <a:extLst>
              <a:ext uri="{FF2B5EF4-FFF2-40B4-BE49-F238E27FC236}">
                <a16:creationId xmlns:a16="http://schemas.microsoft.com/office/drawing/2014/main" id="{7E30B485-D7CA-4EBD-B0D8-23B4472BBCA8}"/>
              </a:ext>
            </a:extLst>
          </p:cNvPr>
          <p:cNvSpPr>
            <a:spLocks noGrp="1"/>
          </p:cNvSpPr>
          <p:nvPr>
            <p:ph idx="1"/>
          </p:nvPr>
        </p:nvSpPr>
        <p:spPr>
          <a:xfrm>
            <a:off x="677334" y="2160590"/>
            <a:ext cx="8596668" cy="2078902"/>
          </a:xfrm>
        </p:spPr>
        <p:txBody>
          <a:bodyPr/>
          <a:lstStyle/>
          <a:p>
            <a:pPr marL="0" indent="0">
              <a:buNone/>
            </a:pPr>
            <a:r>
              <a:rPr lang="en-US" dirty="0"/>
              <a:t>It would be helpful to dig deeper into this data for more insights and to evaluate each town center separately.  It would also be helpful to incorporate other data sources to validate the Foursquare data such as Yelp and Trip Advisor.  </a:t>
            </a:r>
          </a:p>
          <a:p>
            <a:pPr marL="0" indent="0">
              <a:buNone/>
            </a:pPr>
            <a:r>
              <a:rPr lang="en-US" dirty="0"/>
              <a:t>Developers and investors can derive great value in using this data to support their decisions in choosing a food venue type and location.</a:t>
            </a:r>
          </a:p>
          <a:p>
            <a:endParaRPr lang="en-US" dirty="0"/>
          </a:p>
        </p:txBody>
      </p:sp>
    </p:spTree>
    <p:extLst>
      <p:ext uri="{BB962C8B-B14F-4D97-AF65-F5344CB8AC3E}">
        <p14:creationId xmlns:p14="http://schemas.microsoft.com/office/powerpoint/2010/main" val="26511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3FC6-3F15-4197-9C35-D6F9444C9CF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62AB64C-BC9F-45E4-9223-FBE31A3356CF}"/>
              </a:ext>
            </a:extLst>
          </p:cNvPr>
          <p:cNvSpPr>
            <a:spLocks noGrp="1"/>
          </p:cNvSpPr>
          <p:nvPr>
            <p:ph idx="1"/>
          </p:nvPr>
        </p:nvSpPr>
        <p:spPr/>
        <p:txBody>
          <a:bodyPr>
            <a:normAutofit fontScale="85000" lnSpcReduction="10000"/>
          </a:bodyPr>
          <a:lstStyle/>
          <a:p>
            <a:pPr marL="0" indent="0">
              <a:buNone/>
            </a:pPr>
            <a:r>
              <a:rPr lang="en-US" dirty="0"/>
              <a:t>The Atlanta, Georgia area has had huge success in the development of suburb downtown centers.  Many suburbs have developed the downtown centers with a variety of retailers.  For this project, we will evaluate the types and numbers of restaurants within walking distance from the downtown centers.  We will be able to establish which restaurant types are most common and which restaurants may be lacking within the individual suburb town centers.  </a:t>
            </a:r>
          </a:p>
          <a:p>
            <a:pPr marL="0" indent="0">
              <a:buNone/>
            </a:pPr>
            <a:r>
              <a:rPr lang="en-US" dirty="0"/>
              <a:t>By analyzing this data, we can provide recommendations where there may be growth opportunities for establishing new restaurants within each suburb town center.  We will also be able to conclude which types of restaurants are key to making the most popular town centers a success.  Our analysis will also allow us to evaluate whether the official GPS location of a town center is the true center of the successful retail experience.</a:t>
            </a:r>
          </a:p>
          <a:p>
            <a:pPr marL="0" indent="0">
              <a:buNone/>
            </a:pPr>
            <a:r>
              <a:rPr lang="en-US" dirty="0"/>
              <a:t>Developers and investors will be able to assess what types of restaurants and locations are best for potential business opportunities.  </a:t>
            </a:r>
          </a:p>
          <a:p>
            <a:pPr marL="0" indent="0">
              <a:buNone/>
            </a:pPr>
            <a:r>
              <a:rPr lang="en-US" dirty="0"/>
              <a:t>Our evaluation will start with the following suburbs of Atlanta, GA:</a:t>
            </a:r>
          </a:p>
          <a:p>
            <a:pPr marL="0" indent="0">
              <a:buNone/>
            </a:pPr>
            <a:r>
              <a:rPr lang="en-US" dirty="0"/>
              <a:t>Dunwoody, Sandy Springs, Roswell, Woodstock, Norcross, Suwanee, Alpharetta, Marietta, Duluth</a:t>
            </a:r>
          </a:p>
          <a:p>
            <a:pPr marL="0" indent="0">
              <a:buNone/>
            </a:pPr>
            <a:endParaRPr lang="en-US" dirty="0"/>
          </a:p>
        </p:txBody>
      </p:sp>
    </p:spTree>
    <p:extLst>
      <p:ext uri="{BB962C8B-B14F-4D97-AF65-F5344CB8AC3E}">
        <p14:creationId xmlns:p14="http://schemas.microsoft.com/office/powerpoint/2010/main" val="418636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6C05-78CD-4F97-8F98-47AC073E0EB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98118E8-A272-47DB-9140-0605BE89DCF7}"/>
              </a:ext>
            </a:extLst>
          </p:cNvPr>
          <p:cNvSpPr>
            <a:spLocks noGrp="1"/>
          </p:cNvSpPr>
          <p:nvPr>
            <p:ph idx="1"/>
          </p:nvPr>
        </p:nvSpPr>
        <p:spPr>
          <a:xfrm>
            <a:off x="677334" y="1404131"/>
            <a:ext cx="4659437" cy="3342436"/>
          </a:xfrm>
        </p:spPr>
        <p:txBody>
          <a:bodyPr>
            <a:normAutofit/>
          </a:bodyPr>
          <a:lstStyle/>
          <a:p>
            <a:pPr marL="0" indent="0">
              <a:buNone/>
            </a:pPr>
            <a:r>
              <a:rPr lang="en-US" dirty="0"/>
              <a:t>Foursquare was used to explore the various suburb town centers around Atlanta, GA. We have chosen only restaurant type for this analysis in the hope that we will have a statistically significant amount of data for each suburb in the study.  </a:t>
            </a:r>
          </a:p>
          <a:p>
            <a:pPr marL="0" indent="0">
              <a:buNone/>
            </a:pPr>
            <a:r>
              <a:rPr lang="en-US" dirty="0"/>
              <a:t>A sample set of data from Foursquare is  showing the types and number of restaurants in the Alpharetta suburb: </a:t>
            </a:r>
          </a:p>
          <a:p>
            <a:endParaRPr lang="en-US" dirty="0"/>
          </a:p>
        </p:txBody>
      </p:sp>
      <p:pic>
        <p:nvPicPr>
          <p:cNvPr id="4" name="Picture 3">
            <a:extLst>
              <a:ext uri="{FF2B5EF4-FFF2-40B4-BE49-F238E27FC236}">
                <a16:creationId xmlns:a16="http://schemas.microsoft.com/office/drawing/2014/main" id="{7A0B560F-45CC-412B-B63D-3257FF93FD31}"/>
              </a:ext>
            </a:extLst>
          </p:cNvPr>
          <p:cNvPicPr>
            <a:picLocks noChangeAspect="1"/>
          </p:cNvPicPr>
          <p:nvPr/>
        </p:nvPicPr>
        <p:blipFill>
          <a:blip r:embed="rId2"/>
          <a:stretch>
            <a:fillRect/>
          </a:stretch>
        </p:blipFill>
        <p:spPr>
          <a:xfrm>
            <a:off x="6361487" y="1034328"/>
            <a:ext cx="2228850" cy="5038725"/>
          </a:xfrm>
          <a:prstGeom prst="rect">
            <a:avLst/>
          </a:prstGeom>
        </p:spPr>
      </p:pic>
    </p:spTree>
    <p:extLst>
      <p:ext uri="{BB962C8B-B14F-4D97-AF65-F5344CB8AC3E}">
        <p14:creationId xmlns:p14="http://schemas.microsoft.com/office/powerpoint/2010/main" val="138920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3DF8-627C-4D16-A226-017AEF684E62}"/>
              </a:ext>
            </a:extLst>
          </p:cNvPr>
          <p:cNvSpPr>
            <a:spLocks noGrp="1"/>
          </p:cNvSpPr>
          <p:nvPr>
            <p:ph type="title"/>
          </p:nvPr>
        </p:nvSpPr>
        <p:spPr/>
        <p:txBody>
          <a:bodyPr/>
          <a:lstStyle/>
          <a:p>
            <a:r>
              <a:rPr lang="en-US" dirty="0"/>
              <a:t>Data-  Town Centers</a:t>
            </a:r>
          </a:p>
        </p:txBody>
      </p:sp>
      <p:sp>
        <p:nvSpPr>
          <p:cNvPr id="3" name="Content Placeholder 2">
            <a:extLst>
              <a:ext uri="{FF2B5EF4-FFF2-40B4-BE49-F238E27FC236}">
                <a16:creationId xmlns:a16="http://schemas.microsoft.com/office/drawing/2014/main" id="{7CAF93B2-1B08-4509-B75D-E461AFA3B846}"/>
              </a:ext>
            </a:extLst>
          </p:cNvPr>
          <p:cNvSpPr>
            <a:spLocks noGrp="1"/>
          </p:cNvSpPr>
          <p:nvPr>
            <p:ph idx="1"/>
          </p:nvPr>
        </p:nvSpPr>
        <p:spPr>
          <a:xfrm>
            <a:off x="677334" y="1354254"/>
            <a:ext cx="3961168" cy="4398153"/>
          </a:xfrm>
        </p:spPr>
        <p:txBody>
          <a:bodyPr>
            <a:normAutofit/>
          </a:bodyPr>
          <a:lstStyle/>
          <a:p>
            <a:pPr marL="0" indent="0">
              <a:buNone/>
            </a:pPr>
            <a:r>
              <a:rPr lang="en-US" dirty="0"/>
              <a:t>We will be identifying each town center’s GPS location and then evaluate the restaurants within 2000m of the known town center.   2000m should capture the restaurants within walking distance of the town centers.  Googles Geocoding API will be used for identifying the established latitude and longitude of each town center.  </a:t>
            </a:r>
          </a:p>
          <a:p>
            <a:pPr marL="0" indent="0">
              <a:buNone/>
            </a:pPr>
            <a:r>
              <a:rPr lang="en-US" dirty="0"/>
              <a:t>The town centers for the initial selection of towns are illustrated </a:t>
            </a:r>
          </a:p>
          <a:p>
            <a:pPr marL="0" indent="0">
              <a:buNone/>
            </a:pPr>
            <a:endParaRPr lang="en-US" dirty="0"/>
          </a:p>
        </p:txBody>
      </p:sp>
      <p:pic>
        <p:nvPicPr>
          <p:cNvPr id="4" name="Picture 3">
            <a:extLst>
              <a:ext uri="{FF2B5EF4-FFF2-40B4-BE49-F238E27FC236}">
                <a16:creationId xmlns:a16="http://schemas.microsoft.com/office/drawing/2014/main" id="{F3B4D2B4-B841-49EB-A68C-5354903A9E5F}"/>
              </a:ext>
            </a:extLst>
          </p:cNvPr>
          <p:cNvPicPr/>
          <p:nvPr/>
        </p:nvPicPr>
        <p:blipFill>
          <a:blip r:embed="rId2"/>
          <a:stretch>
            <a:fillRect/>
          </a:stretch>
        </p:blipFill>
        <p:spPr>
          <a:xfrm>
            <a:off x="4893079" y="1270000"/>
            <a:ext cx="4533900" cy="4267200"/>
          </a:xfrm>
          <a:prstGeom prst="rect">
            <a:avLst/>
          </a:prstGeom>
        </p:spPr>
      </p:pic>
      <p:sp>
        <p:nvSpPr>
          <p:cNvPr id="5" name="Arrow: Right 4">
            <a:extLst>
              <a:ext uri="{FF2B5EF4-FFF2-40B4-BE49-F238E27FC236}">
                <a16:creationId xmlns:a16="http://schemas.microsoft.com/office/drawing/2014/main" id="{EB321654-E917-4962-8623-56212498BE8D}"/>
              </a:ext>
            </a:extLst>
          </p:cNvPr>
          <p:cNvSpPr/>
          <p:nvPr/>
        </p:nvSpPr>
        <p:spPr>
          <a:xfrm>
            <a:off x="3441469" y="5037513"/>
            <a:ext cx="1014153" cy="191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39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2C96-926C-4316-9C98-DC1B008A252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A7EA4A1-61FF-48B5-80C5-79B628CFA56D}"/>
              </a:ext>
            </a:extLst>
          </p:cNvPr>
          <p:cNvSpPr>
            <a:spLocks noGrp="1"/>
          </p:cNvSpPr>
          <p:nvPr>
            <p:ph idx="1"/>
          </p:nvPr>
        </p:nvSpPr>
        <p:spPr>
          <a:xfrm>
            <a:off x="527705" y="1488613"/>
            <a:ext cx="8516542" cy="3880773"/>
          </a:xfrm>
        </p:spPr>
        <p:txBody>
          <a:bodyPr>
            <a:normAutofit fontScale="85000" lnSpcReduction="10000"/>
          </a:bodyPr>
          <a:lstStyle/>
          <a:p>
            <a:pPr marL="0" indent="0">
              <a:buNone/>
            </a:pPr>
            <a:r>
              <a:rPr lang="en-US" dirty="0"/>
              <a:t>The most popular town centers north of Atlanta were chosen for the study.  Our goal was to plot the known town center GPS coordinates and then plot the food venues within a certain radius.</a:t>
            </a:r>
          </a:p>
          <a:p>
            <a:pPr marL="0" indent="0">
              <a:buNone/>
            </a:pPr>
            <a:r>
              <a:rPr lang="en-US" dirty="0"/>
              <a:t>We then evaluated the type and number of food venues to determine how many of each were in each suburb and also type of numbers of venues in all the suburbs combined.</a:t>
            </a:r>
          </a:p>
          <a:p>
            <a:pPr marL="0" indent="0">
              <a:buNone/>
            </a:pPr>
            <a:r>
              <a:rPr lang="en-US" dirty="0"/>
              <a:t>We decided to combine all the venues from all suburbs to get a larger statistically significant number of venues for the study.</a:t>
            </a:r>
          </a:p>
          <a:p>
            <a:pPr marL="0" indent="0">
              <a:buNone/>
            </a:pPr>
            <a:r>
              <a:rPr lang="en-US" dirty="0"/>
              <a:t>Our assumption was that each town center was equally successful and that by evaluating them as a whole, we would achieve better results.</a:t>
            </a:r>
          </a:p>
          <a:p>
            <a:pPr marL="0" indent="0">
              <a:buNone/>
            </a:pPr>
            <a:r>
              <a:rPr lang="en-US" dirty="0"/>
              <a:t>We did 3 iterations of varying distances from the town center to see if it made a difference in the type of venue the further you went from the town center.  We used 1000 meters, 2000 meters, and 3000 meters.</a:t>
            </a:r>
          </a:p>
          <a:p>
            <a:pPr marL="0" indent="0">
              <a:buNone/>
            </a:pPr>
            <a:r>
              <a:rPr lang="en-US" dirty="0"/>
              <a:t>In order to illustrate the results, we created 3 word clouds, 1 for evaluation of varying distances from the town center.</a:t>
            </a:r>
          </a:p>
          <a:p>
            <a:pPr marL="0" indent="0">
              <a:buNone/>
            </a:pPr>
            <a:r>
              <a:rPr lang="en-US" dirty="0"/>
              <a:t> </a:t>
            </a:r>
          </a:p>
          <a:p>
            <a:endParaRPr lang="en-US" dirty="0"/>
          </a:p>
        </p:txBody>
      </p:sp>
    </p:spTree>
    <p:extLst>
      <p:ext uri="{BB962C8B-B14F-4D97-AF65-F5344CB8AC3E}">
        <p14:creationId xmlns:p14="http://schemas.microsoft.com/office/powerpoint/2010/main" val="23625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E320-0A72-4CAF-B9B3-1FAB8CA207A6}"/>
              </a:ext>
            </a:extLst>
          </p:cNvPr>
          <p:cNvSpPr>
            <a:spLocks noGrp="1"/>
          </p:cNvSpPr>
          <p:nvPr>
            <p:ph type="title"/>
          </p:nvPr>
        </p:nvSpPr>
        <p:spPr/>
        <p:txBody>
          <a:bodyPr/>
          <a:lstStyle/>
          <a:p>
            <a:r>
              <a:rPr lang="en-US" dirty="0"/>
              <a:t>Results and Analysis</a:t>
            </a:r>
          </a:p>
        </p:txBody>
      </p:sp>
      <p:sp>
        <p:nvSpPr>
          <p:cNvPr id="3" name="Content Placeholder 2">
            <a:extLst>
              <a:ext uri="{FF2B5EF4-FFF2-40B4-BE49-F238E27FC236}">
                <a16:creationId xmlns:a16="http://schemas.microsoft.com/office/drawing/2014/main" id="{89AF74D2-D6D2-4D00-BADA-895F8AFE1DF6}"/>
              </a:ext>
            </a:extLst>
          </p:cNvPr>
          <p:cNvSpPr>
            <a:spLocks noGrp="1"/>
          </p:cNvSpPr>
          <p:nvPr>
            <p:ph idx="1"/>
          </p:nvPr>
        </p:nvSpPr>
        <p:spPr>
          <a:xfrm>
            <a:off x="677334" y="1463604"/>
            <a:ext cx="8596668" cy="1596764"/>
          </a:xfrm>
        </p:spPr>
        <p:txBody>
          <a:bodyPr/>
          <a:lstStyle/>
          <a:p>
            <a:pPr marL="0" indent="0">
              <a:buNone/>
            </a:pPr>
            <a:r>
              <a:rPr lang="en-US" dirty="0"/>
              <a:t>We plotted the various food venues on 3 different maps to demonstrate where the venues are in each of the suburbs.</a:t>
            </a:r>
          </a:p>
          <a:p>
            <a:pPr marL="0" indent="0">
              <a:buNone/>
            </a:pPr>
            <a:r>
              <a:rPr lang="en-US" dirty="0"/>
              <a:t> </a:t>
            </a:r>
          </a:p>
          <a:p>
            <a:pPr marL="0" indent="0">
              <a:buNone/>
            </a:pPr>
            <a:r>
              <a:rPr lang="en-US" dirty="0"/>
              <a:t>Below is an example of the venues at 2000 meters from town center</a:t>
            </a:r>
          </a:p>
          <a:p>
            <a:pPr marL="0" indent="0">
              <a:buNone/>
            </a:pPr>
            <a:endParaRPr lang="en-US" dirty="0"/>
          </a:p>
        </p:txBody>
      </p:sp>
      <p:pic>
        <p:nvPicPr>
          <p:cNvPr id="4" name="Picture 3">
            <a:extLst>
              <a:ext uri="{FF2B5EF4-FFF2-40B4-BE49-F238E27FC236}">
                <a16:creationId xmlns:a16="http://schemas.microsoft.com/office/drawing/2014/main" id="{9B13D23F-DB09-431A-B73E-231EFBC7B63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727" y="3060368"/>
            <a:ext cx="5943600" cy="2752725"/>
          </a:xfrm>
          <a:prstGeom prst="rect">
            <a:avLst/>
          </a:prstGeom>
          <a:noFill/>
          <a:ln>
            <a:noFill/>
          </a:ln>
        </p:spPr>
      </p:pic>
      <p:sp>
        <p:nvSpPr>
          <p:cNvPr id="5" name="Content Placeholder 2">
            <a:extLst>
              <a:ext uri="{FF2B5EF4-FFF2-40B4-BE49-F238E27FC236}">
                <a16:creationId xmlns:a16="http://schemas.microsoft.com/office/drawing/2014/main" id="{51502236-273D-4D05-AE91-1EBE5CCF46FF}"/>
              </a:ext>
            </a:extLst>
          </p:cNvPr>
          <p:cNvSpPr txBox="1">
            <a:spLocks/>
          </p:cNvSpPr>
          <p:nvPr/>
        </p:nvSpPr>
        <p:spPr>
          <a:xfrm>
            <a:off x="1054178" y="5934567"/>
            <a:ext cx="7165724" cy="84861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At 2000 meters from town center, we discovered that there are 73 unique food categories represented.  These food categories will be used in creating the Word Clouds.</a:t>
            </a:r>
          </a:p>
          <a:p>
            <a:pPr marL="0" indent="0">
              <a:buFont typeface="Wingdings 3" charset="2"/>
              <a:buNone/>
            </a:pPr>
            <a:endParaRPr lang="en-US" dirty="0"/>
          </a:p>
        </p:txBody>
      </p:sp>
    </p:spTree>
    <p:extLst>
      <p:ext uri="{BB962C8B-B14F-4D97-AF65-F5344CB8AC3E}">
        <p14:creationId xmlns:p14="http://schemas.microsoft.com/office/powerpoint/2010/main" val="109292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3D4-1D28-4DF9-978E-125F2161A3C2}"/>
              </a:ext>
            </a:extLst>
          </p:cNvPr>
          <p:cNvSpPr>
            <a:spLocks noGrp="1"/>
          </p:cNvSpPr>
          <p:nvPr>
            <p:ph type="title"/>
          </p:nvPr>
        </p:nvSpPr>
        <p:spPr/>
        <p:txBody>
          <a:bodyPr/>
          <a:lstStyle/>
          <a:p>
            <a:r>
              <a:rPr lang="en-US" dirty="0"/>
              <a:t>Analysis at 1000 meters</a:t>
            </a:r>
          </a:p>
        </p:txBody>
      </p:sp>
      <p:sp>
        <p:nvSpPr>
          <p:cNvPr id="3" name="Content Placeholder 2">
            <a:extLst>
              <a:ext uri="{FF2B5EF4-FFF2-40B4-BE49-F238E27FC236}">
                <a16:creationId xmlns:a16="http://schemas.microsoft.com/office/drawing/2014/main" id="{9F7984D6-7368-4D2B-A100-604663FB644B}"/>
              </a:ext>
            </a:extLst>
          </p:cNvPr>
          <p:cNvSpPr>
            <a:spLocks noGrp="1"/>
          </p:cNvSpPr>
          <p:nvPr>
            <p:ph idx="1"/>
          </p:nvPr>
        </p:nvSpPr>
        <p:spPr>
          <a:xfrm>
            <a:off x="677334" y="1678450"/>
            <a:ext cx="8596668" cy="973309"/>
          </a:xfrm>
        </p:spPr>
        <p:txBody>
          <a:bodyPr/>
          <a:lstStyle/>
          <a:p>
            <a:pPr marL="0" indent="0">
              <a:buNone/>
            </a:pPr>
            <a:r>
              <a:rPr lang="en-US" dirty="0"/>
              <a:t>Our initial study at 1000 meters from town centers, we found that the most common venues were </a:t>
            </a:r>
            <a:r>
              <a:rPr lang="en-US" b="1" dirty="0"/>
              <a:t>American, Pizza and Mexican</a:t>
            </a:r>
            <a:r>
              <a:rPr lang="en-US" dirty="0"/>
              <a:t>.  We took note that </a:t>
            </a:r>
            <a:r>
              <a:rPr lang="en-US" b="1" dirty="0"/>
              <a:t>Fast Food</a:t>
            </a:r>
            <a:r>
              <a:rPr lang="en-US" dirty="0"/>
              <a:t> was noticeably small in comparison to the other venues</a:t>
            </a:r>
          </a:p>
          <a:p>
            <a:endParaRPr lang="en-US" dirty="0"/>
          </a:p>
        </p:txBody>
      </p:sp>
      <p:pic>
        <p:nvPicPr>
          <p:cNvPr id="4" name="Picture 3">
            <a:extLst>
              <a:ext uri="{FF2B5EF4-FFF2-40B4-BE49-F238E27FC236}">
                <a16:creationId xmlns:a16="http://schemas.microsoft.com/office/drawing/2014/main" id="{8B9FC2D7-8781-412A-A594-48CE0E0C24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12013" y="2796542"/>
            <a:ext cx="5724525" cy="2819400"/>
          </a:xfrm>
          <a:prstGeom prst="rect">
            <a:avLst/>
          </a:prstGeom>
          <a:noFill/>
          <a:ln>
            <a:noFill/>
          </a:ln>
        </p:spPr>
      </p:pic>
    </p:spTree>
    <p:extLst>
      <p:ext uri="{BB962C8B-B14F-4D97-AF65-F5344CB8AC3E}">
        <p14:creationId xmlns:p14="http://schemas.microsoft.com/office/powerpoint/2010/main" val="22539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3D4-1D28-4DF9-978E-125F2161A3C2}"/>
              </a:ext>
            </a:extLst>
          </p:cNvPr>
          <p:cNvSpPr>
            <a:spLocks noGrp="1"/>
          </p:cNvSpPr>
          <p:nvPr>
            <p:ph type="title"/>
          </p:nvPr>
        </p:nvSpPr>
        <p:spPr/>
        <p:txBody>
          <a:bodyPr/>
          <a:lstStyle/>
          <a:p>
            <a:r>
              <a:rPr lang="en-US" dirty="0"/>
              <a:t>Analysis at 2000 meters</a:t>
            </a:r>
          </a:p>
        </p:txBody>
      </p:sp>
      <p:sp>
        <p:nvSpPr>
          <p:cNvPr id="3" name="Content Placeholder 2">
            <a:extLst>
              <a:ext uri="{FF2B5EF4-FFF2-40B4-BE49-F238E27FC236}">
                <a16:creationId xmlns:a16="http://schemas.microsoft.com/office/drawing/2014/main" id="{9F7984D6-7368-4D2B-A100-604663FB644B}"/>
              </a:ext>
            </a:extLst>
          </p:cNvPr>
          <p:cNvSpPr>
            <a:spLocks noGrp="1"/>
          </p:cNvSpPr>
          <p:nvPr>
            <p:ph idx="1"/>
          </p:nvPr>
        </p:nvSpPr>
        <p:spPr>
          <a:xfrm>
            <a:off x="677334" y="1678450"/>
            <a:ext cx="8596668" cy="973309"/>
          </a:xfrm>
        </p:spPr>
        <p:txBody>
          <a:bodyPr>
            <a:normAutofit fontScale="92500" lnSpcReduction="20000"/>
          </a:bodyPr>
          <a:lstStyle/>
          <a:p>
            <a:pPr marL="0" indent="0">
              <a:buNone/>
            </a:pPr>
            <a:r>
              <a:rPr lang="en-US" dirty="0"/>
              <a:t>At 2000 meters from the town centers, we observed that </a:t>
            </a:r>
            <a:r>
              <a:rPr lang="en-US" b="1" dirty="0"/>
              <a:t>American, Pizza and Mexican</a:t>
            </a:r>
            <a:r>
              <a:rPr lang="en-US" dirty="0"/>
              <a:t> again were at the top of the list.  However, we noticed that </a:t>
            </a:r>
            <a:r>
              <a:rPr lang="en-US" b="1" dirty="0"/>
              <a:t>Fast Food</a:t>
            </a:r>
            <a:r>
              <a:rPr lang="en-US" dirty="0"/>
              <a:t> was now larger, signifying an increase in the number of </a:t>
            </a:r>
            <a:r>
              <a:rPr lang="en-US" b="1" dirty="0"/>
              <a:t>Fast Food</a:t>
            </a:r>
            <a:r>
              <a:rPr lang="en-US" dirty="0"/>
              <a:t> restaurant the farther you go from town centers.</a:t>
            </a:r>
          </a:p>
          <a:p>
            <a:endParaRPr lang="en-US" dirty="0"/>
          </a:p>
        </p:txBody>
      </p:sp>
      <p:pic>
        <p:nvPicPr>
          <p:cNvPr id="4" name="Picture 3">
            <a:extLst>
              <a:ext uri="{FF2B5EF4-FFF2-40B4-BE49-F238E27FC236}">
                <a16:creationId xmlns:a16="http://schemas.microsoft.com/office/drawing/2014/main" id="{1CD9F96B-9EA7-41B8-8CDC-6DFE43FC8E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78515" y="2651759"/>
            <a:ext cx="5724525" cy="2809875"/>
          </a:xfrm>
          <a:prstGeom prst="rect">
            <a:avLst/>
          </a:prstGeom>
          <a:noFill/>
          <a:ln>
            <a:noFill/>
          </a:ln>
        </p:spPr>
      </p:pic>
    </p:spTree>
    <p:extLst>
      <p:ext uri="{BB962C8B-B14F-4D97-AF65-F5344CB8AC3E}">
        <p14:creationId xmlns:p14="http://schemas.microsoft.com/office/powerpoint/2010/main" val="353457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F3D4-1D28-4DF9-978E-125F2161A3C2}"/>
              </a:ext>
            </a:extLst>
          </p:cNvPr>
          <p:cNvSpPr>
            <a:spLocks noGrp="1"/>
          </p:cNvSpPr>
          <p:nvPr>
            <p:ph type="title"/>
          </p:nvPr>
        </p:nvSpPr>
        <p:spPr/>
        <p:txBody>
          <a:bodyPr/>
          <a:lstStyle/>
          <a:p>
            <a:r>
              <a:rPr lang="en-US" dirty="0"/>
              <a:t>Analysis at 3000 meters</a:t>
            </a:r>
          </a:p>
        </p:txBody>
      </p:sp>
      <p:sp>
        <p:nvSpPr>
          <p:cNvPr id="3" name="Content Placeholder 2">
            <a:extLst>
              <a:ext uri="{FF2B5EF4-FFF2-40B4-BE49-F238E27FC236}">
                <a16:creationId xmlns:a16="http://schemas.microsoft.com/office/drawing/2014/main" id="{9F7984D6-7368-4D2B-A100-604663FB644B}"/>
              </a:ext>
            </a:extLst>
          </p:cNvPr>
          <p:cNvSpPr>
            <a:spLocks noGrp="1"/>
          </p:cNvSpPr>
          <p:nvPr>
            <p:ph idx="1"/>
          </p:nvPr>
        </p:nvSpPr>
        <p:spPr>
          <a:xfrm>
            <a:off x="677334" y="1678450"/>
            <a:ext cx="8596668" cy="973309"/>
          </a:xfrm>
        </p:spPr>
        <p:txBody>
          <a:bodyPr>
            <a:normAutofit fontScale="92500" lnSpcReduction="20000"/>
          </a:bodyPr>
          <a:lstStyle/>
          <a:p>
            <a:pPr marL="0" indent="0">
              <a:buNone/>
            </a:pPr>
            <a:r>
              <a:rPr lang="en-US" dirty="0"/>
              <a:t>At 3000 meters from the town centers, we again observed </a:t>
            </a:r>
            <a:r>
              <a:rPr lang="en-US" b="1" dirty="0"/>
              <a:t>American, Pizza and Mexican</a:t>
            </a:r>
            <a:r>
              <a:rPr lang="en-US" dirty="0"/>
              <a:t> at the top of the list, but this time we now see </a:t>
            </a:r>
            <a:r>
              <a:rPr lang="en-US" b="1" dirty="0"/>
              <a:t>Fast Food and Sandwiches</a:t>
            </a:r>
            <a:r>
              <a:rPr lang="en-US" dirty="0"/>
              <a:t> are almost the same level as the top 3.  Again, this is demonstrating the increase of </a:t>
            </a:r>
            <a:r>
              <a:rPr lang="en-US" b="1" dirty="0"/>
              <a:t>Fast Food</a:t>
            </a:r>
            <a:r>
              <a:rPr lang="en-US" dirty="0"/>
              <a:t> restaurants the further you go from town centers.</a:t>
            </a:r>
          </a:p>
          <a:p>
            <a:endParaRPr lang="en-US" dirty="0"/>
          </a:p>
        </p:txBody>
      </p:sp>
      <p:pic>
        <p:nvPicPr>
          <p:cNvPr id="4" name="Picture 3">
            <a:extLst>
              <a:ext uri="{FF2B5EF4-FFF2-40B4-BE49-F238E27FC236}">
                <a16:creationId xmlns:a16="http://schemas.microsoft.com/office/drawing/2014/main" id="{60EC65E7-94C1-4EEB-8DC4-8382AC2CA6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5243" y="2820354"/>
            <a:ext cx="5600700" cy="2771775"/>
          </a:xfrm>
          <a:prstGeom prst="rect">
            <a:avLst/>
          </a:prstGeom>
          <a:noFill/>
          <a:ln>
            <a:noFill/>
          </a:ln>
        </p:spPr>
      </p:pic>
    </p:spTree>
    <p:extLst>
      <p:ext uri="{BB962C8B-B14F-4D97-AF65-F5344CB8AC3E}">
        <p14:creationId xmlns:p14="http://schemas.microsoft.com/office/powerpoint/2010/main" val="3581619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1052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Data Science Certification Capstone </vt:lpstr>
      <vt:lpstr>Introduction</vt:lpstr>
      <vt:lpstr>Data</vt:lpstr>
      <vt:lpstr>Data-  Town Centers</vt:lpstr>
      <vt:lpstr>Methodology</vt:lpstr>
      <vt:lpstr>Results and Analysis</vt:lpstr>
      <vt:lpstr>Analysis at 1000 meters</vt:lpstr>
      <vt:lpstr>Analysis at 2000 meters</vt:lpstr>
      <vt:lpstr>Analysis at 3000 meters</vt:lpstr>
      <vt:lpstr>Conclusion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Certification Capstone</dc:title>
  <dc:creator>JOHN SIVAK</dc:creator>
  <cp:lastModifiedBy>JOHN SIVAK</cp:lastModifiedBy>
  <cp:revision>3</cp:revision>
  <dcterms:created xsi:type="dcterms:W3CDTF">2020-02-21T16:33:20Z</dcterms:created>
  <dcterms:modified xsi:type="dcterms:W3CDTF">2020-02-21T16:53:57Z</dcterms:modified>
</cp:coreProperties>
</file>