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 b="def" i="def"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 b="def" i="def"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96663"/>
              <a:satOff val="-16428"/>
              <a:lumOff val="3004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 b="def" i="def"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 b="def" i="def"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05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i="1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60849"/>
            <a:ext cx="10464800" cy="736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104900" y="758938"/>
            <a:ext cx="10795000" cy="5943601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654800" y="419100"/>
            <a:ext cx="5588000" cy="8648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654800" y="2374900"/>
            <a:ext cx="5588000" cy="68072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680200" y="5626100"/>
            <a:ext cx="5588000" cy="3441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half" idx="14"/>
          </p:nvPr>
        </p:nvSpPr>
        <p:spPr>
          <a:xfrm>
            <a:off x="6680200" y="419100"/>
            <a:ext cx="5588000" cy="49149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762000" y="419100"/>
            <a:ext cx="5588000" cy="8648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55150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406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api.thoughtworks.com" TargetMode="External"/><Relationship Id="rId3" Type="http://schemas.openxmlformats.org/officeDocument/2006/relationships/hyperlink" Target="https://www.thoughtworks.com/api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thoughtworks.com/api/v1/employees" TargetMode="External"/><Relationship Id="rId3" Type="http://schemas.openxmlformats.org/officeDocument/2006/relationships/hyperlink" Target="https://www.thoughtworks.com/api/v1/projects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aidu.com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TTP &amp; RES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HTTP &amp; REST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RY : POSTM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TRY : POSTMAN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STful AP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RESTful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URL定位资源，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URL定位资源，</a:t>
            </a:r>
          </a:p>
          <a:p>
            <a:pPr/>
            <a:r>
              <a:t>http动词描述动作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REST</a:t>
            </a:r>
          </a:p>
        </p:txBody>
      </p:sp>
      <p:sp>
        <p:nvSpPr>
          <p:cNvPr id="154" name="(Resource) REpresentation State Transfer (表现层状态转化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(Resource) </a:t>
            </a:r>
            <a:r>
              <a:rPr>
                <a:solidFill>
                  <a:srgbClr val="EB3726"/>
                </a:solidFill>
              </a:rPr>
              <a:t>RE</a:t>
            </a:r>
            <a:r>
              <a:t>presentation </a:t>
            </a:r>
            <a:r>
              <a:rPr>
                <a:solidFill>
                  <a:srgbClr val="EB2A23"/>
                </a:solidFill>
              </a:rPr>
              <a:t>S</a:t>
            </a:r>
            <a:r>
              <a:t>tate </a:t>
            </a:r>
            <a:r>
              <a:rPr>
                <a:solidFill>
                  <a:srgbClr val="EB3620"/>
                </a:solidFill>
              </a:rPr>
              <a:t>T</a:t>
            </a:r>
            <a:r>
              <a:t>ransfer (表现层状态转化）</a:t>
            </a:r>
          </a:p>
          <a:p>
            <a:pPr>
              <a:defRPr>
                <a:effectLst/>
              </a:defRPr>
            </a:pPr>
            <a:r>
              <a:t>在网络中客户端和服务器的一种交互方式</a:t>
            </a:r>
          </a:p>
          <a:p>
            <a:pPr>
              <a:defRPr>
                <a:effectLst/>
              </a:defRPr>
            </a:pPr>
            <a:r>
              <a:t>名词指定资源—— /blog   /products</a:t>
            </a:r>
          </a:p>
          <a:p>
            <a:pPr>
              <a:defRPr>
                <a:effectLst/>
              </a:defRPr>
            </a:pPr>
            <a:r>
              <a:t>HTTP动词实现状态转化 —— GET PUT DELETE POST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STful API设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RESTful API设计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1.协议——HTTP（s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</a:t>
            </a:r>
            <a:r>
              <a:t>协议——HTTP（s）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2.域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2.域名</a:t>
            </a:r>
          </a:p>
        </p:txBody>
      </p:sp>
      <p:sp>
        <p:nvSpPr>
          <p:cNvPr id="161" name="https://api.thoughtworks.co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https://api.thoughtworks.com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https://www.thoughtworks.com/api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3.版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3.版本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4.路径（endpoint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4.路径（endpoint）</a:t>
            </a:r>
          </a:p>
        </p:txBody>
      </p:sp>
      <p:sp>
        <p:nvSpPr>
          <p:cNvPr id="166" name="名词代表资源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名词代表资源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https://www.thoughtworks.com/api/v1/employees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https://www.thoughtworks.com/api/v1/projects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5.HTTP动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5.HTTP动词</a:t>
            </a:r>
          </a:p>
        </p:txBody>
      </p:sp>
      <p:sp>
        <p:nvSpPr>
          <p:cNvPr id="169" name="GET  /projects  获取所有项目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3247" indent="-333247" defTabSz="479044">
              <a:spcBef>
                <a:spcPts val="3400"/>
              </a:spcBef>
              <a:defRPr sz="2788"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defRPr>
            </a:pPr>
            <a:r>
              <a:t>GET  /projects  获取所有项目</a:t>
            </a:r>
          </a:p>
          <a:p>
            <a:pPr marL="333247" indent="-333247" defTabSz="479044">
              <a:spcBef>
                <a:spcPts val="3400"/>
              </a:spcBef>
              <a:defRPr sz="2788"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defRPr>
            </a:pPr>
            <a:r>
              <a:t>POST /projects  添加项目</a:t>
            </a:r>
          </a:p>
          <a:p>
            <a:pPr marL="333247" indent="-333247" defTabSz="479044">
              <a:spcBef>
                <a:spcPts val="3400"/>
              </a:spcBef>
              <a:defRPr sz="2788"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defRPr>
            </a:pPr>
            <a:r>
              <a:t>GET   /projects/{ID}  获取某个项目的信息</a:t>
            </a:r>
          </a:p>
          <a:p>
            <a:pPr marL="333247" indent="-333247" defTabSz="479044">
              <a:spcBef>
                <a:spcPts val="3400"/>
              </a:spcBef>
              <a:defRPr sz="2788"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defRPr>
            </a:pPr>
            <a:r>
              <a:t>PUT  /projects/{ID}  更新某个项目的信息</a:t>
            </a:r>
          </a:p>
          <a:p>
            <a:pPr marL="333247" indent="-333247" defTabSz="479044">
              <a:spcBef>
                <a:spcPts val="3400"/>
              </a:spcBef>
              <a:defRPr sz="2788"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defRPr>
            </a:pPr>
            <a:r>
              <a:t>DELETE /projects/{ID}  删除某个项目</a:t>
            </a:r>
          </a:p>
          <a:p>
            <a:pPr marL="333247" indent="-333247" defTabSz="479044">
              <a:spcBef>
                <a:spcPts val="3400"/>
              </a:spcBef>
              <a:defRPr sz="2788"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defRPr>
            </a:pPr>
            <a:r>
              <a:t>GET  /projects/{ID}/employees   获取某个项目上所有的人员</a:t>
            </a:r>
          </a:p>
          <a:p>
            <a:pPr marL="333247" indent="-333247" defTabSz="479044">
              <a:spcBef>
                <a:spcPts val="3400"/>
              </a:spcBef>
              <a:defRPr sz="2788"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defRPr>
            </a:pPr>
            <a:r>
              <a:t>DELETE  /projects/{ID}/employees/{ID}   删除某个项目上的某个人员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WH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</a:t>
            </a:r>
          </a:p>
        </p:txBody>
      </p:sp>
      <p:sp>
        <p:nvSpPr>
          <p:cNvPr id="122" name="Hyper Text Transfer Protoco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rPr>
                <a:solidFill>
                  <a:srgbClr val="EB5C5C"/>
                </a:solidFill>
              </a:rPr>
              <a:t>H</a:t>
            </a:r>
            <a:r>
              <a:t>yper </a:t>
            </a:r>
            <a:r>
              <a:rPr>
                <a:solidFill>
                  <a:srgbClr val="D9EB21"/>
                </a:solidFill>
              </a:rPr>
              <a:t>T</a:t>
            </a:r>
            <a:r>
              <a:t>ext </a:t>
            </a:r>
            <a:r>
              <a:rPr>
                <a:solidFill>
                  <a:srgbClr val="18EB2A"/>
                </a:solidFill>
              </a:rPr>
              <a:t>T</a:t>
            </a:r>
            <a:r>
              <a:t>ransfer </a:t>
            </a:r>
            <a:r>
              <a:rPr>
                <a:solidFill>
                  <a:srgbClr val="EB2EE7"/>
                </a:solidFill>
              </a:rPr>
              <a:t>P</a:t>
            </a:r>
            <a:r>
              <a:t>rotocol</a:t>
            </a:r>
          </a:p>
          <a:p>
            <a:pPr>
              <a:defRPr>
                <a:effectLst/>
              </a:defRPr>
            </a:pPr>
            <a:r>
              <a:t>超文本</a:t>
            </a:r>
          </a:p>
          <a:p>
            <a:pPr>
              <a:defRPr>
                <a:effectLst/>
              </a:defRPr>
            </a:pPr>
            <a:r>
              <a:t>按照URL指示，将超文本文档从一台主机（web服务器）传输到另一台主机（浏览器）的应用层协议，以实现超链接功能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6.过滤信息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6.过滤信息</a:t>
            </a:r>
          </a:p>
        </p:txBody>
      </p:sp>
      <p:sp>
        <p:nvSpPr>
          <p:cNvPr id="172" name="URL参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URL参数</a:t>
            </a:r>
          </a:p>
          <a:p>
            <a:pPr/>
            <a:r>
              <a:t>?limit=10&amp;order=asc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RY : EXPRESS.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TRY : EXPRESS.JS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OW"/>
          <p:cNvSpPr txBox="1"/>
          <p:nvPr>
            <p:ph type="title"/>
          </p:nvPr>
        </p:nvSpPr>
        <p:spPr>
          <a:xfrm>
            <a:off x="762000" y="546100"/>
            <a:ext cx="11480800" cy="1079500"/>
          </a:xfrm>
          <a:prstGeom prst="rect">
            <a:avLst/>
          </a:prstGeom>
        </p:spPr>
        <p:txBody>
          <a:bodyPr/>
          <a:lstStyle/>
          <a:p>
            <a:pPr/>
            <a:r>
              <a:t>HOW</a:t>
            </a:r>
          </a:p>
        </p:txBody>
      </p:sp>
      <p:pic>
        <p:nvPicPr>
          <p:cNvPr id="125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8761" y="1906707"/>
            <a:ext cx="10347278" cy="70702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HOW"/>
          <p:cNvSpPr txBox="1"/>
          <p:nvPr>
            <p:ph type="title"/>
          </p:nvPr>
        </p:nvSpPr>
        <p:spPr>
          <a:xfrm>
            <a:off x="762000" y="1016000"/>
            <a:ext cx="11480800" cy="1079500"/>
          </a:xfrm>
          <a:prstGeom prst="rect">
            <a:avLst/>
          </a:prstGeom>
        </p:spPr>
        <p:txBody>
          <a:bodyPr/>
          <a:lstStyle/>
          <a:p>
            <a:pPr/>
            <a:r>
              <a:t>HOW</a:t>
            </a:r>
          </a:p>
        </p:txBody>
      </p:sp>
      <p:pic>
        <p:nvPicPr>
          <p:cNvPr id="128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7455" y="2933700"/>
            <a:ext cx="10039738" cy="3659345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HTML请求消息结构"/>
          <p:cNvSpPr txBox="1"/>
          <p:nvPr/>
        </p:nvSpPr>
        <p:spPr>
          <a:xfrm>
            <a:off x="809218" y="2127249"/>
            <a:ext cx="4350564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HTML请求消息结构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H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</a:t>
            </a:r>
          </a:p>
        </p:txBody>
      </p:sp>
      <p:pic>
        <p:nvPicPr>
          <p:cNvPr id="132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5250" y="2905985"/>
            <a:ext cx="8120547" cy="3941630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响应结构"/>
          <p:cNvSpPr txBox="1"/>
          <p:nvPr/>
        </p:nvSpPr>
        <p:spPr>
          <a:xfrm>
            <a:off x="576960" y="2728018"/>
            <a:ext cx="20447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响应结构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请求方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请求方法</a:t>
            </a:r>
          </a:p>
        </p:txBody>
      </p:sp>
      <p:sp>
        <p:nvSpPr>
          <p:cNvPr id="136" name="GET…"/>
          <p:cNvSpPr txBox="1"/>
          <p:nvPr>
            <p:ph type="body" idx="1"/>
          </p:nvPr>
        </p:nvSpPr>
        <p:spPr>
          <a:xfrm>
            <a:off x="972320" y="2163244"/>
            <a:ext cx="11480801" cy="6362701"/>
          </a:xfrm>
          <a:prstGeom prst="rect">
            <a:avLst/>
          </a:prstGeom>
        </p:spPr>
        <p:txBody>
          <a:bodyPr/>
          <a:lstStyle/>
          <a:p>
            <a:pPr marL="353568" indent="-353568" defTabSz="508254">
              <a:spcBef>
                <a:spcPts val="3600"/>
              </a:spcBef>
              <a:defRPr sz="2958">
                <a:solidFill>
                  <a:srgbClr val="EB351D"/>
                </a:solidFill>
                <a:effectLst>
                  <a:outerShdw sx="100000" sy="100000" kx="0" ky="0" algn="b" rotWithShape="0" blurRad="44196" dist="22098" dir="5400000">
                    <a:srgbClr val="000000"/>
                  </a:outerShdw>
                </a:effectLst>
              </a:defRPr>
            </a:pPr>
            <a:r>
              <a:t>GET</a:t>
            </a:r>
          </a:p>
          <a:p>
            <a:pPr marL="353568" indent="-353568" defTabSz="508254">
              <a:spcBef>
                <a:spcPts val="3600"/>
              </a:spcBef>
              <a:defRPr sz="2958">
                <a:effectLst/>
              </a:defRPr>
            </a:pPr>
            <a:r>
              <a:t>HEAD  获取报头</a:t>
            </a:r>
          </a:p>
          <a:p>
            <a:pPr marL="353568" indent="-353568" defTabSz="508254">
              <a:spcBef>
                <a:spcPts val="3600"/>
              </a:spcBef>
              <a:defRPr sz="2958">
                <a:solidFill>
                  <a:srgbClr val="EB171A"/>
                </a:solidFill>
                <a:effectLst/>
              </a:defRPr>
            </a:pPr>
            <a:r>
              <a:t>POST</a:t>
            </a:r>
          </a:p>
          <a:p>
            <a:pPr marL="353568" indent="-353568" defTabSz="508254">
              <a:spcBef>
                <a:spcPts val="3600"/>
              </a:spcBef>
              <a:defRPr sz="2958">
                <a:solidFill>
                  <a:srgbClr val="EB2726"/>
                </a:solidFill>
                <a:effectLst/>
              </a:defRPr>
            </a:pPr>
            <a:r>
              <a:t>PUT</a:t>
            </a:r>
          </a:p>
          <a:p>
            <a:pPr marL="353568" indent="-353568" defTabSz="508254">
              <a:spcBef>
                <a:spcPts val="3600"/>
              </a:spcBef>
              <a:defRPr sz="2958">
                <a:solidFill>
                  <a:srgbClr val="EB2726"/>
                </a:solidFill>
                <a:effectLst/>
              </a:defRPr>
            </a:pPr>
            <a:r>
              <a:t>DELETE</a:t>
            </a:r>
          </a:p>
          <a:p>
            <a:pPr marL="353568" indent="-353568" defTabSz="508254">
              <a:spcBef>
                <a:spcPts val="3600"/>
              </a:spcBef>
              <a:defRPr sz="2958">
                <a:effectLst/>
              </a:defRPr>
            </a:pPr>
            <a:r>
              <a:t>OPTIONS  允许客户端查看服务器的性能</a:t>
            </a:r>
          </a:p>
          <a:p>
            <a:pPr marL="353568" indent="-353568" defTabSz="508254">
              <a:spcBef>
                <a:spcPts val="3600"/>
              </a:spcBef>
              <a:defRPr sz="2958">
                <a:effectLst/>
              </a:defRPr>
            </a:pPr>
            <a:r>
              <a:t>TRACE  回显服务器收到的请求，主要用于测试、诊断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rl baidu.com -v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curl </a:t>
            </a:r>
            <a:r>
              <a:rPr u="sng">
                <a:hlinkClick r:id="rId2" invalidUrl="" action="" tgtFrame="" tooltip="" history="1" highlightClick="0" endSnd="0"/>
              </a:rPr>
              <a:t>baidu.com</a:t>
            </a:r>
            <a:r>
              <a:t> -v</a:t>
            </a:r>
          </a:p>
        </p:txBody>
      </p:sp>
      <p:sp>
        <p:nvSpPr>
          <p:cNvPr id="139" name="* Rebuilt URL to: baidu.com/…"/>
          <p:cNvSpPr txBox="1"/>
          <p:nvPr/>
        </p:nvSpPr>
        <p:spPr>
          <a:xfrm>
            <a:off x="1428424" y="2165396"/>
            <a:ext cx="7430873" cy="7105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800"/>
            </a:pPr>
            <a:r>
              <a:t>* Rebuilt URL to: baidu.com/</a:t>
            </a:r>
          </a:p>
          <a:p>
            <a:pPr algn="l">
              <a:defRPr sz="1800"/>
            </a:pPr>
            <a:r>
              <a:t>*   Trying 123.125.114.144...</a:t>
            </a:r>
          </a:p>
          <a:p>
            <a:pPr algn="l">
              <a:defRPr sz="1800"/>
            </a:pPr>
            <a:r>
              <a:t>* Connected to baidu.com (123.125.114.144) port 80 (#0)</a:t>
            </a:r>
          </a:p>
          <a:p>
            <a:pPr algn="l">
              <a:defRPr sz="1800"/>
            </a:pPr>
            <a:r>
              <a:t>&gt; GET / HTTP/1.1</a:t>
            </a:r>
          </a:p>
          <a:p>
            <a:pPr algn="l">
              <a:defRPr sz="1800"/>
            </a:pPr>
            <a:r>
              <a:t>&gt; Host: baidu.com</a:t>
            </a:r>
          </a:p>
          <a:p>
            <a:pPr algn="l">
              <a:defRPr sz="1800"/>
            </a:pPr>
            <a:r>
              <a:t>&gt; User-Agent: curl/7.49.1</a:t>
            </a:r>
          </a:p>
          <a:p>
            <a:pPr algn="l">
              <a:defRPr sz="1800"/>
            </a:pPr>
            <a:r>
              <a:t>&gt; Accept: */*</a:t>
            </a:r>
          </a:p>
          <a:p>
            <a:pPr algn="l">
              <a:defRPr sz="1800"/>
            </a:pPr>
            <a:r>
              <a:t>&gt;</a:t>
            </a:r>
          </a:p>
          <a:p>
            <a:pPr algn="l">
              <a:defRPr sz="1800"/>
            </a:pPr>
            <a:r>
              <a:t>&lt; HTTP/1.1 200 OK</a:t>
            </a:r>
          </a:p>
          <a:p>
            <a:pPr algn="l">
              <a:defRPr sz="1800"/>
            </a:pPr>
            <a:r>
              <a:t>&lt; Date: Wed, 26 Jul 2017 15:22:29 GMT</a:t>
            </a:r>
          </a:p>
          <a:p>
            <a:pPr algn="l">
              <a:defRPr sz="1800"/>
            </a:pPr>
            <a:r>
              <a:t>&lt; Server: Apache</a:t>
            </a:r>
          </a:p>
          <a:p>
            <a:pPr algn="l">
              <a:defRPr sz="1800"/>
            </a:pPr>
            <a:r>
              <a:t>&lt; Last-Modified: Tue, 12 Jan 2010 13:48:00 GMT</a:t>
            </a:r>
          </a:p>
          <a:p>
            <a:pPr algn="l">
              <a:defRPr sz="1800"/>
            </a:pPr>
            <a:r>
              <a:t>&lt; ETag: "51-47cf7e6ee8400"</a:t>
            </a:r>
          </a:p>
          <a:p>
            <a:pPr algn="l">
              <a:defRPr sz="1800"/>
            </a:pPr>
            <a:r>
              <a:t>&lt; Accept-Ranges: bytes</a:t>
            </a:r>
          </a:p>
          <a:p>
            <a:pPr algn="l">
              <a:defRPr sz="1800"/>
            </a:pPr>
            <a:r>
              <a:t>&lt; Content-Length: 81</a:t>
            </a:r>
          </a:p>
          <a:p>
            <a:pPr algn="l">
              <a:defRPr sz="1800"/>
            </a:pPr>
            <a:r>
              <a:t>&lt; Cache-Control: max-age=86400</a:t>
            </a:r>
          </a:p>
          <a:p>
            <a:pPr algn="l">
              <a:defRPr sz="1800"/>
            </a:pPr>
            <a:r>
              <a:t>&lt; Expires: Thu, 27 Jul 2017 15:22:29 GMT</a:t>
            </a:r>
          </a:p>
          <a:p>
            <a:pPr algn="l">
              <a:defRPr sz="1800"/>
            </a:pPr>
            <a:r>
              <a:t>&lt; Connection: Keep-Alive</a:t>
            </a:r>
          </a:p>
          <a:p>
            <a:pPr algn="l">
              <a:defRPr sz="1800"/>
            </a:pPr>
            <a:r>
              <a:t>&lt; Content-Type: text/html</a:t>
            </a:r>
          </a:p>
          <a:p>
            <a:pPr algn="l">
              <a:defRPr sz="1800"/>
            </a:pPr>
            <a:r>
              <a:t>&lt;</a:t>
            </a:r>
          </a:p>
          <a:p>
            <a:pPr algn="l">
              <a:defRPr sz="1800"/>
            </a:pPr>
            <a:r>
              <a:t>&lt;html&gt;</a:t>
            </a:r>
          </a:p>
          <a:p>
            <a:pPr algn="l">
              <a:defRPr sz="1800"/>
            </a:pPr>
            <a:r>
              <a:t>&lt;meta http-equiv="refresh" content="0;url=http://www.baidu.com/"&gt;</a:t>
            </a:r>
          </a:p>
          <a:p>
            <a:pPr algn="l">
              <a:defRPr sz="1800"/>
            </a:pPr>
            <a:r>
              <a:t>&lt;/html&gt;</a:t>
            </a:r>
          </a:p>
          <a:p>
            <a:pPr algn="l">
              <a:defRPr sz="1800"/>
            </a:pPr>
            <a:r>
              <a:t>* Connection #0 to host baidu.com left intact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响应头信息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响应头信息</a:t>
            </a:r>
          </a:p>
        </p:txBody>
      </p:sp>
      <p:sp>
        <p:nvSpPr>
          <p:cNvPr id="142" name="Allow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Allow</a:t>
            </a:r>
          </a:p>
          <a:p>
            <a:pPr/>
            <a:r>
              <a:t>Content-Encoding</a:t>
            </a:r>
          </a:p>
          <a:p>
            <a:pPr/>
            <a:r>
              <a:t>Content-Length</a:t>
            </a:r>
          </a:p>
          <a:p>
            <a:pPr>
              <a:defRPr>
                <a:solidFill>
                  <a:srgbClr val="EB272E"/>
                </a:solidFill>
              </a:defRPr>
            </a:pPr>
            <a:r>
              <a:t>Content-Type</a:t>
            </a:r>
          </a:p>
          <a:p>
            <a:pP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状态吗"/>
          <p:cNvSpPr txBox="1"/>
          <p:nvPr>
            <p:ph type="title"/>
          </p:nvPr>
        </p:nvSpPr>
        <p:spPr>
          <a:xfrm>
            <a:off x="762000" y="209550"/>
            <a:ext cx="11480800" cy="21463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372A"/>
                </a:solidFill>
              </a:defRPr>
            </a:lvl1pPr>
          </a:lstStyle>
          <a:p>
            <a:pPr/>
            <a:r>
              <a:t>状态吗</a:t>
            </a:r>
          </a:p>
        </p:txBody>
      </p:sp>
      <p:sp>
        <p:nvSpPr>
          <p:cNvPr id="145" name="1**  信息，服务器收到请求，需要请求者继续执行操作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rgbClr val="EB1E1B"/>
                </a:solidFill>
              </a:rPr>
              <a:t>1**</a:t>
            </a:r>
            <a:r>
              <a:t>  信息，服务器收到请求，需要请求者继续执行操作</a:t>
            </a:r>
          </a:p>
          <a:p>
            <a:pPr/>
            <a:r>
              <a:rPr>
                <a:solidFill>
                  <a:srgbClr val="EB1923"/>
                </a:solidFill>
              </a:rPr>
              <a:t>2** </a:t>
            </a:r>
            <a:r>
              <a:t> 成功，操作被成功接收并处理</a:t>
            </a:r>
          </a:p>
          <a:p>
            <a:pPr/>
            <a:r>
              <a:rPr>
                <a:solidFill>
                  <a:srgbClr val="EB2320"/>
                </a:solidFill>
              </a:rPr>
              <a:t>3** </a:t>
            </a:r>
            <a:r>
              <a:t> 重定向，需要进一步的操作以完成请求</a:t>
            </a:r>
          </a:p>
          <a:p>
            <a:pPr/>
            <a:r>
              <a:rPr>
                <a:solidFill>
                  <a:srgbClr val="EB2B35"/>
                </a:solidFill>
              </a:rPr>
              <a:t>4**</a:t>
            </a:r>
            <a:r>
              <a:t>  客户端错误，请求包含语法错误或无法完成请求</a:t>
            </a:r>
          </a:p>
          <a:p>
            <a:pPr/>
            <a:r>
              <a:rPr>
                <a:solidFill>
                  <a:srgbClr val="EB2022"/>
                </a:solidFill>
              </a:rPr>
              <a:t>5**</a:t>
            </a:r>
            <a:r>
              <a:t>  服务器错误，服务器在处理请求的过程中发生了错误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