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30"/>
  </p:notesMasterIdLst>
  <p:sldIdLst>
    <p:sldId id="256" r:id="rId3"/>
    <p:sldId id="271" r:id="rId4"/>
    <p:sldId id="273" r:id="rId5"/>
    <p:sldId id="274" r:id="rId6"/>
    <p:sldId id="275" r:id="rId7"/>
    <p:sldId id="280" r:id="rId8"/>
    <p:sldId id="281" r:id="rId9"/>
    <p:sldId id="276" r:id="rId10"/>
    <p:sldId id="282" r:id="rId11"/>
    <p:sldId id="283" r:id="rId12"/>
    <p:sldId id="284" r:id="rId13"/>
    <p:sldId id="291" r:id="rId14"/>
    <p:sldId id="286" r:id="rId15"/>
    <p:sldId id="277" r:id="rId16"/>
    <p:sldId id="287" r:id="rId17"/>
    <p:sldId id="288" r:id="rId18"/>
    <p:sldId id="290" r:id="rId19"/>
    <p:sldId id="289" r:id="rId20"/>
    <p:sldId id="278" r:id="rId21"/>
    <p:sldId id="266" r:id="rId22"/>
    <p:sldId id="265" r:id="rId23"/>
    <p:sldId id="269" r:id="rId24"/>
    <p:sldId id="268" r:id="rId25"/>
    <p:sldId id="267" r:id="rId26"/>
    <p:sldId id="279" r:id="rId27"/>
    <p:sldId id="272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D195A1-EA1F-4F28-8C1C-213AE9D4E0DC}">
          <p14:sldIdLst>
            <p14:sldId id="256"/>
          </p14:sldIdLst>
        </p14:section>
        <p14:section name="introduction" id="{53248D39-9D0B-4E4F-AA67-C9AF6CFD3142}">
          <p14:sldIdLst>
            <p14:sldId id="271"/>
            <p14:sldId id="273"/>
            <p14:sldId id="274"/>
          </p14:sldIdLst>
        </p14:section>
        <p14:section name="control flow" id="{7F09D2D1-70DD-4F46-9086-07AFC4EB3CA2}">
          <p14:sldIdLst>
            <p14:sldId id="275"/>
            <p14:sldId id="280"/>
            <p14:sldId id="281"/>
          </p14:sldIdLst>
        </p14:section>
        <p14:section name="choice" id="{50CB6991-FBCB-462F-AAD2-A5F82DE2B38A}">
          <p14:sldIdLst>
            <p14:sldId id="276"/>
            <p14:sldId id="282"/>
            <p14:sldId id="283"/>
            <p14:sldId id="284"/>
            <p14:sldId id="291"/>
            <p14:sldId id="286"/>
          </p14:sldIdLst>
        </p14:section>
        <p14:section name="loop" id="{7A8BB3ED-D6E7-445F-95C3-1CFB4E4EF58F}">
          <p14:sldIdLst>
            <p14:sldId id="277"/>
            <p14:sldId id="287"/>
            <p14:sldId id="288"/>
            <p14:sldId id="290"/>
            <p14:sldId id="289"/>
          </p14:sldIdLst>
        </p14:section>
        <p14:section name="implicit loop" id="{758D5EB0-0762-4CE4-9803-FEFCB3016967}">
          <p14:sldIdLst>
            <p14:sldId id="278"/>
            <p14:sldId id="266"/>
            <p14:sldId id="265"/>
            <p14:sldId id="269"/>
            <p14:sldId id="268"/>
            <p14:sldId id="267"/>
          </p14:sldIdLst>
        </p14:section>
        <p14:section name="epilogue" id="{4A0429AE-E515-40AA-A7BE-23ABABA8241A}">
          <p14:sldIdLst>
            <p14:sldId id="27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94660"/>
  </p:normalViewPr>
  <p:slideViewPr>
    <p:cSldViewPr>
      <p:cViewPr varScale="1">
        <p:scale>
          <a:sx n="80" d="100"/>
          <a:sy n="80" d="100"/>
        </p:scale>
        <p:origin x="1131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ng_000\Downloads\%5bjob%5d%20R%20club%20talk\Slowdown%20of%20R%20in%20Benchmark%20Compu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pPr>
            <a:r>
              <a:rPr lang="en-US" sz="2000" b="0">
                <a:latin typeface="+mn-lt"/>
              </a:rPr>
              <a:t>Slowdown of R in Benchmark Computation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Slowdown Factor to C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7"/>
                <c:pt idx="0">
                  <c:v>N body</c:v>
                </c:pt>
                <c:pt idx="1">
                  <c:v>Fannkuch-Redux</c:v>
                </c:pt>
                <c:pt idx="2">
                  <c:v>Spectral norm</c:v>
                </c:pt>
                <c:pt idx="3">
                  <c:v>Mandelbrot</c:v>
                </c:pt>
                <c:pt idx="4">
                  <c:v>Pi digits</c:v>
                </c:pt>
                <c:pt idx="5">
                  <c:v>Binary tree</c:v>
                </c:pt>
                <c:pt idx="6">
                  <c:v>Geo mean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7"/>
                <c:pt idx="0">
                  <c:v>301.60000000000002</c:v>
                </c:pt>
                <c:pt idx="1">
                  <c:v>155.30000000000001</c:v>
                </c:pt>
                <c:pt idx="2">
                  <c:v>89.7</c:v>
                </c:pt>
                <c:pt idx="3">
                  <c:v>108.2</c:v>
                </c:pt>
                <c:pt idx="4">
                  <c:v>2502.6999999999998</c:v>
                </c:pt>
                <c:pt idx="5">
                  <c:v>64.5</c:v>
                </c:pt>
                <c:pt idx="6">
                  <c:v>204.6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B-497D-9C55-C8AD95C89B3C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Slowdown Factor to Python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7"/>
                <c:pt idx="0">
                  <c:v>N body</c:v>
                </c:pt>
                <c:pt idx="1">
                  <c:v>Fannkuch-Redux</c:v>
                </c:pt>
                <c:pt idx="2">
                  <c:v>Spectral norm</c:v>
                </c:pt>
                <c:pt idx="3">
                  <c:v>Mandelbrot</c:v>
                </c:pt>
                <c:pt idx="4">
                  <c:v>Pi digits</c:v>
                </c:pt>
                <c:pt idx="5">
                  <c:v>Binary tree</c:v>
                </c:pt>
                <c:pt idx="6">
                  <c:v>Geo mean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7"/>
                <c:pt idx="0">
                  <c:v>3.3</c:v>
                </c:pt>
                <c:pt idx="1">
                  <c:v>2.8</c:v>
                </c:pt>
                <c:pt idx="2">
                  <c:v>1.7</c:v>
                </c:pt>
                <c:pt idx="3">
                  <c:v>17.5</c:v>
                </c:pt>
                <c:pt idx="4">
                  <c:v>165.3</c:v>
                </c:pt>
                <c:pt idx="5">
                  <c:v>2.8</c:v>
                </c:pt>
                <c:pt idx="6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B-497D-9C55-C8AD95C89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0808360"/>
        <c:axId val="319747304"/>
      </c:barChart>
      <c:catAx>
        <c:axId val="46080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747304"/>
        <c:crosses val="autoZero"/>
        <c:auto val="1"/>
        <c:lblAlgn val="ctr"/>
        <c:lblOffset val="70"/>
        <c:noMultiLvlLbl val="0"/>
      </c:catAx>
      <c:valAx>
        <c:axId val="31974730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83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Category: go-to, conditional branching (choice), conditional branching (loops and iteration), calling functions, permanent halt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mathematician joke as an example. </a:t>
            </a:r>
          </a:p>
          <a:p>
            <a:r>
              <a:rPr lang="en-US" dirty="0"/>
              <a:t>Flowchart for designing, NSD for documenting.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one is superior in execution speed against an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9/6/2017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9/6/2017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 Control Flow Functions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14350"/>
          </a:xfrm>
        </p:spPr>
        <p:txBody>
          <a:bodyPr>
            <a:normAutofit/>
          </a:bodyPr>
          <a:lstStyle/>
          <a:p>
            <a:r>
              <a:rPr lang="en-US" dirty="0"/>
              <a:t>Structural programming with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670E-F418-40EF-A7B2-103A459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D794-A41B-4C2E-B34C-90EFD9153D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sz="2400" dirty="0">
                <a:latin typeface="Euphemia" panose="020B0503040102020104" pitchFamily="34" charset="0"/>
              </a:rPr>
              <a:t>switch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in its arguments are evaluated before </a:t>
            </a:r>
            <a:r>
              <a:rPr lang="en-US" sz="2000" dirty="0">
                <a:latin typeface="Euphemia" panose="020B0503040102020104" pitchFamily="34" charset="0"/>
              </a:rPr>
              <a:t>switch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no match default block is not specified, it is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Another dialect usage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Sometimes easier switch than setting breakpoints in debug.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5B6DD-F09D-4663-B2D8-CD49ECA8DAAD}"/>
              </a:ext>
            </a:extLst>
          </p:cNvPr>
          <p:cNvSpPr txBox="1"/>
          <p:nvPr/>
        </p:nvSpPr>
        <p:spPr>
          <a:xfrm>
            <a:off x="781050" y="1676400"/>
            <a:ext cx="758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143000" lvl="1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name1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143000" lvl="1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name2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143000"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</a:p>
          <a:p>
            <a:pPr marL="1143000" lvl="1">
              <a:buNone/>
            </a:pP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no_match_default_block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8F2E-6A70-4F46-B581-FF7B65313066}"/>
              </a:ext>
            </a:extLst>
          </p:cNvPr>
          <p:cNvSpPr txBox="1"/>
          <p:nvPr/>
        </p:nvSpPr>
        <p:spPr>
          <a:xfrm>
            <a:off x="838200" y="4419600"/>
            <a:ext cx="758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143000" lvl="1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</a:p>
          <a:p>
            <a:pPr marL="1143000" lvl="1">
              <a:buNone/>
            </a:pP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no_match_default_block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82C-EB00-4F83-A951-69A644A4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6663-63D3-4874-BEF1-EF3BD59787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 manipulation using regular expressions</a:t>
            </a:r>
          </a:p>
          <a:p>
            <a:pPr marL="274320" lvl="1" indent="0">
              <a:buNone/>
            </a:pPr>
            <a:r>
              <a:rPr lang="en-US" dirty="0"/>
              <a:t>(Not really a multiple branch structure, but resembles the </a:t>
            </a:r>
            <a:r>
              <a:rPr lang="en-US" sz="2000" dirty="0">
                <a:latin typeface="Euphemia" panose="020B0503040102020104" pitchFamily="34" charset="0"/>
              </a:rPr>
              <a:t>switch</a:t>
            </a:r>
            <a:r>
              <a:rPr lang="en-US" dirty="0"/>
              <a:t> function in the R syntax.)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selection: grep, </a:t>
            </a:r>
            <a:r>
              <a:rPr lang="en-US" dirty="0" err="1"/>
              <a:t>grepl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replacement: sub, </a:t>
            </a:r>
            <a:r>
              <a:rPr lang="en-US" dirty="0" err="1"/>
              <a:t>gsub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6C63-F284-4643-830E-0177C412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lookup table (LUT)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F39F-A966-4C6A-9A43-E7DD1E9EF4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LUT is a case-wise mapping table.</a:t>
            </a:r>
          </a:p>
          <a:p>
            <a:r>
              <a:rPr lang="en-US" dirty="0"/>
              <a:t>Less verbose/repetitive multiway branching, more readable code.</a:t>
            </a:r>
          </a:p>
          <a:p>
            <a:r>
              <a:rPr lang="en-US" dirty="0"/>
              <a:t>Easier to maintain, adjust, deploy, update, extend.</a:t>
            </a:r>
          </a:p>
          <a:p>
            <a:r>
              <a:rPr lang="en-US" dirty="0"/>
              <a:t>More versatile</a:t>
            </a:r>
          </a:p>
          <a:p>
            <a:pPr marL="274320" lvl="1" indent="0">
              <a:buNone/>
            </a:pPr>
            <a:r>
              <a:rPr lang="en-US" dirty="0"/>
              <a:t>Can call outside programs using </a:t>
            </a:r>
            <a:r>
              <a:rPr lang="en-US" sz="2000" dirty="0">
                <a:latin typeface="Euphemia" panose="020B0503040102020104" pitchFamily="34" charset="0"/>
              </a:rPr>
              <a:t>system</a:t>
            </a:r>
            <a:r>
              <a:rPr lang="en-US" dirty="0"/>
              <a:t>, </a:t>
            </a:r>
            <a:r>
              <a:rPr lang="en-US" sz="2000" dirty="0">
                <a:latin typeface="Euphemia" panose="020B0503040102020104" pitchFamily="34" charset="0"/>
              </a:rPr>
              <a:t>System2</a:t>
            </a:r>
            <a:endParaRPr lang="en-US" dirty="0">
              <a:latin typeface="Euphemia" panose="020B05030401020201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3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A05C-7535-4D6A-BE40-BDEB233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4CA-91D3-42CC-8BA6-3861F527CB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are interchangeable in implementing. </a:t>
            </a:r>
          </a:p>
          <a:p>
            <a:r>
              <a:rPr lang="en-US" dirty="0"/>
              <a:t>Which way to use depends on task priority (performance, reliability, flexibility, portability, quick deploy, etc.) and the nature of the data in concern.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advantage/disadvantage in efficiency can be tremendous and can vary with 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affects program efficiency through </a:t>
            </a:r>
          </a:p>
          <a:p>
            <a:pPr marL="548640" lvl="2" indent="0">
              <a:buNone/>
            </a:pPr>
            <a:r>
              <a:rPr lang="en-US" dirty="0"/>
              <a:t>instruction path length and </a:t>
            </a:r>
          </a:p>
          <a:p>
            <a:pPr marL="548640" lvl="2" indent="0">
              <a:buNone/>
            </a:pPr>
            <a:r>
              <a:rPr lang="en-US" dirty="0"/>
              <a:t>expected number of operations the machine is going to compute. </a:t>
            </a:r>
          </a:p>
        </p:txBody>
      </p:sp>
    </p:spTree>
    <p:extLst>
      <p:ext uri="{BB962C8B-B14F-4D97-AF65-F5344CB8AC3E}">
        <p14:creationId xmlns:p14="http://schemas.microsoft.com/office/powerpoint/2010/main" val="411253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CD7B-A1F3-42C9-8D7F-CB27456C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E131-74D7-4502-A5D6-4D761A8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295400"/>
          </a:xfrm>
        </p:spPr>
        <p:txBody>
          <a:bodyPr>
            <a:normAutofit/>
          </a:bodyPr>
          <a:lstStyle/>
          <a:p>
            <a:r>
              <a:rPr lang="en-US" dirty="0"/>
              <a:t>Controlled Loop</a:t>
            </a:r>
          </a:p>
          <a:p>
            <a:r>
              <a:rPr lang="en-US" dirty="0"/>
              <a:t>Continuation with Next Iteration, Redo, Restart, Early Exit</a:t>
            </a:r>
          </a:p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7327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FA1-EF04-469A-8213-24ACAB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controlled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9A17-F784-4126-9C3D-846C89D4E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Euphemia" panose="020B0503040102020104" pitchFamily="34" charset="0"/>
              </a:rPr>
              <a:t>while,</a:t>
            </a:r>
            <a:r>
              <a:rPr lang="en-US" dirty="0"/>
              <a:t> </a:t>
            </a:r>
            <a:r>
              <a:rPr lang="en-US" sz="2400" dirty="0">
                <a:latin typeface="Euphemia" panose="020B0503040102020104" pitchFamily="34" charset="0"/>
              </a:rPr>
              <a:t>for, repeat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can define a controlled loop.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Euphemia" panose="020B0503040102020104" pitchFamily="34" charset="0"/>
              </a:rPr>
              <a:t>for</a:t>
            </a:r>
            <a:r>
              <a:rPr lang="en-US" dirty="0"/>
              <a:t> is usually more capable/flexible/neat.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Euphemia" panose="020B0503040102020104" pitchFamily="34" charset="0"/>
              </a:rPr>
              <a:t>while</a:t>
            </a:r>
            <a:r>
              <a:rPr lang="en-US" dirty="0"/>
              <a:t> is better at indefinite loop. (</a:t>
            </a:r>
            <a:r>
              <a:rPr lang="en-US" sz="2000" dirty="0">
                <a:latin typeface="Euphemia" panose="020B0503040102020104" pitchFamily="34" charset="0"/>
              </a:rPr>
              <a:t>repeat</a:t>
            </a:r>
            <a:r>
              <a:rPr lang="en-US" dirty="0"/>
              <a:t> for unconditional ones.)</a:t>
            </a:r>
            <a:endParaRPr lang="en-US" sz="2400" dirty="0">
              <a:latin typeface="Euphemia" panose="020B0503040102020104" pitchFamily="34" charset="0"/>
            </a:endParaRPr>
          </a:p>
          <a:p>
            <a:r>
              <a:rPr lang="en-US" sz="2400" dirty="0"/>
              <a:t>accepted controller in </a:t>
            </a:r>
            <a:r>
              <a:rPr lang="en-US" sz="2000" dirty="0">
                <a:latin typeface="Euphemia" panose="020B0503040102020104" pitchFamily="34" charset="0"/>
              </a:rPr>
              <a:t>for</a:t>
            </a:r>
            <a:r>
              <a:rPr lang="en-US" sz="2400" dirty="0"/>
              <a:t> 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Count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Collection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Not directly take condition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420C1-39B0-4252-A73A-6B1CE51D7229}"/>
              </a:ext>
            </a:extLst>
          </p:cNvPr>
          <p:cNvSpPr txBox="1"/>
          <p:nvPr/>
        </p:nvSpPr>
        <p:spPr>
          <a:xfrm>
            <a:off x="762000" y="41148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1:100){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(or use C-type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99A8E-5762-41D3-A355-300D5944ED3D}"/>
              </a:ext>
            </a:extLst>
          </p:cNvPr>
          <p:cNvSpPr txBox="1"/>
          <p:nvPr/>
        </p:nvSpPr>
        <p:spPr>
          <a:xfrm>
            <a:off x="762000" y="48768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F5858-CE57-4450-8DFA-7390619C3B0C}"/>
              </a:ext>
            </a:extLst>
          </p:cNvPr>
          <p:cNvSpPr txBox="1"/>
          <p:nvPr/>
        </p:nvSpPr>
        <p:spPr>
          <a:xfrm>
            <a:off x="762000" y="56388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02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87F-5186-4E1F-9363-D0216BA9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irregular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F878-B3FA-4339-84D9-4EC2F5DB16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Continuation with next iteration</a:t>
            </a:r>
          </a:p>
          <a:p>
            <a:pPr marL="274320" lvl="1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Redo current iteration</a:t>
            </a:r>
          </a:p>
          <a:p>
            <a:r>
              <a:rPr lang="en-US" dirty="0"/>
              <a:t>Restart the loop</a:t>
            </a:r>
          </a:p>
          <a:p>
            <a:r>
              <a:rPr lang="en-US" dirty="0"/>
              <a:t>Exit the loop</a:t>
            </a:r>
          </a:p>
          <a:p>
            <a:pPr marL="274320" lvl="1" indent="0">
              <a:buNone/>
            </a:pPr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4258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82E-9AEC-407E-8184-EFAD8F3C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general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D7D3-87B0-4B26-8037-12A05790DE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Permanent stop: message, warning,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sz="2000" dirty="0">
                <a:latin typeface="Euphemia" panose="020B0503040102020104" pitchFamily="34" charset="0"/>
              </a:rPr>
              <a:t>message</a:t>
            </a:r>
            <a:r>
              <a:rPr lang="en-US" dirty="0"/>
              <a:t> to display messages while the program proceed.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sz="2000" dirty="0">
                <a:latin typeface="Euphemia" panose="020B0503040102020104" pitchFamily="34" charset="0"/>
              </a:rPr>
              <a:t>warning</a:t>
            </a:r>
            <a:r>
              <a:rPr lang="en-US" dirty="0"/>
              <a:t> to display alerts but still let the program proceed.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sz="2000" dirty="0">
                <a:latin typeface="Euphemia" panose="020B0503040102020104" pitchFamily="34" charset="0"/>
              </a:rPr>
              <a:t>try</a:t>
            </a:r>
            <a:r>
              <a:rPr lang="en-US" dirty="0"/>
              <a:t> to coerce executing the statement.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sz="2000" dirty="0" err="1">
                <a:latin typeface="Euphemia" panose="020B0503040102020104" pitchFamily="34" charset="0"/>
              </a:rPr>
              <a:t>tryCatch</a:t>
            </a:r>
            <a:r>
              <a:rPr lang="en-US" dirty="0"/>
              <a:t> to coerce execution, explicitly handle error, and keep any partial results. </a:t>
            </a:r>
          </a:p>
          <a:p>
            <a:r>
              <a:rPr lang="en-US" dirty="0"/>
              <a:t>Other related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Euphemia" panose="020B0503040102020104" pitchFamily="34" charset="0"/>
              </a:rPr>
              <a:t>suppressMessages</a:t>
            </a:r>
            <a:r>
              <a:rPr lang="en-US" dirty="0"/>
              <a:t>, </a:t>
            </a:r>
            <a:r>
              <a:rPr lang="en-US" sz="2000" dirty="0" err="1">
                <a:latin typeface="Euphemia" panose="020B0503040102020104" pitchFamily="34" charset="0"/>
              </a:rPr>
              <a:t>suppressWarnings</a:t>
            </a:r>
            <a:endParaRPr lang="en-US" sz="2000" dirty="0">
              <a:latin typeface="Euphemia" panose="020B05030401020201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Euphemia" panose="020B0503040102020104" pitchFamily="34" charset="0"/>
              </a:rPr>
              <a:t>last.warning</a:t>
            </a:r>
            <a:r>
              <a:rPr lang="en-US" sz="2000" dirty="0">
                <a:latin typeface="Euphemia" panose="020B0503040102020104" pitchFamily="34" charset="0"/>
              </a:rPr>
              <a:t> </a:t>
            </a:r>
            <a:r>
              <a:rPr lang="en-US" dirty="0"/>
              <a:t>to display all warnings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Euphemia" panose="020B0503040102020104" pitchFamily="34" charset="0"/>
              </a:rPr>
              <a:t>assertive</a:t>
            </a:r>
            <a:r>
              <a:rPr lang="en-US" dirty="0"/>
              <a:t> package has more specific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26379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9B71-414B-48D5-8DA9-B7DAD2FB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3AB6-6930-47DA-9038-F247C8066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F6B1F-3390-4BF7-8231-E5633F04BD44}"/>
              </a:ext>
            </a:extLst>
          </p:cNvPr>
          <p:cNvSpPr txBox="1"/>
          <p:nvPr/>
        </p:nvSpPr>
        <p:spPr>
          <a:xfrm>
            <a:off x="685800" y="17526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fib &lt;-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(n) {</a:t>
            </a:r>
          </a:p>
          <a:p>
            <a:pPr marL="273050" lvl="1" indent="1443038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(n &lt;= 2) 1</a:t>
            </a:r>
          </a:p>
          <a:p>
            <a:pPr marL="273050" lvl="1" indent="1443038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fib(n - 1) + fib(n - 2)</a:t>
            </a:r>
          </a:p>
          <a:p>
            <a:pPr marL="273050" lvl="1" indent="301625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932F2-2CD4-437F-AB8A-A59E960E7E52}"/>
              </a:ext>
            </a:extLst>
          </p:cNvPr>
          <p:cNvSpPr txBox="1"/>
          <p:nvPr/>
        </p:nvSpPr>
        <p:spPr>
          <a:xfrm>
            <a:off x="685800" y="3087915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fib &lt;-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(n, a=1, b=1) { </a:t>
            </a:r>
          </a:p>
          <a:p>
            <a:pPr marL="1828800" lvl="1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(n == 1) a </a:t>
            </a:r>
          </a:p>
          <a:p>
            <a:pPr marL="1828800" lvl="1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fib(n-1,b,a+b) </a:t>
            </a:r>
          </a:p>
          <a:p>
            <a:pPr marL="574675" lvl="1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4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DB6D-CDEC-421E-AA93-20765323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DD2C-64D5-4151-A62F-F0148F8AC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  <a:p>
            <a:r>
              <a:rPr lang="en-US" dirty="0"/>
              <a:t>Multiple Input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some fundamental structures in an imperative program (or its flow of control)?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 built-in functions in R that implement these structures and what are some relevant add-on packages?</a:t>
            </a:r>
          </a:p>
          <a:p>
            <a:r>
              <a:rPr lang="en-US" dirty="0"/>
              <a:t>Motivation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548640" lvl="2" indent="0">
              <a:buNone/>
            </a:pPr>
            <a:r>
              <a:rPr lang="en-US" dirty="0"/>
              <a:t>In some benchmark tasks, R slows down relative to Python by factors of 10’s to 100’s, relative to C by factors of 100’s to 1000’s.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Test, debug, maintenance, extension</a:t>
            </a:r>
          </a:p>
          <a:p>
            <a:r>
              <a:rPr lang="en-US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Programs with multi-routine/nested-routine structures. </a:t>
            </a:r>
          </a:p>
        </p:txBody>
      </p:sp>
    </p:spTree>
    <p:extLst>
      <p:ext uri="{BB962C8B-B14F-4D97-AF65-F5344CB8AC3E}">
        <p14:creationId xmlns:p14="http://schemas.microsoft.com/office/powerpoint/2010/main" val="426795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E1CC-668A-4B4A-8003-C66E66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Loop: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F1A1-C3C2-4B4A-BA37-83A6C88971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number generation functions</a:t>
            </a:r>
          </a:p>
          <a:p>
            <a:pPr marL="274320" lvl="1" indent="0">
              <a:buClr>
                <a:srgbClr val="60B5CC"/>
              </a:buClr>
              <a:buNone/>
            </a:pPr>
            <a:r>
              <a:rPr lang="en-US" sz="2000" dirty="0" err="1">
                <a:solidFill>
                  <a:srgbClr val="5A6378"/>
                </a:solidFill>
                <a:latin typeface="Euphemia" panose="020B0503040102020104" pitchFamily="34" charset="0"/>
              </a:rPr>
              <a:t>rnorm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, </a:t>
            </a:r>
            <a:r>
              <a:rPr lang="en-US" sz="2000" dirty="0" err="1">
                <a:solidFill>
                  <a:srgbClr val="5A6378"/>
                </a:solidFill>
                <a:latin typeface="Euphemia" panose="020B0503040102020104" pitchFamily="34" charset="0"/>
              </a:rPr>
              <a:t>runif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, …</a:t>
            </a:r>
            <a:endParaRPr lang="en-US" dirty="0"/>
          </a:p>
          <a:p>
            <a:r>
              <a:rPr lang="en-US" dirty="0"/>
              <a:t>series generation functions</a:t>
            </a:r>
          </a:p>
          <a:p>
            <a:pPr marL="274320" lvl="1" indent="0">
              <a:buClr>
                <a:srgbClr val="60B5CC"/>
              </a:buClr>
              <a:buNone/>
            </a:pP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range, 1:10, 10:1, a:z, </a:t>
            </a:r>
            <a:r>
              <a:rPr lang="en-US" sz="2000" dirty="0" err="1">
                <a:solidFill>
                  <a:srgbClr val="5A6378"/>
                </a:solidFill>
                <a:latin typeface="Euphemia" panose="020B0503040102020104" pitchFamily="34" charset="0"/>
              </a:rPr>
              <a:t>seq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, …</a:t>
            </a:r>
            <a:endParaRPr lang="en-US" dirty="0"/>
          </a:p>
          <a:p>
            <a:r>
              <a:rPr lang="en-US" dirty="0"/>
              <a:t>replicate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rep</a:t>
            </a:r>
          </a:p>
          <a:p>
            <a:pPr marL="548640" lvl="2" indent="0">
              <a:buNone/>
            </a:pPr>
            <a:r>
              <a:rPr lang="en-US" dirty="0"/>
              <a:t>can repeat vectors;</a:t>
            </a:r>
          </a:p>
          <a:p>
            <a:pPr marL="548640" lvl="2" indent="0">
              <a:buNone/>
            </a:pPr>
            <a:r>
              <a:rPr lang="en-US" dirty="0"/>
              <a:t>use options (each, times) to control how to repeat a vector;</a:t>
            </a:r>
          </a:p>
          <a:p>
            <a:pPr marL="548640" lvl="2" indent="0">
              <a:buNone/>
            </a:pPr>
            <a:r>
              <a:rPr lang="en-US" dirty="0"/>
              <a:t>repeat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replicate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</a:rPr>
              <a:t>repeatedly evaluate the expression;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</a:rPr>
              <a:t>the order of arguments is backwards. </a:t>
            </a:r>
          </a:p>
        </p:txBody>
      </p:sp>
    </p:spTree>
    <p:extLst>
      <p:ext uri="{BB962C8B-B14F-4D97-AF65-F5344CB8AC3E}">
        <p14:creationId xmlns:p14="http://schemas.microsoft.com/office/powerpoint/2010/main" val="28923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7D32-EB3D-4007-8772-3E9222DA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Loop: multiple input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A884-210B-4557-9EC5-E68F93641E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manipulation functions in the </a:t>
            </a:r>
            <a:r>
              <a:rPr lang="en-US" sz="2400" dirty="0">
                <a:latin typeface="Euphemia" panose="020B0503040102020104" pitchFamily="34" charset="0"/>
              </a:rPr>
              <a:t>base</a:t>
            </a:r>
            <a:r>
              <a:rPr lang="en-US" dirty="0"/>
              <a:t> package</a:t>
            </a:r>
          </a:p>
          <a:p>
            <a:pPr marL="274320" lvl="1" indent="0">
              <a:buClr>
                <a:srgbClr val="60B5CC"/>
              </a:buClr>
              <a:buNone/>
            </a:pPr>
            <a:r>
              <a:rPr lang="en-US" sz="2000" dirty="0">
                <a:solidFill>
                  <a:srgbClr val="5A6378"/>
                </a:solidFill>
              </a:rPr>
              <a:t>The *apply functions: </a:t>
            </a:r>
          </a:p>
          <a:p>
            <a:pPr marL="274320" lvl="1" indent="0" algn="ctr">
              <a:buClr>
                <a:srgbClr val="60B5CC"/>
              </a:buClr>
              <a:buNone/>
            </a:pP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apply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lapply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vapply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sapply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rapply</a:t>
            </a:r>
            <a:r>
              <a:rPr lang="en-US" sz="18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mapply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tapply</a:t>
            </a:r>
            <a:endParaRPr lang="en-US" sz="2000" dirty="0">
              <a:solidFill>
                <a:srgbClr val="5A6378"/>
              </a:solidFill>
              <a:latin typeface="Euphemia" panose="020B05030401020201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CDDCC2-5418-45C5-91EA-52E7D3D4C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8128"/>
              </p:ext>
            </p:extLst>
          </p:nvPr>
        </p:nvGraphicFramePr>
        <p:xfrm>
          <a:off x="876300" y="2672080"/>
          <a:ext cx="7391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03">
                  <a:extLst>
                    <a:ext uri="{9D8B030D-6E8A-4147-A177-3AD203B41FA5}">
                      <a16:colId xmlns:a16="http://schemas.microsoft.com/office/drawing/2014/main" val="3015912121"/>
                    </a:ext>
                  </a:extLst>
                </a:gridCol>
                <a:gridCol w="3048951">
                  <a:extLst>
                    <a:ext uri="{9D8B030D-6E8A-4147-A177-3AD203B41FA5}">
                      <a16:colId xmlns:a16="http://schemas.microsoft.com/office/drawing/2014/main" val="4178016716"/>
                    </a:ext>
                  </a:extLst>
                </a:gridCol>
                <a:gridCol w="1755458">
                  <a:extLst>
                    <a:ext uri="{9D8B030D-6E8A-4147-A177-3AD203B41FA5}">
                      <a16:colId xmlns:a16="http://schemas.microsoft.com/office/drawing/2014/main" val="3226888556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5811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Object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Map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0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2-dim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row/column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9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(can coerce on 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2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0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list, data frame,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2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lists, multiple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0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5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4332-7B0C-4FDA-93FD-D37F2FD6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Loop: multiple input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C08A-74F6-424B-A06C-71886ED6D1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A6378"/>
                </a:solidFill>
              </a:rPr>
              <a:t>Use </a:t>
            </a:r>
            <a:r>
              <a:rPr lang="en-US" sz="1900" dirty="0" err="1">
                <a:solidFill>
                  <a:srgbClr val="5A6378"/>
                </a:solidFill>
                <a:latin typeface="Euphemia" panose="020B0503040102020104" pitchFamily="34" charset="0"/>
              </a:rPr>
              <a:t>sapply</a:t>
            </a:r>
            <a:r>
              <a:rPr lang="en-US" sz="2100" dirty="0">
                <a:solidFill>
                  <a:srgbClr val="5A6378"/>
                </a:solidFill>
              </a:rPr>
              <a:t> with extra caution. </a:t>
            </a: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A6378"/>
                </a:solidFill>
              </a:rPr>
              <a:t>A common usage of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tapply</a:t>
            </a:r>
            <a:r>
              <a:rPr lang="en-US" sz="2100" dirty="0">
                <a:solidFill>
                  <a:srgbClr val="5A6378"/>
                </a:solidFill>
              </a:rPr>
              <a:t> is to call it with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with/within</a:t>
            </a: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A6378"/>
                </a:solidFill>
              </a:rPr>
              <a:t>Such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tapply</a:t>
            </a:r>
            <a:r>
              <a:rPr lang="en-US" sz="2100" dirty="0">
                <a:solidFill>
                  <a:srgbClr val="5A6378"/>
                </a:solidFill>
              </a:rPr>
              <a:t> applications sometimes can be replaced by wrappers like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by</a:t>
            </a:r>
            <a:r>
              <a:rPr lang="en-US" sz="2100" dirty="0">
                <a:solidFill>
                  <a:srgbClr val="5A6378"/>
                </a:solidFill>
              </a:rPr>
              <a:t>,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aggregate</a:t>
            </a:r>
            <a:r>
              <a:rPr lang="en-US" sz="2100" dirty="0">
                <a:solidFill>
                  <a:srgbClr val="5A6378"/>
                </a:solidFill>
              </a:rPr>
              <a:t>. </a:t>
            </a:r>
            <a:endParaRPr lang="en-US" sz="1500" dirty="0">
              <a:solidFill>
                <a:srgbClr val="5A6378"/>
              </a:solidFill>
            </a:endParaRP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5A63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18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6062-F93B-4214-BCAC-1F3C319E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Loop: multiple input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C0F4-1DB9-444D-BA41-110783B7AC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 manipulation functions in the </a:t>
            </a:r>
            <a:r>
              <a:rPr lang="en-US" sz="2200" dirty="0" err="1">
                <a:latin typeface="Euphemia" panose="020B0503040102020104" pitchFamily="34" charset="0"/>
              </a:rPr>
              <a:t>plyr</a:t>
            </a:r>
            <a:r>
              <a:rPr lang="en-US" dirty="0"/>
              <a:t> package</a:t>
            </a:r>
          </a:p>
          <a:p>
            <a:pPr marL="274320" lvl="1" indent="0">
              <a:buNone/>
            </a:pPr>
            <a:r>
              <a:rPr lang="en-US" dirty="0"/>
              <a:t>A more coherent function family. </a:t>
            </a:r>
          </a:p>
        </p:txBody>
      </p:sp>
    </p:spTree>
    <p:extLst>
      <p:ext uri="{BB962C8B-B14F-4D97-AF65-F5344CB8AC3E}">
        <p14:creationId xmlns:p14="http://schemas.microsoft.com/office/powerpoint/2010/main" val="114854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FBC-B948-4B7B-AC4F-6642C907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Loop: data frame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85C5-8F62-4D85-AF68-CF3E6F2962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dedicated to manipulate data frame</a:t>
            </a: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6378"/>
                </a:solidFill>
              </a:rPr>
              <a:t>In default packages: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summary</a:t>
            </a:r>
            <a:r>
              <a:rPr lang="en-US" sz="2000" dirty="0">
                <a:solidFill>
                  <a:srgbClr val="5A6378"/>
                </a:solidFill>
              </a:rPr>
              <a:t>,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aggregate</a:t>
            </a:r>
            <a:r>
              <a:rPr lang="en-US" sz="2000" dirty="0">
                <a:solidFill>
                  <a:srgbClr val="5A6378"/>
                </a:solidFill>
              </a:rPr>
              <a:t>, …</a:t>
            </a: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6378"/>
                </a:solidFill>
              </a:rPr>
              <a:t>In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dplyr</a:t>
            </a:r>
            <a:r>
              <a:rPr lang="en-US" sz="2000" dirty="0">
                <a:solidFill>
                  <a:srgbClr val="5A6378"/>
                </a:solidFill>
              </a:rPr>
              <a:t> package: </a:t>
            </a:r>
            <a:r>
              <a:rPr lang="en-US" sz="1800" dirty="0">
                <a:solidFill>
                  <a:srgbClr val="5A6378"/>
                </a:solidFill>
                <a:latin typeface="Euphemia" panose="020B0503040102020104" pitchFamily="34" charset="0"/>
              </a:rPr>
              <a:t>select, filter, arrange, rename, mutate, summarize</a:t>
            </a:r>
          </a:p>
          <a:p>
            <a:pPr lvl="1">
              <a:buClr>
                <a:srgbClr val="60B5CC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6378"/>
                </a:solidFill>
              </a:rPr>
              <a:t>In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matlab</a:t>
            </a:r>
            <a:r>
              <a:rPr lang="en-US" sz="2000" dirty="0">
                <a:solidFill>
                  <a:srgbClr val="5A6378"/>
                </a:solidFill>
                <a:latin typeface="Euphemia" panose="020B0503040102020104" pitchFamily="34" charset="0"/>
              </a:rPr>
              <a:t> </a:t>
            </a:r>
            <a:r>
              <a:rPr lang="en-US" sz="2000" dirty="0">
                <a:solidFill>
                  <a:srgbClr val="5A6378"/>
                </a:solidFill>
              </a:rPr>
              <a:t>package: </a:t>
            </a:r>
            <a:r>
              <a:rPr lang="en-US" sz="1800" dirty="0" err="1">
                <a:solidFill>
                  <a:srgbClr val="5A6378"/>
                </a:solidFill>
                <a:latin typeface="Euphemia" panose="020B0503040102020104" pitchFamily="34" charset="0"/>
              </a:rPr>
              <a:t>rowSums</a:t>
            </a:r>
            <a:r>
              <a:rPr lang="en-US" sz="2000" dirty="0">
                <a:solidFill>
                  <a:srgbClr val="5A6378"/>
                </a:solidFill>
              </a:rPr>
              <a:t>, …</a:t>
            </a:r>
          </a:p>
          <a:p>
            <a:pPr marL="548640" lvl="2" indent="0">
              <a:buClr>
                <a:srgbClr val="60B5CC"/>
              </a:buClr>
              <a:buNone/>
            </a:pPr>
            <a:r>
              <a:rPr lang="en-US" dirty="0">
                <a:solidFill>
                  <a:srgbClr val="5A6378"/>
                </a:solidFill>
              </a:rPr>
              <a:t>Loading </a:t>
            </a:r>
            <a:r>
              <a:rPr lang="en-US" sz="1700" dirty="0" err="1">
                <a:solidFill>
                  <a:srgbClr val="5A6378"/>
                </a:solidFill>
                <a:latin typeface="Euphemia" panose="020B0503040102020104" pitchFamily="34" charset="0"/>
              </a:rPr>
              <a:t>matlab</a:t>
            </a:r>
            <a:r>
              <a:rPr lang="en-US" sz="1700" dirty="0">
                <a:solidFill>
                  <a:srgbClr val="5A6378"/>
                </a:solidFill>
                <a:latin typeface="Euphemia" panose="020B0503040102020104" pitchFamily="34" charset="0"/>
              </a:rPr>
              <a:t> </a:t>
            </a:r>
            <a:r>
              <a:rPr lang="en-US" dirty="0">
                <a:solidFill>
                  <a:srgbClr val="5A6378"/>
                </a:solidFill>
              </a:rPr>
              <a:t>package</a:t>
            </a:r>
            <a:r>
              <a:rPr lang="en-US" sz="1700" dirty="0">
                <a:solidFill>
                  <a:srgbClr val="5A6378"/>
                </a:solidFill>
                <a:latin typeface="Euphemia" panose="020B0503040102020104" pitchFamily="34" charset="0"/>
              </a:rPr>
              <a:t> </a:t>
            </a:r>
            <a:r>
              <a:rPr lang="en-US" dirty="0">
                <a:solidFill>
                  <a:srgbClr val="5A6378"/>
                </a:solidFill>
              </a:rPr>
              <a:t>overrides several existing library functions and re-defines them into their MATLAB counterparts. They are </a:t>
            </a:r>
            <a:endParaRPr lang="en-US" sz="1700" dirty="0">
              <a:solidFill>
                <a:srgbClr val="5A6378"/>
              </a:solidFill>
            </a:endParaRPr>
          </a:p>
          <a:p>
            <a:pPr marL="548640" lvl="2" indent="0" algn="ctr">
              <a:buClr>
                <a:srgbClr val="60B5CC"/>
              </a:buClr>
              <a:buNone/>
            </a:pPr>
            <a:r>
              <a:rPr lang="en-US" sz="1700" dirty="0">
                <a:solidFill>
                  <a:srgbClr val="5A6378"/>
                </a:solidFill>
                <a:latin typeface="Euphemia" panose="020B0503040102020104" pitchFamily="34" charset="0"/>
              </a:rPr>
              <a:t>sum (base), find (</a:t>
            </a:r>
            <a:r>
              <a:rPr lang="en-US" sz="1700" dirty="0" err="1">
                <a:solidFill>
                  <a:srgbClr val="5A6378"/>
                </a:solidFill>
                <a:latin typeface="Euphemia" panose="020B0503040102020104" pitchFamily="34" charset="0"/>
              </a:rPr>
              <a:t>utils</a:t>
            </a:r>
            <a:r>
              <a:rPr lang="en-US" sz="1700" dirty="0">
                <a:solidFill>
                  <a:srgbClr val="5A6378"/>
                </a:solidFill>
                <a:latin typeface="Euphemia" panose="020B0503040102020104" pitchFamily="34" charset="0"/>
              </a:rPr>
              <a:t>), fix(</a:t>
            </a:r>
            <a:r>
              <a:rPr lang="en-US" sz="1700" dirty="0" err="1">
                <a:solidFill>
                  <a:srgbClr val="5A6378"/>
                </a:solidFill>
                <a:latin typeface="Euphemia" panose="020B0503040102020104" pitchFamily="34" charset="0"/>
              </a:rPr>
              <a:t>utils</a:t>
            </a:r>
            <a:r>
              <a:rPr lang="en-US" sz="1700" dirty="0">
                <a:solidFill>
                  <a:srgbClr val="5A6378"/>
                </a:solidFill>
                <a:latin typeface="Euphemia" panose="020B0503040102020104" pitchFamily="34" charset="0"/>
              </a:rPr>
              <a:t>), reshape (stats).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9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9413-E2CC-4E0B-A9EB-8E37E09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1E1E-D187-4962-AA4B-405B2C8E0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32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Briefly review</a:t>
            </a:r>
          </a:p>
          <a:p>
            <a:pPr marL="274320" lvl="1" indent="0">
              <a:buNone/>
            </a:pPr>
            <a:r>
              <a:rPr lang="en-US" dirty="0"/>
              <a:t>R is a imperative program language. It requires explicit instructions on evaluating expressions and executing commands. We looked at some most commonly used R library functions to implement such instructions, with their uses and caveats. </a:t>
            </a:r>
          </a:p>
          <a:p>
            <a:r>
              <a:rPr lang="en-US" dirty="0"/>
              <a:t>Hands on programming</a:t>
            </a:r>
          </a:p>
          <a:p>
            <a:pPr marL="274320" lvl="1" indent="0">
              <a:buNone/>
            </a:pPr>
            <a:r>
              <a:rPr lang="en-US" dirty="0"/>
              <a:t>This craft can only be learnt by crafting. </a:t>
            </a:r>
          </a:p>
          <a:p>
            <a:r>
              <a:rPr lang="en-US" dirty="0"/>
              <a:t>Welcoming comments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241719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Related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 and lexical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I\O control and interaction with other programs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Parallel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frame manipulation</a:t>
            </a:r>
          </a:p>
          <a:p>
            <a:r>
              <a:rPr lang="en-US" dirty="0"/>
              <a:t>Community sources</a:t>
            </a:r>
          </a:p>
          <a:p>
            <a:pPr marL="274320" lvl="1" indent="0">
              <a:buNone/>
            </a:pPr>
            <a:r>
              <a:rPr lang="en-US" dirty="0"/>
              <a:t>R documentation, Quick R, Stack Overflow, Data Camp, Code Academy, Wikipedia, and blogs and vlogs by practitioners. </a:t>
            </a:r>
          </a:p>
        </p:txBody>
      </p:sp>
    </p:spTree>
    <p:extLst>
      <p:ext uri="{BB962C8B-B14F-4D97-AF65-F5344CB8AC3E}">
        <p14:creationId xmlns:p14="http://schemas.microsoft.com/office/powerpoint/2010/main" val="11256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C903E-F723-4E1A-A79A-8E11184EA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817214"/>
              </p:ext>
            </p:extLst>
          </p:nvPr>
        </p:nvGraphicFramePr>
        <p:xfrm>
          <a:off x="0" y="457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8F5F76-574B-48AB-8A97-DCAB222D7E7A}"/>
              </a:ext>
            </a:extLst>
          </p:cNvPr>
          <p:cNvSpPr txBox="1"/>
          <p:nvPr/>
        </p:nvSpPr>
        <p:spPr>
          <a:xfrm>
            <a:off x="609600" y="6367046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source: Siebel Center for Computer Science at UIUC, Huawei US Research Center.</a:t>
            </a:r>
          </a:p>
        </p:txBody>
      </p:sp>
    </p:spTree>
    <p:extLst>
      <p:ext uri="{BB962C8B-B14F-4D97-AF65-F5344CB8AC3E}">
        <p14:creationId xmlns:p14="http://schemas.microsoft.com/office/powerpoint/2010/main" val="110443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Realization of some basic structures in R: </a:t>
            </a:r>
          </a:p>
          <a:p>
            <a:pPr marL="548640" lvl="2" indent="0">
              <a:buClr>
                <a:prstClr val="white">
                  <a:shade val="50000"/>
                </a:prstClr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Choice, loop, and vectorization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Self-learning Resources</a:t>
            </a:r>
          </a:p>
          <a:p>
            <a:r>
              <a:rPr lang="en-US" dirty="0"/>
              <a:t>Spotlight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 functions in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Exception handling in a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Vector-like objects and vectorized functions</a:t>
            </a:r>
          </a:p>
        </p:txBody>
      </p:sp>
    </p:spTree>
    <p:extLst>
      <p:ext uri="{BB962C8B-B14F-4D97-AF65-F5344CB8AC3E}">
        <p14:creationId xmlns:p14="http://schemas.microsoft.com/office/powerpoint/2010/main" val="16310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4EF0-5526-4CA9-B06B-694CF203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93E1-38DA-4A57-9185-B77CDF6D5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48858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0774-792D-4AE1-92CA-8E8508DA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3E0-9458-4152-986F-70A24268BB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  <a:p>
            <a:pPr marL="274320" lvl="1" indent="0">
              <a:buNone/>
            </a:pPr>
            <a:r>
              <a:rPr lang="en-US" dirty="0"/>
              <a:t>Control flow is the order in which program statements are executed. </a:t>
            </a:r>
          </a:p>
          <a:p>
            <a:r>
              <a:rPr lang="en-US" dirty="0"/>
              <a:t>Category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Continue at a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 statements under some condition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 statements zero or more times until some condition is met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 some distant statements and return to the current routine afterwards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12480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E39-5F46-4AD7-871C-7AB7443D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flowchart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814AB1-2419-4D83-B84D-4A3853DA84FF}"/>
              </a:ext>
            </a:extLst>
          </p:cNvPr>
          <p:cNvGrpSpPr/>
          <p:nvPr/>
        </p:nvGrpSpPr>
        <p:grpSpPr>
          <a:xfrm>
            <a:off x="1066800" y="1447800"/>
            <a:ext cx="4699363" cy="4280534"/>
            <a:chOff x="2095500" y="1257300"/>
            <a:chExt cx="4699363" cy="4280534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4D0E96C-6170-407E-8333-3636A088B90D}"/>
                </a:ext>
              </a:extLst>
            </p:cNvPr>
            <p:cNvSpPr/>
            <p:nvPr/>
          </p:nvSpPr>
          <p:spPr>
            <a:xfrm>
              <a:off x="2819400" y="1257300"/>
              <a:ext cx="914400" cy="3429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7C60BF-94F3-4B69-B264-5F8C83FE6CC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76600" y="1600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38ED849B-CEF0-4CBF-AF48-8880119F2A12}"/>
                </a:ext>
              </a:extLst>
            </p:cNvPr>
            <p:cNvSpPr/>
            <p:nvPr/>
          </p:nvSpPr>
          <p:spPr>
            <a:xfrm>
              <a:off x="2095500" y="1902822"/>
              <a:ext cx="2362200" cy="38753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the problem.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64040E-F9BF-4356-89C7-C4393A861EA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274424" y="2290353"/>
              <a:ext cx="2176" cy="32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7406A783-BA6F-46F5-965F-866CE3106123}"/>
                </a:ext>
              </a:extLst>
            </p:cNvPr>
            <p:cNvSpPr/>
            <p:nvPr/>
          </p:nvSpPr>
          <p:spPr>
            <a:xfrm>
              <a:off x="2398123" y="2609307"/>
              <a:ext cx="1752600" cy="38535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Try solving it.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2EC379-9F09-4123-8F27-A623270FF18D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3274423" y="2994661"/>
              <a:ext cx="13064" cy="66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5305ED2B-E07B-4EE1-B75A-0CD57BEC43C6}"/>
                </a:ext>
              </a:extLst>
            </p:cNvPr>
            <p:cNvSpPr/>
            <p:nvPr/>
          </p:nvSpPr>
          <p:spPr>
            <a:xfrm>
              <a:off x="2371998" y="3664131"/>
              <a:ext cx="1830977" cy="99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it solved ?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0CF4D17-480C-453A-9244-CB77519B9F8B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3287486" y="4654731"/>
              <a:ext cx="1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FA63ECA4-540F-49DD-A988-B507F1C2BC7E}"/>
                </a:ext>
              </a:extLst>
            </p:cNvPr>
            <p:cNvSpPr/>
            <p:nvPr/>
          </p:nvSpPr>
          <p:spPr>
            <a:xfrm>
              <a:off x="2830286" y="5194934"/>
              <a:ext cx="914400" cy="3429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FF6E3A-F83B-4FB1-955C-0ED0A53AD48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202975" y="4159431"/>
              <a:ext cx="6106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CFC77A-B49F-4478-86A9-9F287849E7F0}"/>
                </a:ext>
              </a:extLst>
            </p:cNvPr>
            <p:cNvSpPr/>
            <p:nvPr/>
          </p:nvSpPr>
          <p:spPr>
            <a:xfrm>
              <a:off x="4813664" y="3854631"/>
              <a:ext cx="198119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Terence Tao interested in it.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5027ED7F-BD95-4F2D-8CC1-39471BF847FE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16200000" flipV="1">
              <a:off x="4277134" y="2327500"/>
              <a:ext cx="524420" cy="25298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289A42-2921-44B9-AACE-4E14427C721B}"/>
                </a:ext>
              </a:extLst>
            </p:cNvPr>
            <p:cNvSpPr txBox="1"/>
            <p:nvPr/>
          </p:nvSpPr>
          <p:spPr>
            <a:xfrm>
              <a:off x="2825932" y="4686300"/>
              <a:ext cx="53666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FF27A9-ECE0-468B-B7B2-6793DD2AFD3A}"/>
                </a:ext>
              </a:extLst>
            </p:cNvPr>
            <p:cNvSpPr txBox="1"/>
            <p:nvPr/>
          </p:nvSpPr>
          <p:spPr>
            <a:xfrm>
              <a:off x="4239987" y="3831771"/>
              <a:ext cx="53666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611C44-A37B-4C74-9C90-71CE483812FD}"/>
              </a:ext>
            </a:extLst>
          </p:cNvPr>
          <p:cNvGrpSpPr/>
          <p:nvPr/>
        </p:nvGrpSpPr>
        <p:grpSpPr>
          <a:xfrm>
            <a:off x="5257800" y="1447800"/>
            <a:ext cx="3276600" cy="1851116"/>
            <a:chOff x="5257800" y="1447800"/>
            <a:chExt cx="3276600" cy="185111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83793B-0A92-4010-8D29-A0AB0CAF4783}"/>
                </a:ext>
              </a:extLst>
            </p:cNvPr>
            <p:cNvSpPr/>
            <p:nvPr/>
          </p:nvSpPr>
          <p:spPr>
            <a:xfrm>
              <a:off x="5257800" y="2133565"/>
              <a:ext cx="3276599" cy="11653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527434D8-7ED1-4A1D-BB36-940BA9CB4E6D}"/>
                </a:ext>
              </a:extLst>
            </p:cNvPr>
            <p:cNvSpPr/>
            <p:nvPr/>
          </p:nvSpPr>
          <p:spPr>
            <a:xfrm>
              <a:off x="5257800" y="1447800"/>
              <a:ext cx="3276600" cy="3429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the problem. </a:t>
              </a:r>
            </a:p>
          </p:txBody>
        </p:sp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BEC09171-170B-44F3-91CC-EF1E8D446451}"/>
                </a:ext>
              </a:extLst>
            </p:cNvPr>
            <p:cNvSpPr/>
            <p:nvPr/>
          </p:nvSpPr>
          <p:spPr>
            <a:xfrm>
              <a:off x="5257800" y="1790700"/>
              <a:ext cx="3276600" cy="3429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Try solving it. </a:t>
              </a: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DDD2ADB6-B745-477C-A73E-22BA81E0BC12}"/>
                </a:ext>
              </a:extLst>
            </p:cNvPr>
            <p:cNvSpPr/>
            <p:nvPr/>
          </p:nvSpPr>
          <p:spPr>
            <a:xfrm>
              <a:off x="5766163" y="2536916"/>
              <a:ext cx="2768236" cy="76200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Terence Tao interested in it.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F13207-066E-4F3B-B13B-32B003B0624C}"/>
                </a:ext>
              </a:extLst>
            </p:cNvPr>
            <p:cNvSpPr txBox="1"/>
            <p:nvPr/>
          </p:nvSpPr>
          <p:spPr>
            <a:xfrm>
              <a:off x="5829300" y="213356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Problem not solved?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C16AF3-BF90-49C1-A48F-BF1A10B45BD3}"/>
              </a:ext>
            </a:extLst>
          </p:cNvPr>
          <p:cNvGrpSpPr/>
          <p:nvPr/>
        </p:nvGrpSpPr>
        <p:grpSpPr>
          <a:xfrm>
            <a:off x="5334000" y="5181600"/>
            <a:ext cx="3047999" cy="655064"/>
            <a:chOff x="5334000" y="5266917"/>
            <a:chExt cx="3047999" cy="655064"/>
          </a:xfrm>
        </p:grpSpPr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50A1D6CE-4BDA-4736-9FAD-964725FD8147}"/>
                </a:ext>
              </a:extLst>
            </p:cNvPr>
            <p:cNvSpPr/>
            <p:nvPr/>
          </p:nvSpPr>
          <p:spPr>
            <a:xfrm>
              <a:off x="5334000" y="5410200"/>
              <a:ext cx="152400" cy="10776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A4AC5A05-AA98-4BC1-BB3D-4D9E29754052}"/>
                </a:ext>
              </a:extLst>
            </p:cNvPr>
            <p:cNvSpPr/>
            <p:nvPr/>
          </p:nvSpPr>
          <p:spPr>
            <a:xfrm>
              <a:off x="5334000" y="5683431"/>
              <a:ext cx="152400" cy="10776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0A5B19-AC07-42BA-94C1-AAADB306E664}"/>
                </a:ext>
              </a:extLst>
            </p:cNvPr>
            <p:cNvSpPr txBox="1"/>
            <p:nvPr/>
          </p:nvSpPr>
          <p:spPr>
            <a:xfrm>
              <a:off x="5614851" y="5266917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Drakon’s</a:t>
              </a:r>
              <a:r>
                <a:rPr lang="en-US" dirty="0"/>
                <a:t> flowchart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13E42E-3235-4370-9C62-4247EC4E403D}"/>
                </a:ext>
              </a:extLst>
            </p:cNvPr>
            <p:cNvSpPr txBox="1"/>
            <p:nvPr/>
          </p:nvSpPr>
          <p:spPr>
            <a:xfrm>
              <a:off x="5614850" y="5552649"/>
              <a:ext cx="276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Nassi-Shneiderman</a:t>
              </a:r>
              <a:r>
                <a:rPr lang="en-US" dirty="0"/>
                <a:t>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03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A649-CE39-4A37-BC29-66617C8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CC5F6-6CA8-4916-B5DF-2E7453E3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905000"/>
          </a:xfrm>
        </p:spPr>
        <p:txBody>
          <a:bodyPr>
            <a:normAutofit/>
          </a:bodyPr>
          <a:lstStyle/>
          <a:p>
            <a:r>
              <a:rPr lang="en-US" dirty="0"/>
              <a:t>If-Then</a:t>
            </a:r>
          </a:p>
          <a:p>
            <a:r>
              <a:rPr lang="en-US" dirty="0"/>
              <a:t>Switch and Pattern Matching</a:t>
            </a:r>
          </a:p>
          <a:p>
            <a:r>
              <a:rPr lang="en-US" dirty="0"/>
              <a:t>Lookup Table (LUT)</a:t>
            </a:r>
          </a:p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7678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14C8-80C8-4876-9ECF-AE0A2231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if-then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E754-266F-4E72-9A77-EA1E3C1B28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400" dirty="0">
                <a:latin typeface="Euphemia" panose="020B0503040102020104" pitchFamily="34" charset="0"/>
              </a:rPr>
              <a:t>if</a:t>
            </a:r>
            <a:r>
              <a:rPr lang="en-US" dirty="0"/>
              <a:t> function can be called for a test or a binary branch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  <a:p>
            <a:endParaRPr lang="en-US" dirty="0"/>
          </a:p>
          <a:p>
            <a:r>
              <a:rPr lang="en-US" dirty="0"/>
              <a:t>Vector arguments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statement1 and/or statement2 can be vectors, too. They are supposed to have the same length as the condition. If not, the recycle rule applies.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 in the condition produces NA in the output.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B6A1B-82D6-4A3C-B6BF-47ECC6AB681A}"/>
              </a:ext>
            </a:extLst>
          </p:cNvPr>
          <p:cNvSpPr txBox="1"/>
          <p:nvPr/>
        </p:nvSpPr>
        <p:spPr>
          <a:xfrm>
            <a:off x="781050" y="1905000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block1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block2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93457-35B4-4578-8CDC-960300F52EAC}"/>
              </a:ext>
            </a:extLst>
          </p:cNvPr>
          <p:cNvSpPr txBox="1"/>
          <p:nvPr/>
        </p:nvSpPr>
        <p:spPr>
          <a:xfrm>
            <a:off x="781050" y="31242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variable &lt;-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value1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value2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F5054-90EF-4643-BEB2-81386ECFFCD3}"/>
              </a:ext>
            </a:extLst>
          </p:cNvPr>
          <p:cNvSpPr txBox="1"/>
          <p:nvPr/>
        </p:nvSpPr>
        <p:spPr>
          <a:xfrm>
            <a:off x="800100" y="4050268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condition_vector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0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1324</Words>
  <Application>Microsoft Office PowerPoint</Application>
  <PresentationFormat>On-screen Show (4:3)</PresentationFormat>
  <Paragraphs>256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Bookman Old Style</vt:lpstr>
      <vt:lpstr>Calibri</vt:lpstr>
      <vt:lpstr>Consolas</vt:lpstr>
      <vt:lpstr>Euphemia</vt:lpstr>
      <vt:lpstr>Gill Sans MT</vt:lpstr>
      <vt:lpstr>Wingdings</vt:lpstr>
      <vt:lpstr>Wingdings 3</vt:lpstr>
      <vt:lpstr>Origin</vt:lpstr>
      <vt:lpstr>Basic R Control Flow Functions</vt:lpstr>
      <vt:lpstr>Introduction</vt:lpstr>
      <vt:lpstr>PowerPoint Presentation</vt:lpstr>
      <vt:lpstr>Agenda</vt:lpstr>
      <vt:lpstr>Control Flow</vt:lpstr>
      <vt:lpstr>Control Flow: concept</vt:lpstr>
      <vt:lpstr>Control flow: flowchart</vt:lpstr>
      <vt:lpstr>Choice</vt:lpstr>
      <vt:lpstr>Choice: if-then</vt:lpstr>
      <vt:lpstr>Choice: switch</vt:lpstr>
      <vt:lpstr>Choice: switch</vt:lpstr>
      <vt:lpstr>Choice: lookup table (LUT)</vt:lpstr>
      <vt:lpstr>Choice: comparison</vt:lpstr>
      <vt:lpstr>Loop</vt:lpstr>
      <vt:lpstr>Loop: controlled loop</vt:lpstr>
      <vt:lpstr>Loop: irregular iteration</vt:lpstr>
      <vt:lpstr>Loop: general iteration</vt:lpstr>
      <vt:lpstr>Loop: recursion</vt:lpstr>
      <vt:lpstr>Implicit Loop</vt:lpstr>
      <vt:lpstr>Implicit Loop: replication</vt:lpstr>
      <vt:lpstr>Implicit Loop: multiple input mapping</vt:lpstr>
      <vt:lpstr>Implicit Loop: multiple input mapping</vt:lpstr>
      <vt:lpstr>Implicit Loop: multiple input mapping</vt:lpstr>
      <vt:lpstr>Implicit Loop: data frame manipulation</vt:lpstr>
      <vt:lpstr>Epilogue</vt:lpstr>
      <vt:lpstr>Summary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2017-09-05T20:19:29Z</dcterms:created>
  <dcterms:modified xsi:type="dcterms:W3CDTF">2017-09-06T21:01:26Z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