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70" r:id="rId5"/>
    <p:sldId id="258" r:id="rId6"/>
    <p:sldId id="259" r:id="rId7"/>
    <p:sldId id="262" r:id="rId8"/>
    <p:sldId id="263" r:id="rId9"/>
    <p:sldId id="271" r:id="rId10"/>
    <p:sldId id="268" r:id="rId11"/>
    <p:sldId id="272" r:id="rId12"/>
    <p:sldId id="266" r:id="rId13"/>
    <p:sldId id="275"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99FF"/>
    <a:srgbClr val="E48312"/>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p:scale>
          <a:sx n="100" d="100"/>
          <a:sy n="100" d="100"/>
        </p:scale>
        <p:origin x="906"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8/6/2025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8/6/2025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8/6/2025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8/6/2025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8/6/2025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8/6/2025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8/6/2025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8/6/2025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8/6/2025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8/6/2025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8/6/2025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8/6/2025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esmer/2025-wiser-proj1" TargetMode="External"/><Relationship Id="rId2" Type="http://schemas.openxmlformats.org/officeDocument/2006/relationships/hyperlink" Target="https://gwern.net/doc/statistics/order/beanmachine-multistage/index.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linkedin.com/in/jesmerwong/" TargetMode="External"/><Relationship Id="rId4" Type="http://schemas.openxmlformats.org/officeDocument/2006/relationships/hyperlink" Target="mailto:jesmer.wong@gmail.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0755-72DA-EA37-D709-345D414FDB99}"/>
              </a:ext>
            </a:extLst>
          </p:cNvPr>
          <p:cNvSpPr>
            <a:spLocks noGrp="1"/>
          </p:cNvSpPr>
          <p:nvPr>
            <p:ph type="ctrTitle"/>
          </p:nvPr>
        </p:nvSpPr>
        <p:spPr/>
        <p:txBody>
          <a:bodyPr/>
          <a:lstStyle/>
          <a:p>
            <a:r>
              <a:rPr lang="en-HK" dirty="0" err="1"/>
              <a:t>Womanium</a:t>
            </a:r>
            <a:r>
              <a:rPr lang="en-HK" dirty="0"/>
              <a:t> WISER Quantum Project	</a:t>
            </a:r>
          </a:p>
        </p:txBody>
      </p:sp>
      <p:sp>
        <p:nvSpPr>
          <p:cNvPr id="3" name="Subtitle 2">
            <a:extLst>
              <a:ext uri="{FF2B5EF4-FFF2-40B4-BE49-F238E27FC236}">
                <a16:creationId xmlns:a16="http://schemas.microsoft.com/office/drawing/2014/main" id="{E0686ED2-D363-CAC3-2315-FDED96E33B38}"/>
              </a:ext>
            </a:extLst>
          </p:cNvPr>
          <p:cNvSpPr>
            <a:spLocks noGrp="1"/>
          </p:cNvSpPr>
          <p:nvPr>
            <p:ph type="subTitle" idx="1"/>
          </p:nvPr>
        </p:nvSpPr>
        <p:spPr/>
        <p:txBody>
          <a:bodyPr>
            <a:normAutofit/>
          </a:bodyPr>
          <a:lstStyle/>
          <a:p>
            <a:r>
              <a:rPr lang="en-HK" dirty="0"/>
              <a:t>Project 1 – Quantum Walks and Monte </a:t>
            </a:r>
            <a:r>
              <a:rPr lang="en-HK" dirty="0" err="1"/>
              <a:t>carlo</a:t>
            </a:r>
            <a:endParaRPr lang="en-HK" dirty="0"/>
          </a:p>
          <a:p>
            <a:r>
              <a:rPr lang="en-HK" dirty="0"/>
              <a:t>Team-Q: Jesmer </a:t>
            </a:r>
            <a:r>
              <a:rPr lang="en-HK" dirty="0" err="1"/>
              <a:t>wong</a:t>
            </a:r>
            <a:r>
              <a:rPr lang="en-HK" dirty="0"/>
              <a:t>					20250808 v0</a:t>
            </a:r>
          </a:p>
        </p:txBody>
      </p:sp>
      <p:pic>
        <p:nvPicPr>
          <p:cNvPr id="5" name="Picture 4">
            <a:extLst>
              <a:ext uri="{FF2B5EF4-FFF2-40B4-BE49-F238E27FC236}">
                <a16:creationId xmlns:a16="http://schemas.microsoft.com/office/drawing/2014/main" id="{CB766B6D-DD69-8AF0-1B42-CC5D76AEF059}"/>
              </a:ext>
            </a:extLst>
          </p:cNvPr>
          <p:cNvPicPr>
            <a:picLocks noChangeAspect="1"/>
          </p:cNvPicPr>
          <p:nvPr/>
        </p:nvPicPr>
        <p:blipFill>
          <a:blip r:embed="rId2"/>
          <a:stretch>
            <a:fillRect/>
          </a:stretch>
        </p:blipFill>
        <p:spPr>
          <a:xfrm>
            <a:off x="8962248" y="2047570"/>
            <a:ext cx="2544281" cy="2277542"/>
          </a:xfrm>
          <a:prstGeom prst="rect">
            <a:avLst/>
          </a:prstGeom>
        </p:spPr>
      </p:pic>
      <p:pic>
        <p:nvPicPr>
          <p:cNvPr id="7" name="Picture 6">
            <a:extLst>
              <a:ext uri="{FF2B5EF4-FFF2-40B4-BE49-F238E27FC236}">
                <a16:creationId xmlns:a16="http://schemas.microsoft.com/office/drawing/2014/main" id="{3A7166A2-34F0-AFDF-D2B1-0DD070230D7F}"/>
              </a:ext>
            </a:extLst>
          </p:cNvPr>
          <p:cNvPicPr>
            <a:picLocks noChangeAspect="1"/>
          </p:cNvPicPr>
          <p:nvPr/>
        </p:nvPicPr>
        <p:blipFill>
          <a:blip r:embed="rId3"/>
          <a:srcRect t="29857" b="35030"/>
          <a:stretch>
            <a:fillRect/>
          </a:stretch>
        </p:blipFill>
        <p:spPr>
          <a:xfrm>
            <a:off x="51075" y="6417351"/>
            <a:ext cx="1046205" cy="367354"/>
          </a:xfrm>
          <a:prstGeom prst="rect">
            <a:avLst/>
          </a:prstGeom>
        </p:spPr>
      </p:pic>
      <p:sp>
        <p:nvSpPr>
          <p:cNvPr id="8" name="TextBox 7">
            <a:extLst>
              <a:ext uri="{FF2B5EF4-FFF2-40B4-BE49-F238E27FC236}">
                <a16:creationId xmlns:a16="http://schemas.microsoft.com/office/drawing/2014/main" id="{3D2B1AA1-3858-741B-F8EF-BE65A5B7A5F4}"/>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spTree>
    <p:extLst>
      <p:ext uri="{BB962C8B-B14F-4D97-AF65-F5344CB8AC3E}">
        <p14:creationId xmlns:p14="http://schemas.microsoft.com/office/powerpoint/2010/main" val="1272039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068D-2245-D994-4B7A-2EF8DD820B0C}"/>
              </a:ext>
            </a:extLst>
          </p:cNvPr>
          <p:cNvSpPr>
            <a:spLocks noGrp="1"/>
          </p:cNvSpPr>
          <p:nvPr>
            <p:ph type="title"/>
          </p:nvPr>
        </p:nvSpPr>
        <p:spPr/>
        <p:txBody>
          <a:bodyPr>
            <a:normAutofit/>
          </a:bodyPr>
          <a:lstStyle/>
          <a:p>
            <a:r>
              <a:rPr lang="en-US" sz="4000" dirty="0" err="1"/>
              <a:t>Qiskit</a:t>
            </a:r>
            <a:r>
              <a:rPr lang="en-US" sz="4000" dirty="0"/>
              <a:t> 2.0 implementation and results</a:t>
            </a:r>
            <a:endParaRPr lang="en-HK" sz="4000" dirty="0"/>
          </a:p>
        </p:txBody>
      </p:sp>
      <p:sp>
        <p:nvSpPr>
          <p:cNvPr id="3" name="Content Placeholder 2">
            <a:extLst>
              <a:ext uri="{FF2B5EF4-FFF2-40B4-BE49-F238E27FC236}">
                <a16:creationId xmlns:a16="http://schemas.microsoft.com/office/drawing/2014/main" id="{AA28CC2A-1DF0-F7D4-B813-F8B764A13588}"/>
              </a:ext>
            </a:extLst>
          </p:cNvPr>
          <p:cNvSpPr>
            <a:spLocks noGrp="1"/>
          </p:cNvSpPr>
          <p:nvPr>
            <p:ph idx="1"/>
          </p:nvPr>
        </p:nvSpPr>
        <p:spPr/>
        <p:txBody>
          <a:bodyPr/>
          <a:lstStyle/>
          <a:p>
            <a:r>
              <a:rPr lang="en-HK" dirty="0"/>
              <a:t>1. General Galton board n-layer generalization. Optimization level refers to circuit depth optimization to reduce decoherence, gate errors, crosstalk &amp; measurement errors etc.</a:t>
            </a:r>
          </a:p>
          <a:p>
            <a:endParaRPr lang="en-HK" dirty="0"/>
          </a:p>
        </p:txBody>
      </p:sp>
      <p:sp>
        <p:nvSpPr>
          <p:cNvPr id="4" name="TextBox 3">
            <a:extLst>
              <a:ext uri="{FF2B5EF4-FFF2-40B4-BE49-F238E27FC236}">
                <a16:creationId xmlns:a16="http://schemas.microsoft.com/office/drawing/2014/main" id="{83D00C27-FC5C-D78D-AA6C-999939D6C6DF}"/>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pic>
        <p:nvPicPr>
          <p:cNvPr id="5" name="Picture 4">
            <a:extLst>
              <a:ext uri="{FF2B5EF4-FFF2-40B4-BE49-F238E27FC236}">
                <a16:creationId xmlns:a16="http://schemas.microsoft.com/office/drawing/2014/main" id="{84E80A94-D938-C024-E313-B48F9D8B33D3}"/>
              </a:ext>
            </a:extLst>
          </p:cNvPr>
          <p:cNvPicPr>
            <a:picLocks noChangeAspect="1"/>
          </p:cNvPicPr>
          <p:nvPr/>
        </p:nvPicPr>
        <p:blipFill>
          <a:blip r:embed="rId2"/>
          <a:srcRect t="29857" b="35030"/>
          <a:stretch>
            <a:fillRect/>
          </a:stretch>
        </p:blipFill>
        <p:spPr>
          <a:xfrm>
            <a:off x="51075" y="6417351"/>
            <a:ext cx="1046205" cy="367354"/>
          </a:xfrm>
          <a:prstGeom prst="rect">
            <a:avLst/>
          </a:prstGeom>
        </p:spPr>
      </p:pic>
      <p:sp>
        <p:nvSpPr>
          <p:cNvPr id="8" name="TextBox 7">
            <a:extLst>
              <a:ext uri="{FF2B5EF4-FFF2-40B4-BE49-F238E27FC236}">
                <a16:creationId xmlns:a16="http://schemas.microsoft.com/office/drawing/2014/main" id="{C799DD93-63D8-B2B8-2F49-11C6FE0E1330}"/>
              </a:ext>
            </a:extLst>
          </p:cNvPr>
          <p:cNvSpPr txBox="1"/>
          <p:nvPr/>
        </p:nvSpPr>
        <p:spPr>
          <a:xfrm>
            <a:off x="2147232" y="2725403"/>
            <a:ext cx="1747594" cy="523220"/>
          </a:xfrm>
          <a:prstGeom prst="rect">
            <a:avLst/>
          </a:prstGeom>
          <a:noFill/>
        </p:spPr>
        <p:txBody>
          <a:bodyPr wrap="none" rtlCol="0">
            <a:spAutoFit/>
          </a:bodyPr>
          <a:lstStyle/>
          <a:p>
            <a:pPr algn="ctr"/>
            <a:r>
              <a:rPr lang="en-US" sz="1400" dirty="0"/>
              <a:t>Aer Simulator</a:t>
            </a:r>
          </a:p>
          <a:p>
            <a:pPr algn="ctr"/>
            <a:r>
              <a:rPr lang="en-US" sz="1400" dirty="0"/>
              <a:t>optimization level = 1</a:t>
            </a:r>
            <a:endParaRPr lang="en-HK" sz="1400" dirty="0"/>
          </a:p>
        </p:txBody>
      </p:sp>
      <p:sp>
        <p:nvSpPr>
          <p:cNvPr id="9" name="TextBox 8">
            <a:extLst>
              <a:ext uri="{FF2B5EF4-FFF2-40B4-BE49-F238E27FC236}">
                <a16:creationId xmlns:a16="http://schemas.microsoft.com/office/drawing/2014/main" id="{0851C8DA-AD2A-8620-4922-3922A1D7254C}"/>
              </a:ext>
            </a:extLst>
          </p:cNvPr>
          <p:cNvSpPr txBox="1"/>
          <p:nvPr/>
        </p:nvSpPr>
        <p:spPr>
          <a:xfrm>
            <a:off x="5346548" y="2725402"/>
            <a:ext cx="1747594" cy="523220"/>
          </a:xfrm>
          <a:prstGeom prst="rect">
            <a:avLst/>
          </a:prstGeom>
          <a:noFill/>
        </p:spPr>
        <p:txBody>
          <a:bodyPr wrap="none" rtlCol="0">
            <a:spAutoFit/>
          </a:bodyPr>
          <a:lstStyle/>
          <a:p>
            <a:pPr algn="ctr"/>
            <a:r>
              <a:rPr lang="en-US" sz="1400" dirty="0"/>
              <a:t>Aer Simulator</a:t>
            </a:r>
          </a:p>
          <a:p>
            <a:pPr algn="ctr"/>
            <a:r>
              <a:rPr lang="en-US" sz="1400" dirty="0"/>
              <a:t>optimization level = 2</a:t>
            </a:r>
            <a:endParaRPr lang="en-HK" sz="1400" dirty="0"/>
          </a:p>
        </p:txBody>
      </p:sp>
      <p:sp>
        <p:nvSpPr>
          <p:cNvPr id="10" name="TextBox 9">
            <a:extLst>
              <a:ext uri="{FF2B5EF4-FFF2-40B4-BE49-F238E27FC236}">
                <a16:creationId xmlns:a16="http://schemas.microsoft.com/office/drawing/2014/main" id="{08070D4D-62E8-3219-E936-303530655D11}"/>
              </a:ext>
            </a:extLst>
          </p:cNvPr>
          <p:cNvSpPr txBox="1"/>
          <p:nvPr/>
        </p:nvSpPr>
        <p:spPr>
          <a:xfrm>
            <a:off x="8769363" y="2725402"/>
            <a:ext cx="1747594" cy="523220"/>
          </a:xfrm>
          <a:prstGeom prst="rect">
            <a:avLst/>
          </a:prstGeom>
          <a:noFill/>
        </p:spPr>
        <p:txBody>
          <a:bodyPr wrap="none" rtlCol="0">
            <a:spAutoFit/>
          </a:bodyPr>
          <a:lstStyle/>
          <a:p>
            <a:pPr algn="ctr"/>
            <a:r>
              <a:rPr lang="en-US" sz="1400" dirty="0"/>
              <a:t>Aer Simulator</a:t>
            </a:r>
          </a:p>
          <a:p>
            <a:pPr algn="ctr"/>
            <a:r>
              <a:rPr lang="en-US" sz="1400" dirty="0"/>
              <a:t>optimization level = 3</a:t>
            </a:r>
            <a:endParaRPr lang="en-HK" sz="1400" dirty="0"/>
          </a:p>
        </p:txBody>
      </p:sp>
      <p:sp>
        <p:nvSpPr>
          <p:cNvPr id="11" name="TextBox 10">
            <a:extLst>
              <a:ext uri="{FF2B5EF4-FFF2-40B4-BE49-F238E27FC236}">
                <a16:creationId xmlns:a16="http://schemas.microsoft.com/office/drawing/2014/main" id="{507A54B0-3D41-4E42-FB51-3326262CC087}"/>
              </a:ext>
            </a:extLst>
          </p:cNvPr>
          <p:cNvSpPr txBox="1"/>
          <p:nvPr/>
        </p:nvSpPr>
        <p:spPr>
          <a:xfrm>
            <a:off x="2773118" y="5561499"/>
            <a:ext cx="6211893" cy="523220"/>
          </a:xfrm>
          <a:prstGeom prst="rect">
            <a:avLst/>
          </a:prstGeom>
          <a:noFill/>
        </p:spPr>
        <p:txBody>
          <a:bodyPr wrap="none" rtlCol="0">
            <a:spAutoFit/>
          </a:bodyPr>
          <a:lstStyle/>
          <a:p>
            <a:r>
              <a:rPr lang="en-US" sz="1400" dirty="0"/>
              <a:t>Note that each output is separated by a qubit digit, </a:t>
            </a:r>
            <a:r>
              <a:rPr lang="en-US" sz="1400" dirty="0" err="1"/>
              <a:t>ie</a:t>
            </a:r>
            <a:r>
              <a:rPr lang="en-US" sz="1400" dirty="0"/>
              <a:t>. 1010101010101 for 7-layers</a:t>
            </a:r>
          </a:p>
          <a:p>
            <a:r>
              <a:rPr lang="en-US" sz="1400" dirty="0"/>
              <a:t>Theoretical probability for middle bin: </a:t>
            </a:r>
            <a:r>
              <a:rPr lang="en-US" sz="1400" baseline="-25000" dirty="0"/>
              <a:t>8</a:t>
            </a:r>
            <a:r>
              <a:rPr lang="en-US" sz="1400" dirty="0"/>
              <a:t>C</a:t>
            </a:r>
            <a:r>
              <a:rPr lang="en-US" sz="1400" baseline="-25000" dirty="0"/>
              <a:t>4</a:t>
            </a:r>
            <a:r>
              <a:rPr lang="en-US" sz="1400" dirty="0"/>
              <a:t> x 0.5</a:t>
            </a:r>
            <a:r>
              <a:rPr lang="en-US" sz="1400" baseline="30000" dirty="0"/>
              <a:t>4</a:t>
            </a:r>
            <a:r>
              <a:rPr lang="en-US" sz="1400" dirty="0"/>
              <a:t> x 0.5</a:t>
            </a:r>
            <a:r>
              <a:rPr lang="en-US" sz="1400" baseline="30000" dirty="0"/>
              <a:t>4</a:t>
            </a:r>
            <a:r>
              <a:rPr lang="en-US" sz="1400" dirty="0"/>
              <a:t> = 0.273.</a:t>
            </a:r>
          </a:p>
        </p:txBody>
      </p:sp>
      <p:sp>
        <p:nvSpPr>
          <p:cNvPr id="12" name="TextBox 11">
            <a:extLst>
              <a:ext uri="{FF2B5EF4-FFF2-40B4-BE49-F238E27FC236}">
                <a16:creationId xmlns:a16="http://schemas.microsoft.com/office/drawing/2014/main" id="{8A441709-7087-A6C0-5A63-4CBEC984051A}"/>
              </a:ext>
            </a:extLst>
          </p:cNvPr>
          <p:cNvSpPr txBox="1"/>
          <p:nvPr/>
        </p:nvSpPr>
        <p:spPr>
          <a:xfrm>
            <a:off x="51075" y="2519453"/>
            <a:ext cx="1021433" cy="954107"/>
          </a:xfrm>
          <a:prstGeom prst="rect">
            <a:avLst/>
          </a:prstGeom>
          <a:noFill/>
        </p:spPr>
        <p:txBody>
          <a:bodyPr wrap="none" rtlCol="0">
            <a:spAutoFit/>
          </a:bodyPr>
          <a:lstStyle/>
          <a:p>
            <a:r>
              <a:rPr lang="en-US" sz="1400" dirty="0"/>
              <a:t>Non-biased</a:t>
            </a:r>
          </a:p>
          <a:p>
            <a:r>
              <a:rPr lang="en-US" sz="1400" dirty="0"/>
              <a:t>7-layers</a:t>
            </a:r>
          </a:p>
          <a:p>
            <a:r>
              <a:rPr lang="en-US" sz="1400" dirty="0"/>
              <a:t>(8 pegs)</a:t>
            </a:r>
          </a:p>
          <a:p>
            <a:r>
              <a:rPr lang="en-US" sz="1400" dirty="0"/>
              <a:t>1000 shots</a:t>
            </a:r>
            <a:endParaRPr lang="en-HK" sz="1400" dirty="0"/>
          </a:p>
        </p:txBody>
      </p:sp>
      <p:pic>
        <p:nvPicPr>
          <p:cNvPr id="15" name="Picture 14">
            <a:extLst>
              <a:ext uri="{FF2B5EF4-FFF2-40B4-BE49-F238E27FC236}">
                <a16:creationId xmlns:a16="http://schemas.microsoft.com/office/drawing/2014/main" id="{DED21BA6-A23F-4624-5768-8127532A136C}"/>
              </a:ext>
            </a:extLst>
          </p:cNvPr>
          <p:cNvPicPr>
            <a:picLocks noChangeAspect="1"/>
          </p:cNvPicPr>
          <p:nvPr/>
        </p:nvPicPr>
        <p:blipFill>
          <a:blip r:embed="rId3"/>
          <a:stretch>
            <a:fillRect/>
          </a:stretch>
        </p:blipFill>
        <p:spPr>
          <a:xfrm>
            <a:off x="1147332" y="3248623"/>
            <a:ext cx="3251572" cy="2272759"/>
          </a:xfrm>
          <a:prstGeom prst="rect">
            <a:avLst/>
          </a:prstGeom>
        </p:spPr>
      </p:pic>
      <p:pic>
        <p:nvPicPr>
          <p:cNvPr id="17" name="Picture 16">
            <a:extLst>
              <a:ext uri="{FF2B5EF4-FFF2-40B4-BE49-F238E27FC236}">
                <a16:creationId xmlns:a16="http://schemas.microsoft.com/office/drawing/2014/main" id="{2DB2754E-237C-346C-4033-56CB152CB4B3}"/>
              </a:ext>
            </a:extLst>
          </p:cNvPr>
          <p:cNvPicPr>
            <a:picLocks noChangeAspect="1"/>
          </p:cNvPicPr>
          <p:nvPr/>
        </p:nvPicPr>
        <p:blipFill>
          <a:blip r:embed="rId4"/>
          <a:stretch>
            <a:fillRect/>
          </a:stretch>
        </p:blipFill>
        <p:spPr>
          <a:xfrm>
            <a:off x="4462973" y="3248623"/>
            <a:ext cx="3254286" cy="2272759"/>
          </a:xfrm>
          <a:prstGeom prst="rect">
            <a:avLst/>
          </a:prstGeom>
        </p:spPr>
      </p:pic>
      <p:pic>
        <p:nvPicPr>
          <p:cNvPr id="19" name="Picture 18">
            <a:extLst>
              <a:ext uri="{FF2B5EF4-FFF2-40B4-BE49-F238E27FC236}">
                <a16:creationId xmlns:a16="http://schemas.microsoft.com/office/drawing/2014/main" id="{F01B518B-4246-6448-7078-53160560BE38}"/>
              </a:ext>
            </a:extLst>
          </p:cNvPr>
          <p:cNvPicPr>
            <a:picLocks noChangeAspect="1"/>
          </p:cNvPicPr>
          <p:nvPr/>
        </p:nvPicPr>
        <p:blipFill>
          <a:blip r:embed="rId5"/>
          <a:stretch>
            <a:fillRect/>
          </a:stretch>
        </p:blipFill>
        <p:spPr>
          <a:xfrm>
            <a:off x="7781328" y="3236058"/>
            <a:ext cx="3374352" cy="2351671"/>
          </a:xfrm>
          <a:prstGeom prst="rect">
            <a:avLst/>
          </a:prstGeom>
        </p:spPr>
      </p:pic>
    </p:spTree>
    <p:extLst>
      <p:ext uri="{BB962C8B-B14F-4D97-AF65-F5344CB8AC3E}">
        <p14:creationId xmlns:p14="http://schemas.microsoft.com/office/powerpoint/2010/main" val="94593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45226-8C9C-CE39-F4AB-64CB13AF60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B540B-8ED6-A3E1-A720-B5ECADC177D8}"/>
              </a:ext>
            </a:extLst>
          </p:cNvPr>
          <p:cNvSpPr>
            <a:spLocks noGrp="1"/>
          </p:cNvSpPr>
          <p:nvPr>
            <p:ph type="title"/>
          </p:nvPr>
        </p:nvSpPr>
        <p:spPr/>
        <p:txBody>
          <a:bodyPr>
            <a:normAutofit/>
          </a:bodyPr>
          <a:lstStyle/>
          <a:p>
            <a:r>
              <a:rPr lang="en-US" sz="4000" dirty="0" err="1"/>
              <a:t>Qiskit</a:t>
            </a:r>
            <a:r>
              <a:rPr lang="en-US" sz="4000" dirty="0"/>
              <a:t> 2.0 implementation and results</a:t>
            </a:r>
            <a:endParaRPr lang="en-HK" sz="4000" dirty="0"/>
          </a:p>
        </p:txBody>
      </p:sp>
      <p:sp>
        <p:nvSpPr>
          <p:cNvPr id="3" name="Content Placeholder 2">
            <a:extLst>
              <a:ext uri="{FF2B5EF4-FFF2-40B4-BE49-F238E27FC236}">
                <a16:creationId xmlns:a16="http://schemas.microsoft.com/office/drawing/2014/main" id="{13C8BF5C-5AFE-6891-DA81-E9A8EB845279}"/>
              </a:ext>
            </a:extLst>
          </p:cNvPr>
          <p:cNvSpPr>
            <a:spLocks noGrp="1"/>
          </p:cNvSpPr>
          <p:nvPr>
            <p:ph idx="1"/>
          </p:nvPr>
        </p:nvSpPr>
        <p:spPr/>
        <p:txBody>
          <a:bodyPr/>
          <a:lstStyle/>
          <a:p>
            <a:r>
              <a:rPr lang="en-HK" dirty="0"/>
              <a:t>1. General Galton board n-layer generalization. Optimization level refers to circuit depth optimization to reduce decoherence, gate errors, crosstalk &amp; measurement errors etc.</a:t>
            </a:r>
          </a:p>
          <a:p>
            <a:endParaRPr lang="en-HK" dirty="0"/>
          </a:p>
        </p:txBody>
      </p:sp>
      <p:sp>
        <p:nvSpPr>
          <p:cNvPr id="4" name="TextBox 3">
            <a:extLst>
              <a:ext uri="{FF2B5EF4-FFF2-40B4-BE49-F238E27FC236}">
                <a16:creationId xmlns:a16="http://schemas.microsoft.com/office/drawing/2014/main" id="{695CDB1F-A823-9977-1E3E-D70EEF4423DC}"/>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pic>
        <p:nvPicPr>
          <p:cNvPr id="5" name="Picture 4">
            <a:extLst>
              <a:ext uri="{FF2B5EF4-FFF2-40B4-BE49-F238E27FC236}">
                <a16:creationId xmlns:a16="http://schemas.microsoft.com/office/drawing/2014/main" id="{3E06C163-A4B1-D660-E588-07DBB317EBBE}"/>
              </a:ext>
            </a:extLst>
          </p:cNvPr>
          <p:cNvPicPr>
            <a:picLocks noChangeAspect="1"/>
          </p:cNvPicPr>
          <p:nvPr/>
        </p:nvPicPr>
        <p:blipFill>
          <a:blip r:embed="rId2"/>
          <a:srcRect t="29857" b="35030"/>
          <a:stretch>
            <a:fillRect/>
          </a:stretch>
        </p:blipFill>
        <p:spPr>
          <a:xfrm>
            <a:off x="51075" y="6417351"/>
            <a:ext cx="1046205" cy="367354"/>
          </a:xfrm>
          <a:prstGeom prst="rect">
            <a:avLst/>
          </a:prstGeom>
        </p:spPr>
      </p:pic>
      <p:sp>
        <p:nvSpPr>
          <p:cNvPr id="12" name="TextBox 11">
            <a:extLst>
              <a:ext uri="{FF2B5EF4-FFF2-40B4-BE49-F238E27FC236}">
                <a16:creationId xmlns:a16="http://schemas.microsoft.com/office/drawing/2014/main" id="{4ACA87CF-EA33-8248-A930-CBBD1D0D6E9A}"/>
              </a:ext>
            </a:extLst>
          </p:cNvPr>
          <p:cNvSpPr txBox="1"/>
          <p:nvPr/>
        </p:nvSpPr>
        <p:spPr>
          <a:xfrm>
            <a:off x="51075" y="2519453"/>
            <a:ext cx="981359" cy="954107"/>
          </a:xfrm>
          <a:prstGeom prst="rect">
            <a:avLst/>
          </a:prstGeom>
          <a:noFill/>
        </p:spPr>
        <p:txBody>
          <a:bodyPr wrap="none" rtlCol="0">
            <a:spAutoFit/>
          </a:bodyPr>
          <a:lstStyle/>
          <a:p>
            <a:r>
              <a:rPr lang="en-US" sz="1400" b="1" dirty="0">
                <a:solidFill>
                  <a:srgbClr val="FF0000"/>
                </a:solidFill>
              </a:rPr>
              <a:t>Biased</a:t>
            </a:r>
          </a:p>
          <a:p>
            <a:r>
              <a:rPr lang="el-GR" sz="1400" b="1" dirty="0">
                <a:solidFill>
                  <a:srgbClr val="FF0000"/>
                </a:solidFill>
              </a:rPr>
              <a:t>Θ</a:t>
            </a:r>
            <a:r>
              <a:rPr lang="en-HK" sz="1400" b="1" dirty="0">
                <a:solidFill>
                  <a:srgbClr val="FF0000"/>
                </a:solidFill>
              </a:rPr>
              <a:t> = 2</a:t>
            </a:r>
            <a:r>
              <a:rPr lang="el-GR" sz="1400" b="1" dirty="0">
                <a:solidFill>
                  <a:srgbClr val="FF0000"/>
                </a:solidFill>
              </a:rPr>
              <a:t>π</a:t>
            </a:r>
            <a:r>
              <a:rPr lang="en-HK" sz="1400" b="1" dirty="0">
                <a:solidFill>
                  <a:srgbClr val="FF0000"/>
                </a:solidFill>
              </a:rPr>
              <a:t>/3</a:t>
            </a:r>
            <a:endParaRPr lang="en-US" sz="1400" b="1" dirty="0">
              <a:solidFill>
                <a:srgbClr val="FF0000"/>
              </a:solidFill>
            </a:endParaRPr>
          </a:p>
          <a:p>
            <a:r>
              <a:rPr lang="en-US" sz="1400" dirty="0"/>
              <a:t>7-layers</a:t>
            </a:r>
          </a:p>
          <a:p>
            <a:r>
              <a:rPr lang="en-US" sz="1400" dirty="0"/>
              <a:t>1000 shots</a:t>
            </a:r>
            <a:endParaRPr lang="en-HK" sz="1400" dirty="0"/>
          </a:p>
        </p:txBody>
      </p:sp>
      <p:pic>
        <p:nvPicPr>
          <p:cNvPr id="7" name="Picture 6">
            <a:extLst>
              <a:ext uri="{FF2B5EF4-FFF2-40B4-BE49-F238E27FC236}">
                <a16:creationId xmlns:a16="http://schemas.microsoft.com/office/drawing/2014/main" id="{1007FD68-AAD5-06AE-702F-AC511DD45CD8}"/>
              </a:ext>
            </a:extLst>
          </p:cNvPr>
          <p:cNvPicPr>
            <a:picLocks noChangeAspect="1"/>
          </p:cNvPicPr>
          <p:nvPr/>
        </p:nvPicPr>
        <p:blipFill>
          <a:blip r:embed="rId3"/>
          <a:stretch>
            <a:fillRect/>
          </a:stretch>
        </p:blipFill>
        <p:spPr>
          <a:xfrm>
            <a:off x="1058948" y="3248622"/>
            <a:ext cx="3411049" cy="2425081"/>
          </a:xfrm>
          <a:prstGeom prst="rect">
            <a:avLst/>
          </a:prstGeom>
        </p:spPr>
      </p:pic>
      <p:sp>
        <p:nvSpPr>
          <p:cNvPr id="13" name="TextBox 12">
            <a:extLst>
              <a:ext uri="{FF2B5EF4-FFF2-40B4-BE49-F238E27FC236}">
                <a16:creationId xmlns:a16="http://schemas.microsoft.com/office/drawing/2014/main" id="{EA9EA0BE-BF97-952A-9D64-D835A4F10C6F}"/>
              </a:ext>
            </a:extLst>
          </p:cNvPr>
          <p:cNvSpPr txBox="1"/>
          <p:nvPr/>
        </p:nvSpPr>
        <p:spPr>
          <a:xfrm>
            <a:off x="2147232" y="2725403"/>
            <a:ext cx="1747594" cy="523220"/>
          </a:xfrm>
          <a:prstGeom prst="rect">
            <a:avLst/>
          </a:prstGeom>
          <a:noFill/>
        </p:spPr>
        <p:txBody>
          <a:bodyPr wrap="none" rtlCol="0">
            <a:spAutoFit/>
          </a:bodyPr>
          <a:lstStyle/>
          <a:p>
            <a:pPr algn="ctr"/>
            <a:r>
              <a:rPr lang="en-US" sz="1400" dirty="0"/>
              <a:t>Aer Simulator</a:t>
            </a:r>
          </a:p>
          <a:p>
            <a:pPr algn="ctr"/>
            <a:r>
              <a:rPr lang="en-US" sz="1400" dirty="0"/>
              <a:t>optimization level = 1</a:t>
            </a:r>
            <a:endParaRPr lang="en-HK" sz="1400" dirty="0"/>
          </a:p>
        </p:txBody>
      </p:sp>
      <p:sp>
        <p:nvSpPr>
          <p:cNvPr id="14" name="TextBox 13">
            <a:extLst>
              <a:ext uri="{FF2B5EF4-FFF2-40B4-BE49-F238E27FC236}">
                <a16:creationId xmlns:a16="http://schemas.microsoft.com/office/drawing/2014/main" id="{9E5D87BB-C461-C8DB-14E9-0A60CAF52872}"/>
              </a:ext>
            </a:extLst>
          </p:cNvPr>
          <p:cNvSpPr txBox="1"/>
          <p:nvPr/>
        </p:nvSpPr>
        <p:spPr>
          <a:xfrm>
            <a:off x="5346548" y="2725402"/>
            <a:ext cx="1747594" cy="523220"/>
          </a:xfrm>
          <a:prstGeom prst="rect">
            <a:avLst/>
          </a:prstGeom>
          <a:noFill/>
        </p:spPr>
        <p:txBody>
          <a:bodyPr wrap="none" rtlCol="0">
            <a:spAutoFit/>
          </a:bodyPr>
          <a:lstStyle/>
          <a:p>
            <a:pPr algn="ctr"/>
            <a:r>
              <a:rPr lang="en-US" sz="1400" dirty="0"/>
              <a:t>Aer Simulator</a:t>
            </a:r>
          </a:p>
          <a:p>
            <a:pPr algn="ctr"/>
            <a:r>
              <a:rPr lang="en-US" sz="1400" dirty="0"/>
              <a:t>optimization level = 2</a:t>
            </a:r>
            <a:endParaRPr lang="en-HK" sz="1400" dirty="0"/>
          </a:p>
        </p:txBody>
      </p:sp>
      <p:sp>
        <p:nvSpPr>
          <p:cNvPr id="16" name="TextBox 15">
            <a:extLst>
              <a:ext uri="{FF2B5EF4-FFF2-40B4-BE49-F238E27FC236}">
                <a16:creationId xmlns:a16="http://schemas.microsoft.com/office/drawing/2014/main" id="{B5D6185B-CC1E-D16B-1D65-20357AC45275}"/>
              </a:ext>
            </a:extLst>
          </p:cNvPr>
          <p:cNvSpPr txBox="1"/>
          <p:nvPr/>
        </p:nvSpPr>
        <p:spPr>
          <a:xfrm>
            <a:off x="8769363" y="2725402"/>
            <a:ext cx="1747594" cy="523220"/>
          </a:xfrm>
          <a:prstGeom prst="rect">
            <a:avLst/>
          </a:prstGeom>
          <a:noFill/>
        </p:spPr>
        <p:txBody>
          <a:bodyPr wrap="none" rtlCol="0">
            <a:spAutoFit/>
          </a:bodyPr>
          <a:lstStyle/>
          <a:p>
            <a:pPr algn="ctr"/>
            <a:r>
              <a:rPr lang="en-US" sz="1400" dirty="0"/>
              <a:t>Aer Simulator</a:t>
            </a:r>
          </a:p>
          <a:p>
            <a:pPr algn="ctr"/>
            <a:r>
              <a:rPr lang="en-US" sz="1400" dirty="0"/>
              <a:t>optimization level = 3</a:t>
            </a:r>
            <a:endParaRPr lang="en-HK" sz="1400" dirty="0"/>
          </a:p>
        </p:txBody>
      </p:sp>
      <p:pic>
        <p:nvPicPr>
          <p:cNvPr id="20" name="Picture 19">
            <a:extLst>
              <a:ext uri="{FF2B5EF4-FFF2-40B4-BE49-F238E27FC236}">
                <a16:creationId xmlns:a16="http://schemas.microsoft.com/office/drawing/2014/main" id="{F4C42318-B58A-0D42-576F-E8C2941DE430}"/>
              </a:ext>
            </a:extLst>
          </p:cNvPr>
          <p:cNvPicPr>
            <a:picLocks noChangeAspect="1"/>
          </p:cNvPicPr>
          <p:nvPr/>
        </p:nvPicPr>
        <p:blipFill>
          <a:blip r:embed="rId4"/>
          <a:stretch>
            <a:fillRect/>
          </a:stretch>
        </p:blipFill>
        <p:spPr>
          <a:xfrm>
            <a:off x="4534843" y="3254445"/>
            <a:ext cx="3491365" cy="2460874"/>
          </a:xfrm>
          <a:prstGeom prst="rect">
            <a:avLst/>
          </a:prstGeom>
        </p:spPr>
      </p:pic>
      <p:pic>
        <p:nvPicPr>
          <p:cNvPr id="22" name="Picture 21">
            <a:extLst>
              <a:ext uri="{FF2B5EF4-FFF2-40B4-BE49-F238E27FC236}">
                <a16:creationId xmlns:a16="http://schemas.microsoft.com/office/drawing/2014/main" id="{C8DEE2AE-0874-67CF-4F1A-C3F32E334008}"/>
              </a:ext>
            </a:extLst>
          </p:cNvPr>
          <p:cNvPicPr>
            <a:picLocks noChangeAspect="1"/>
          </p:cNvPicPr>
          <p:nvPr/>
        </p:nvPicPr>
        <p:blipFill>
          <a:blip r:embed="rId5"/>
          <a:stretch>
            <a:fillRect/>
          </a:stretch>
        </p:blipFill>
        <p:spPr>
          <a:xfrm>
            <a:off x="8128874" y="3248622"/>
            <a:ext cx="3500825" cy="2460874"/>
          </a:xfrm>
          <a:prstGeom prst="rect">
            <a:avLst/>
          </a:prstGeom>
        </p:spPr>
      </p:pic>
    </p:spTree>
    <p:extLst>
      <p:ext uri="{BB962C8B-B14F-4D97-AF65-F5344CB8AC3E}">
        <p14:creationId xmlns:p14="http://schemas.microsoft.com/office/powerpoint/2010/main" val="141486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EE133-44D0-1454-569B-EB7547833F3F}"/>
              </a:ext>
            </a:extLst>
          </p:cNvPr>
          <p:cNvSpPr>
            <a:spLocks noGrp="1"/>
          </p:cNvSpPr>
          <p:nvPr>
            <p:ph type="title"/>
          </p:nvPr>
        </p:nvSpPr>
        <p:spPr/>
        <p:txBody>
          <a:bodyPr/>
          <a:lstStyle/>
          <a:p>
            <a:r>
              <a:rPr lang="en-US" dirty="0"/>
              <a:t>Further work and applications</a:t>
            </a:r>
            <a:endParaRPr lang="en-HK" dirty="0"/>
          </a:p>
        </p:txBody>
      </p:sp>
      <p:sp>
        <p:nvSpPr>
          <p:cNvPr id="3" name="Content Placeholder 2">
            <a:extLst>
              <a:ext uri="{FF2B5EF4-FFF2-40B4-BE49-F238E27FC236}">
                <a16:creationId xmlns:a16="http://schemas.microsoft.com/office/drawing/2014/main" id="{1895997A-D57B-4C95-3E17-93AD5C0293B8}"/>
              </a:ext>
            </a:extLst>
          </p:cNvPr>
          <p:cNvSpPr>
            <a:spLocks noGrp="1"/>
          </p:cNvSpPr>
          <p:nvPr>
            <p:ph idx="1"/>
          </p:nvPr>
        </p:nvSpPr>
        <p:spPr/>
        <p:txBody>
          <a:bodyPr/>
          <a:lstStyle/>
          <a:p>
            <a:r>
              <a:rPr lang="en-US" dirty="0"/>
              <a:t>- Further work can be researched on modeling each pin’s probability by tailoring various layers’ rotations to model the actual simulation on different bombardment force from the ball on each pin when it enters into each layer.</a:t>
            </a:r>
          </a:p>
        </p:txBody>
      </p:sp>
      <p:pic>
        <p:nvPicPr>
          <p:cNvPr id="4" name="Picture 3">
            <a:extLst>
              <a:ext uri="{FF2B5EF4-FFF2-40B4-BE49-F238E27FC236}">
                <a16:creationId xmlns:a16="http://schemas.microsoft.com/office/drawing/2014/main" id="{9F333273-CDCE-4CA9-6673-3E2355A7A042}"/>
              </a:ext>
            </a:extLst>
          </p:cNvPr>
          <p:cNvPicPr>
            <a:picLocks noChangeAspect="1"/>
          </p:cNvPicPr>
          <p:nvPr/>
        </p:nvPicPr>
        <p:blipFill>
          <a:blip r:embed="rId2"/>
          <a:srcRect t="29857" b="35030"/>
          <a:stretch>
            <a:fillRect/>
          </a:stretch>
        </p:blipFill>
        <p:spPr>
          <a:xfrm>
            <a:off x="51075" y="6417351"/>
            <a:ext cx="1046205" cy="367354"/>
          </a:xfrm>
          <a:prstGeom prst="rect">
            <a:avLst/>
          </a:prstGeom>
        </p:spPr>
      </p:pic>
    </p:spTree>
    <p:extLst>
      <p:ext uri="{BB962C8B-B14F-4D97-AF65-F5344CB8AC3E}">
        <p14:creationId xmlns:p14="http://schemas.microsoft.com/office/powerpoint/2010/main" val="4117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30E20-5AA4-7DAB-DAA6-7AF036DEF3C5}"/>
              </a:ext>
            </a:extLst>
          </p:cNvPr>
          <p:cNvSpPr>
            <a:spLocks noGrp="1"/>
          </p:cNvSpPr>
          <p:nvPr>
            <p:ph type="title"/>
          </p:nvPr>
        </p:nvSpPr>
        <p:spPr/>
        <p:txBody>
          <a:bodyPr>
            <a:normAutofit/>
          </a:bodyPr>
          <a:lstStyle/>
          <a:p>
            <a:r>
              <a:rPr lang="en-HK" sz="4000" dirty="0"/>
              <a:t>Code snippets – Quantum Circuit</a:t>
            </a:r>
          </a:p>
        </p:txBody>
      </p:sp>
      <p:sp>
        <p:nvSpPr>
          <p:cNvPr id="4" name="TextBox 3">
            <a:extLst>
              <a:ext uri="{FF2B5EF4-FFF2-40B4-BE49-F238E27FC236}">
                <a16:creationId xmlns:a16="http://schemas.microsoft.com/office/drawing/2014/main" id="{AC76E166-D7AF-C5DD-B96E-99EC1713CA48}"/>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pic>
        <p:nvPicPr>
          <p:cNvPr id="5" name="Picture 4">
            <a:extLst>
              <a:ext uri="{FF2B5EF4-FFF2-40B4-BE49-F238E27FC236}">
                <a16:creationId xmlns:a16="http://schemas.microsoft.com/office/drawing/2014/main" id="{777ACEFC-19F9-5F3A-EF4B-7D2AF63D57D1}"/>
              </a:ext>
            </a:extLst>
          </p:cNvPr>
          <p:cNvPicPr>
            <a:picLocks noChangeAspect="1"/>
          </p:cNvPicPr>
          <p:nvPr/>
        </p:nvPicPr>
        <p:blipFill>
          <a:blip r:embed="rId2"/>
          <a:srcRect t="29857" b="35030"/>
          <a:stretch>
            <a:fillRect/>
          </a:stretch>
        </p:blipFill>
        <p:spPr>
          <a:xfrm>
            <a:off x="51075" y="6417351"/>
            <a:ext cx="1046205" cy="367354"/>
          </a:xfrm>
          <a:prstGeom prst="rect">
            <a:avLst/>
          </a:prstGeom>
        </p:spPr>
      </p:pic>
      <p:pic>
        <p:nvPicPr>
          <p:cNvPr id="9" name="Picture 8">
            <a:extLst>
              <a:ext uri="{FF2B5EF4-FFF2-40B4-BE49-F238E27FC236}">
                <a16:creationId xmlns:a16="http://schemas.microsoft.com/office/drawing/2014/main" id="{F40387C0-112C-942E-002C-A80C1D17EAD0}"/>
              </a:ext>
            </a:extLst>
          </p:cNvPr>
          <p:cNvPicPr>
            <a:picLocks noChangeAspect="1"/>
          </p:cNvPicPr>
          <p:nvPr/>
        </p:nvPicPr>
        <p:blipFill>
          <a:blip r:embed="rId3"/>
          <a:stretch>
            <a:fillRect/>
          </a:stretch>
        </p:blipFill>
        <p:spPr>
          <a:xfrm>
            <a:off x="1212610" y="1770764"/>
            <a:ext cx="4768059" cy="4561681"/>
          </a:xfrm>
          <a:prstGeom prst="rect">
            <a:avLst/>
          </a:prstGeom>
        </p:spPr>
      </p:pic>
      <p:pic>
        <p:nvPicPr>
          <p:cNvPr id="11" name="Picture 10">
            <a:extLst>
              <a:ext uri="{FF2B5EF4-FFF2-40B4-BE49-F238E27FC236}">
                <a16:creationId xmlns:a16="http://schemas.microsoft.com/office/drawing/2014/main" id="{3970457E-5F1C-43F4-30AB-6EFD7F283E76}"/>
              </a:ext>
            </a:extLst>
          </p:cNvPr>
          <p:cNvPicPr>
            <a:picLocks noChangeAspect="1"/>
          </p:cNvPicPr>
          <p:nvPr/>
        </p:nvPicPr>
        <p:blipFill>
          <a:blip r:embed="rId4"/>
          <a:stretch>
            <a:fillRect/>
          </a:stretch>
        </p:blipFill>
        <p:spPr>
          <a:xfrm>
            <a:off x="7974548" y="181232"/>
            <a:ext cx="4036519" cy="6151213"/>
          </a:xfrm>
          <a:prstGeom prst="rect">
            <a:avLst/>
          </a:prstGeom>
        </p:spPr>
      </p:pic>
    </p:spTree>
    <p:extLst>
      <p:ext uri="{BB962C8B-B14F-4D97-AF65-F5344CB8AC3E}">
        <p14:creationId xmlns:p14="http://schemas.microsoft.com/office/powerpoint/2010/main" val="370857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B3DA7-37D4-F611-DD0C-6AF0DA1992B2}"/>
              </a:ext>
            </a:extLst>
          </p:cNvPr>
          <p:cNvSpPr>
            <a:spLocks noGrp="1"/>
          </p:cNvSpPr>
          <p:nvPr>
            <p:ph type="title"/>
          </p:nvPr>
        </p:nvSpPr>
        <p:spPr/>
        <p:txBody>
          <a:bodyPr/>
          <a:lstStyle/>
          <a:p>
            <a:r>
              <a:rPr lang="en-US" dirty="0"/>
              <a:t>References and Credits</a:t>
            </a:r>
            <a:endParaRPr lang="en-HK" dirty="0"/>
          </a:p>
        </p:txBody>
      </p:sp>
      <p:sp>
        <p:nvSpPr>
          <p:cNvPr id="3" name="Content Placeholder 2">
            <a:extLst>
              <a:ext uri="{FF2B5EF4-FFF2-40B4-BE49-F238E27FC236}">
                <a16:creationId xmlns:a16="http://schemas.microsoft.com/office/drawing/2014/main" id="{BD7A181E-6ADF-0A1D-B35C-14B3620A705D}"/>
              </a:ext>
            </a:extLst>
          </p:cNvPr>
          <p:cNvSpPr>
            <a:spLocks noGrp="1"/>
          </p:cNvSpPr>
          <p:nvPr>
            <p:ph idx="1"/>
          </p:nvPr>
        </p:nvSpPr>
        <p:spPr/>
        <p:txBody>
          <a:bodyPr>
            <a:normAutofit fontScale="92500" lnSpcReduction="20000"/>
          </a:bodyPr>
          <a:lstStyle/>
          <a:p>
            <a:r>
              <a:rPr lang="en-HK" sz="1600" dirty="0"/>
              <a:t>Universal Statistical Simulator,  Mark Carney, Ben Varcoe, arXiv:2202.01735</a:t>
            </a:r>
          </a:p>
          <a:p>
            <a:r>
              <a:rPr lang="en-HK" sz="1600" dirty="0" err="1"/>
              <a:t>Qiskit</a:t>
            </a:r>
            <a:r>
              <a:rPr lang="en-HK" sz="1600" dirty="0"/>
              <a:t> v2.0 implementation and migration notes, IBM</a:t>
            </a:r>
          </a:p>
          <a:p>
            <a:r>
              <a:rPr lang="en-HK" sz="1600" dirty="0"/>
              <a:t>Galton board, Wikipedia.</a:t>
            </a:r>
          </a:p>
          <a:p>
            <a:r>
              <a:rPr lang="en-HK" sz="1600" dirty="0"/>
              <a:t>Galton board online experiment, </a:t>
            </a:r>
            <a:r>
              <a:rPr lang="en-HK" sz="1600" dirty="0">
                <a:hlinkClick r:id="rId2"/>
              </a:rPr>
              <a:t>https://gwern.net/doc/statistics/order/beanmachine-multistage/index.html</a:t>
            </a:r>
            <a:endParaRPr lang="en-HK" sz="1600" dirty="0"/>
          </a:p>
          <a:p>
            <a:r>
              <a:rPr lang="en-HK" sz="1600" dirty="0"/>
              <a:t>===</a:t>
            </a:r>
          </a:p>
          <a:p>
            <a:r>
              <a:rPr lang="en-HK" sz="1600" dirty="0" err="1"/>
              <a:t>Github</a:t>
            </a:r>
            <a:r>
              <a:rPr lang="en-HK" sz="1600" dirty="0"/>
              <a:t> code &amp; ppt on this project: </a:t>
            </a:r>
            <a:r>
              <a:rPr lang="en-HK" sz="1600" dirty="0">
                <a:hlinkClick r:id="rId3"/>
              </a:rPr>
              <a:t>https://github.com/jesmer/2025-wiser-proj1</a:t>
            </a:r>
            <a:endParaRPr lang="en-HK" sz="1600" dirty="0"/>
          </a:p>
          <a:p>
            <a:r>
              <a:rPr lang="en-HK" sz="1600" dirty="0"/>
              <a:t>===</a:t>
            </a:r>
          </a:p>
          <a:p>
            <a:r>
              <a:rPr lang="en-HK" sz="1600" dirty="0"/>
              <a:t>I am grateful to have received bountiful information about this Quantum Monte Carlo Project. Great thanks to the WISER team for their insightful webinars from the Quantum Program. Special thanks to </a:t>
            </a:r>
            <a:r>
              <a:rPr lang="en-HK" sz="1600" dirty="0" err="1"/>
              <a:t>qBraid</a:t>
            </a:r>
            <a:r>
              <a:rPr lang="en-HK" sz="1600" dirty="0"/>
              <a:t> and IBM for providing the platform to code and simulate Quantum Circuits.</a:t>
            </a:r>
          </a:p>
          <a:p>
            <a:r>
              <a:rPr lang="en-HK" sz="1600" dirty="0"/>
              <a:t>I wish I had more time to do all three projects – they all are immensely useful for industrial applications particularly on Finance and Logistics industries.</a:t>
            </a:r>
          </a:p>
          <a:p>
            <a:r>
              <a:rPr lang="en-HK" sz="1600" dirty="0"/>
              <a:t>Thank you very much! Q&amp;A</a:t>
            </a:r>
          </a:p>
        </p:txBody>
      </p:sp>
      <p:sp>
        <p:nvSpPr>
          <p:cNvPr id="4" name="TextBox 3">
            <a:extLst>
              <a:ext uri="{FF2B5EF4-FFF2-40B4-BE49-F238E27FC236}">
                <a16:creationId xmlns:a16="http://schemas.microsoft.com/office/drawing/2014/main" id="{03A285A4-8EB4-A0FC-81D3-09427699E32F}"/>
              </a:ext>
            </a:extLst>
          </p:cNvPr>
          <p:cNvSpPr txBox="1"/>
          <p:nvPr/>
        </p:nvSpPr>
        <p:spPr>
          <a:xfrm>
            <a:off x="7730638" y="5272216"/>
            <a:ext cx="4252383" cy="923330"/>
          </a:xfrm>
          <a:prstGeom prst="rect">
            <a:avLst/>
          </a:prstGeom>
          <a:noFill/>
        </p:spPr>
        <p:txBody>
          <a:bodyPr wrap="none" rtlCol="0">
            <a:spAutoFit/>
          </a:bodyPr>
          <a:lstStyle/>
          <a:p>
            <a:r>
              <a:rPr lang="en-US" dirty="0"/>
              <a:t>Jesmer Wong</a:t>
            </a:r>
          </a:p>
          <a:p>
            <a:r>
              <a:rPr lang="en-US" dirty="0">
                <a:hlinkClick r:id="rId4"/>
              </a:rPr>
              <a:t>jesmer.wong@gmail.com</a:t>
            </a:r>
            <a:endParaRPr lang="en-US" dirty="0"/>
          </a:p>
          <a:p>
            <a:r>
              <a:rPr lang="en-US" dirty="0">
                <a:hlinkClick r:id="rId5"/>
              </a:rPr>
              <a:t>https://www.linkedin.com/in/jesmerwong/</a:t>
            </a:r>
            <a:endParaRPr lang="en-HK" dirty="0"/>
          </a:p>
        </p:txBody>
      </p:sp>
      <p:sp>
        <p:nvSpPr>
          <p:cNvPr id="6" name="TextBox 5">
            <a:extLst>
              <a:ext uri="{FF2B5EF4-FFF2-40B4-BE49-F238E27FC236}">
                <a16:creationId xmlns:a16="http://schemas.microsoft.com/office/drawing/2014/main" id="{02CC4DCD-CD84-9401-E2FA-BE5F73CDF15F}"/>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pic>
        <p:nvPicPr>
          <p:cNvPr id="7" name="Picture 6">
            <a:extLst>
              <a:ext uri="{FF2B5EF4-FFF2-40B4-BE49-F238E27FC236}">
                <a16:creationId xmlns:a16="http://schemas.microsoft.com/office/drawing/2014/main" id="{D57308E9-AE75-5495-7838-A58C539F7241}"/>
              </a:ext>
            </a:extLst>
          </p:cNvPr>
          <p:cNvPicPr>
            <a:picLocks noChangeAspect="1"/>
          </p:cNvPicPr>
          <p:nvPr/>
        </p:nvPicPr>
        <p:blipFill>
          <a:blip r:embed="rId6"/>
          <a:srcRect t="29857" b="35030"/>
          <a:stretch>
            <a:fillRect/>
          </a:stretch>
        </p:blipFill>
        <p:spPr>
          <a:xfrm>
            <a:off x="51075" y="6417351"/>
            <a:ext cx="1046205" cy="367354"/>
          </a:xfrm>
          <a:prstGeom prst="rect">
            <a:avLst/>
          </a:prstGeom>
        </p:spPr>
      </p:pic>
    </p:spTree>
    <p:extLst>
      <p:ext uri="{BB962C8B-B14F-4D97-AF65-F5344CB8AC3E}">
        <p14:creationId xmlns:p14="http://schemas.microsoft.com/office/powerpoint/2010/main" val="208353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4EE1-DE10-4CC5-A9D6-F2BBD4650927}"/>
              </a:ext>
            </a:extLst>
          </p:cNvPr>
          <p:cNvSpPr>
            <a:spLocks noGrp="1"/>
          </p:cNvSpPr>
          <p:nvPr>
            <p:ph type="title"/>
          </p:nvPr>
        </p:nvSpPr>
        <p:spPr/>
        <p:txBody>
          <a:bodyPr>
            <a:normAutofit/>
          </a:bodyPr>
          <a:lstStyle/>
          <a:p>
            <a:r>
              <a:rPr lang="en-HK" sz="4000" dirty="0"/>
              <a:t>Agenda</a:t>
            </a:r>
          </a:p>
        </p:txBody>
      </p:sp>
      <p:sp>
        <p:nvSpPr>
          <p:cNvPr id="3" name="Content Placeholder 2">
            <a:extLst>
              <a:ext uri="{FF2B5EF4-FFF2-40B4-BE49-F238E27FC236}">
                <a16:creationId xmlns:a16="http://schemas.microsoft.com/office/drawing/2014/main" id="{61BA8DB3-C230-0FA1-A9FB-5A1B6EA47E4D}"/>
              </a:ext>
            </a:extLst>
          </p:cNvPr>
          <p:cNvSpPr>
            <a:spLocks noGrp="1"/>
          </p:cNvSpPr>
          <p:nvPr>
            <p:ph idx="1"/>
          </p:nvPr>
        </p:nvSpPr>
        <p:spPr/>
        <p:txBody>
          <a:bodyPr>
            <a:normAutofit/>
          </a:bodyPr>
          <a:lstStyle/>
          <a:p>
            <a:pPr marL="457200" indent="-457200">
              <a:buFont typeface="+mj-lt"/>
              <a:buAutoNum type="arabicPeriod"/>
            </a:pPr>
            <a:r>
              <a:rPr lang="en-HK" dirty="0"/>
              <a:t>Background on Random Walk, Monte Carlo, the Galton Box</a:t>
            </a:r>
          </a:p>
          <a:p>
            <a:pPr marL="457200" indent="-457200">
              <a:buFont typeface="+mj-lt"/>
              <a:buAutoNum type="arabicPeriod"/>
            </a:pPr>
            <a:r>
              <a:rPr lang="en-US" dirty="0"/>
              <a:t>Generalizing to n-layer quantum peg</a:t>
            </a:r>
            <a:endParaRPr lang="en-HK" dirty="0"/>
          </a:p>
          <a:p>
            <a:pPr marL="457200" indent="-457200">
              <a:buFont typeface="+mj-lt"/>
              <a:buAutoNum type="arabicPeriod"/>
            </a:pPr>
            <a:r>
              <a:rPr lang="en-HK" dirty="0" err="1"/>
              <a:t>Qiskit</a:t>
            </a:r>
            <a:r>
              <a:rPr lang="en-HK" dirty="0"/>
              <a:t> 2.0 implementation and results</a:t>
            </a:r>
          </a:p>
          <a:p>
            <a:pPr marL="749808" lvl="1" indent="-457200"/>
            <a:r>
              <a:rPr lang="en-HK" dirty="0"/>
              <a:t>General Galton board n-layer generalization</a:t>
            </a:r>
          </a:p>
          <a:p>
            <a:pPr marL="749808" lvl="1" indent="-457200"/>
            <a:r>
              <a:rPr lang="en-HK" dirty="0"/>
              <a:t>Variations on implementation – exponential distribution</a:t>
            </a:r>
          </a:p>
          <a:p>
            <a:pPr marL="457200" indent="-457200">
              <a:buFont typeface="+mj-lt"/>
              <a:buAutoNum type="arabicPeriod"/>
            </a:pPr>
            <a:r>
              <a:rPr lang="en-HK" dirty="0"/>
              <a:t>Simulation with real hardware</a:t>
            </a:r>
          </a:p>
          <a:p>
            <a:pPr marL="457200" indent="-457200">
              <a:buFont typeface="+mj-lt"/>
              <a:buAutoNum type="arabicPeriod"/>
            </a:pPr>
            <a:r>
              <a:rPr lang="en-HK" dirty="0"/>
              <a:t>References and Credits</a:t>
            </a:r>
          </a:p>
        </p:txBody>
      </p:sp>
      <p:sp>
        <p:nvSpPr>
          <p:cNvPr id="5" name="TextBox 4">
            <a:extLst>
              <a:ext uri="{FF2B5EF4-FFF2-40B4-BE49-F238E27FC236}">
                <a16:creationId xmlns:a16="http://schemas.microsoft.com/office/drawing/2014/main" id="{1E062511-59FE-9C03-CD3D-464CDC7C9D0A}"/>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pic>
        <p:nvPicPr>
          <p:cNvPr id="6" name="Picture 5">
            <a:extLst>
              <a:ext uri="{FF2B5EF4-FFF2-40B4-BE49-F238E27FC236}">
                <a16:creationId xmlns:a16="http://schemas.microsoft.com/office/drawing/2014/main" id="{787FB8AC-24C5-C41C-7FE6-096CBE06BB55}"/>
              </a:ext>
            </a:extLst>
          </p:cNvPr>
          <p:cNvPicPr>
            <a:picLocks noChangeAspect="1"/>
          </p:cNvPicPr>
          <p:nvPr/>
        </p:nvPicPr>
        <p:blipFill>
          <a:blip r:embed="rId2"/>
          <a:srcRect t="29857" b="35030"/>
          <a:stretch>
            <a:fillRect/>
          </a:stretch>
        </p:blipFill>
        <p:spPr>
          <a:xfrm>
            <a:off x="51075" y="6417351"/>
            <a:ext cx="1046205" cy="367354"/>
          </a:xfrm>
          <a:prstGeom prst="rect">
            <a:avLst/>
          </a:prstGeom>
        </p:spPr>
      </p:pic>
    </p:spTree>
    <p:extLst>
      <p:ext uri="{BB962C8B-B14F-4D97-AF65-F5344CB8AC3E}">
        <p14:creationId xmlns:p14="http://schemas.microsoft.com/office/powerpoint/2010/main" val="80500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17DBD-5A28-0045-3B63-C25AEBFF8F0A}"/>
              </a:ext>
            </a:extLst>
          </p:cNvPr>
          <p:cNvSpPr>
            <a:spLocks noGrp="1"/>
          </p:cNvSpPr>
          <p:nvPr>
            <p:ph type="title"/>
          </p:nvPr>
        </p:nvSpPr>
        <p:spPr/>
        <p:txBody>
          <a:bodyPr>
            <a:normAutofit/>
          </a:bodyPr>
          <a:lstStyle/>
          <a:p>
            <a:r>
              <a:rPr lang="en-US" sz="4000" dirty="0"/>
              <a:t>Background overview</a:t>
            </a:r>
            <a:endParaRPr lang="en-HK" sz="4000" dirty="0"/>
          </a:p>
        </p:txBody>
      </p:sp>
      <p:sp>
        <p:nvSpPr>
          <p:cNvPr id="3" name="Content Placeholder 2">
            <a:extLst>
              <a:ext uri="{FF2B5EF4-FFF2-40B4-BE49-F238E27FC236}">
                <a16:creationId xmlns:a16="http://schemas.microsoft.com/office/drawing/2014/main" id="{7CAF4A95-66BB-EA56-0EEF-67AF7ED3BCEC}"/>
              </a:ext>
            </a:extLst>
          </p:cNvPr>
          <p:cNvSpPr>
            <a:spLocks noGrp="1"/>
          </p:cNvSpPr>
          <p:nvPr>
            <p:ph idx="1"/>
          </p:nvPr>
        </p:nvSpPr>
        <p:spPr>
          <a:xfrm>
            <a:off x="1097280" y="1845734"/>
            <a:ext cx="7181747" cy="4456212"/>
          </a:xfrm>
        </p:spPr>
        <p:txBody>
          <a:bodyPr>
            <a:normAutofit/>
          </a:bodyPr>
          <a:lstStyle/>
          <a:p>
            <a:r>
              <a:rPr lang="en-HK" sz="1600" dirty="0"/>
              <a:t>The Galton board consists of a vertical board with interleaved rows of pegs. Beads are dropped from the top and, when the device is level, bounce either left or right as they hit the pegs. Eventually they are collected into bins at the bottom, where the height of bead columns accumulated in the bins approximate a bell curve. </a:t>
            </a:r>
          </a:p>
          <a:p>
            <a:r>
              <a:rPr lang="en-HK" sz="1600" dirty="0"/>
              <a:t>Mathematically, this relates to the Pascal's triangle onto the pins shows the number of different paths that can be taken to get to each bin, and also to the Binomial Distribution that gives the discrete probability of entering into each bin, and further, when no. of beads goes large, by the Central Limit Theorem, its distribution will become Normal Distribution.</a:t>
            </a:r>
          </a:p>
          <a:p>
            <a:endParaRPr lang="en-HK" sz="1600" dirty="0"/>
          </a:p>
          <a:p>
            <a:endParaRPr lang="en-HK" sz="1600" dirty="0"/>
          </a:p>
          <a:p>
            <a:r>
              <a:rPr lang="en-HK" sz="1600" dirty="0"/>
              <a:t>This modelling is extremely important for various applications including –</a:t>
            </a:r>
          </a:p>
          <a:p>
            <a:pPr>
              <a:buFontTx/>
              <a:buChar char="-"/>
            </a:pPr>
            <a:r>
              <a:rPr lang="en-HK" sz="1600" dirty="0"/>
              <a:t>Finance: Stock market Monte Carlo simulation in form of Random Walk of signals, where no. of layers indicate the time duration.</a:t>
            </a:r>
          </a:p>
          <a:p>
            <a:pPr>
              <a:buFontTx/>
              <a:buChar char="-"/>
            </a:pPr>
            <a:r>
              <a:rPr lang="en-HK" sz="1600" dirty="0"/>
              <a:t>System design: modelling of system uncertainty / reliability over time, etc.</a:t>
            </a:r>
          </a:p>
        </p:txBody>
      </p:sp>
      <p:sp>
        <p:nvSpPr>
          <p:cNvPr id="4" name="TextBox 3">
            <a:extLst>
              <a:ext uri="{FF2B5EF4-FFF2-40B4-BE49-F238E27FC236}">
                <a16:creationId xmlns:a16="http://schemas.microsoft.com/office/drawing/2014/main" id="{4B8A23C3-C3F2-7057-C7A0-6DD5CB11BAB9}"/>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pic>
        <p:nvPicPr>
          <p:cNvPr id="5" name="Picture 4">
            <a:extLst>
              <a:ext uri="{FF2B5EF4-FFF2-40B4-BE49-F238E27FC236}">
                <a16:creationId xmlns:a16="http://schemas.microsoft.com/office/drawing/2014/main" id="{1D61C461-2317-C1AE-390A-3BFB7FD8820E}"/>
              </a:ext>
            </a:extLst>
          </p:cNvPr>
          <p:cNvPicPr>
            <a:picLocks noChangeAspect="1"/>
          </p:cNvPicPr>
          <p:nvPr/>
        </p:nvPicPr>
        <p:blipFill>
          <a:blip r:embed="rId2"/>
          <a:srcRect t="29857" b="35030"/>
          <a:stretch>
            <a:fillRect/>
          </a:stretch>
        </p:blipFill>
        <p:spPr>
          <a:xfrm>
            <a:off x="51075" y="6417351"/>
            <a:ext cx="1046205" cy="367354"/>
          </a:xfrm>
          <a:prstGeom prst="rect">
            <a:avLst/>
          </a:prstGeom>
        </p:spPr>
      </p:pic>
      <p:pic>
        <p:nvPicPr>
          <p:cNvPr id="9" name="Picture 8">
            <a:extLst>
              <a:ext uri="{FF2B5EF4-FFF2-40B4-BE49-F238E27FC236}">
                <a16:creationId xmlns:a16="http://schemas.microsoft.com/office/drawing/2014/main" id="{2BE76BEC-A0E5-2EAE-2E1D-CBDB195E445D}"/>
              </a:ext>
            </a:extLst>
          </p:cNvPr>
          <p:cNvPicPr>
            <a:picLocks noChangeAspect="1"/>
          </p:cNvPicPr>
          <p:nvPr/>
        </p:nvPicPr>
        <p:blipFill>
          <a:blip r:embed="rId3"/>
          <a:stretch>
            <a:fillRect/>
          </a:stretch>
        </p:blipFill>
        <p:spPr>
          <a:xfrm>
            <a:off x="3182459" y="4044894"/>
            <a:ext cx="3439005" cy="552527"/>
          </a:xfrm>
          <a:prstGeom prst="rect">
            <a:avLst/>
          </a:prstGeom>
        </p:spPr>
      </p:pic>
      <p:sp>
        <p:nvSpPr>
          <p:cNvPr id="10" name="TextBox 9">
            <a:extLst>
              <a:ext uri="{FF2B5EF4-FFF2-40B4-BE49-F238E27FC236}">
                <a16:creationId xmlns:a16="http://schemas.microsoft.com/office/drawing/2014/main" id="{AB23921D-4F43-B087-537B-B559CBDCA30D}"/>
              </a:ext>
            </a:extLst>
          </p:cNvPr>
          <p:cNvSpPr txBox="1"/>
          <p:nvPr/>
        </p:nvSpPr>
        <p:spPr>
          <a:xfrm>
            <a:off x="1097280" y="4500196"/>
            <a:ext cx="8340553" cy="523220"/>
          </a:xfrm>
          <a:prstGeom prst="rect">
            <a:avLst/>
          </a:prstGeom>
          <a:noFill/>
        </p:spPr>
        <p:txBody>
          <a:bodyPr wrap="none" rtlCol="0">
            <a:spAutoFit/>
          </a:bodyPr>
          <a:lstStyle/>
          <a:p>
            <a:r>
              <a:rPr lang="en-HK" sz="1400" dirty="0"/>
              <a:t>N: Total number of beads, k: no. of beads successfully get into a designated bin</a:t>
            </a:r>
          </a:p>
          <a:p>
            <a:r>
              <a:rPr lang="en-HK" sz="1400" dirty="0"/>
              <a:t>p: </a:t>
            </a:r>
            <a:r>
              <a:rPr lang="en-HK" sz="1400" dirty="0" err="1"/>
              <a:t>Probabillity</a:t>
            </a:r>
            <a:r>
              <a:rPr lang="en-HK" sz="1400" dirty="0"/>
              <a:t> of bouncing to one side. 0.5 if the bounce is non-biased, other values (between 0 and 1) if biased.</a:t>
            </a:r>
          </a:p>
        </p:txBody>
      </p:sp>
      <p:pic>
        <p:nvPicPr>
          <p:cNvPr id="12" name="Picture 11">
            <a:extLst>
              <a:ext uri="{FF2B5EF4-FFF2-40B4-BE49-F238E27FC236}">
                <a16:creationId xmlns:a16="http://schemas.microsoft.com/office/drawing/2014/main" id="{D53AE33E-89E3-24B8-629D-AED23923E4D0}"/>
              </a:ext>
            </a:extLst>
          </p:cNvPr>
          <p:cNvPicPr>
            <a:picLocks noChangeAspect="1"/>
          </p:cNvPicPr>
          <p:nvPr/>
        </p:nvPicPr>
        <p:blipFill>
          <a:blip r:embed="rId4"/>
          <a:stretch>
            <a:fillRect/>
          </a:stretch>
        </p:blipFill>
        <p:spPr>
          <a:xfrm>
            <a:off x="9818565" y="1845734"/>
            <a:ext cx="1704447" cy="2813106"/>
          </a:xfrm>
          <a:prstGeom prst="rect">
            <a:avLst/>
          </a:prstGeom>
        </p:spPr>
      </p:pic>
    </p:spTree>
    <p:extLst>
      <p:ext uri="{BB962C8B-B14F-4D97-AF65-F5344CB8AC3E}">
        <p14:creationId xmlns:p14="http://schemas.microsoft.com/office/powerpoint/2010/main" val="42701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726F0-8455-AB84-FB40-A21D3EAB439F}"/>
              </a:ext>
            </a:extLst>
          </p:cNvPr>
          <p:cNvSpPr>
            <a:spLocks noGrp="1"/>
          </p:cNvSpPr>
          <p:nvPr>
            <p:ph type="title"/>
          </p:nvPr>
        </p:nvSpPr>
        <p:spPr/>
        <p:txBody>
          <a:bodyPr>
            <a:normAutofit/>
          </a:bodyPr>
          <a:lstStyle/>
          <a:p>
            <a:r>
              <a:rPr lang="en-HK" sz="4000" dirty="0"/>
              <a:t>Quantum circuit implementation on Galton Board</a:t>
            </a:r>
          </a:p>
        </p:txBody>
      </p:sp>
      <p:sp>
        <p:nvSpPr>
          <p:cNvPr id="3" name="Content Placeholder 2">
            <a:extLst>
              <a:ext uri="{FF2B5EF4-FFF2-40B4-BE49-F238E27FC236}">
                <a16:creationId xmlns:a16="http://schemas.microsoft.com/office/drawing/2014/main" id="{7C3719F3-92FE-0602-D4E1-78E680C6D8AB}"/>
              </a:ext>
            </a:extLst>
          </p:cNvPr>
          <p:cNvSpPr>
            <a:spLocks noGrp="1"/>
          </p:cNvSpPr>
          <p:nvPr>
            <p:ph idx="1"/>
          </p:nvPr>
        </p:nvSpPr>
        <p:spPr>
          <a:xfrm>
            <a:off x="1097280" y="1845733"/>
            <a:ext cx="10058400" cy="4316169"/>
          </a:xfrm>
        </p:spPr>
        <p:txBody>
          <a:bodyPr/>
          <a:lstStyle/>
          <a:p>
            <a:r>
              <a:rPr lang="en-HK" dirty="0"/>
              <a:t>As suggested by Mark and Ben, the one layer bouncing can be modelled by flipping the bit via SWAP gates.</a:t>
            </a:r>
          </a:p>
          <a:p>
            <a:endParaRPr lang="en-HK" dirty="0"/>
          </a:p>
          <a:p>
            <a:endParaRPr lang="en-HK" dirty="0"/>
          </a:p>
          <a:p>
            <a:endParaRPr lang="en-HK" dirty="0"/>
          </a:p>
          <a:p>
            <a:endParaRPr lang="en-HK" dirty="0"/>
          </a:p>
          <a:p>
            <a:endParaRPr lang="en-HK" dirty="0"/>
          </a:p>
          <a:p>
            <a:endParaRPr lang="en-HK" dirty="0"/>
          </a:p>
          <a:p>
            <a:endParaRPr lang="en-HK" dirty="0"/>
          </a:p>
          <a:p>
            <a:r>
              <a:rPr lang="en-HK" dirty="0"/>
              <a:t>This could then generalize to n-layer circuit.</a:t>
            </a:r>
          </a:p>
        </p:txBody>
      </p:sp>
      <p:sp>
        <p:nvSpPr>
          <p:cNvPr id="32" name="TextBox 31">
            <a:extLst>
              <a:ext uri="{FF2B5EF4-FFF2-40B4-BE49-F238E27FC236}">
                <a16:creationId xmlns:a16="http://schemas.microsoft.com/office/drawing/2014/main" id="{E9B2039E-2001-546C-FF71-3E2F795152A4}"/>
              </a:ext>
            </a:extLst>
          </p:cNvPr>
          <p:cNvSpPr txBox="1"/>
          <p:nvPr/>
        </p:nvSpPr>
        <p:spPr>
          <a:xfrm>
            <a:off x="3088693" y="3628309"/>
            <a:ext cx="776175" cy="307777"/>
          </a:xfrm>
          <a:prstGeom prst="rect">
            <a:avLst/>
          </a:prstGeom>
          <a:noFill/>
        </p:spPr>
        <p:txBody>
          <a:bodyPr wrap="none" rtlCol="0">
            <a:spAutoFit/>
          </a:bodyPr>
          <a:lstStyle/>
          <a:p>
            <a:pPr algn="ctr"/>
            <a:r>
              <a:rPr lang="en-US" sz="1400" dirty="0"/>
              <a:t>“Ball in”</a:t>
            </a:r>
            <a:endParaRPr lang="en-HK" sz="1400" dirty="0"/>
          </a:p>
        </p:txBody>
      </p:sp>
      <p:pic>
        <p:nvPicPr>
          <p:cNvPr id="33" name="Picture 32">
            <a:extLst>
              <a:ext uri="{FF2B5EF4-FFF2-40B4-BE49-F238E27FC236}">
                <a16:creationId xmlns:a16="http://schemas.microsoft.com/office/drawing/2014/main" id="{791907C7-CBB9-7542-7F89-53B38CFAD19D}"/>
              </a:ext>
            </a:extLst>
          </p:cNvPr>
          <p:cNvPicPr>
            <a:picLocks noChangeAspect="1"/>
          </p:cNvPicPr>
          <p:nvPr/>
        </p:nvPicPr>
        <p:blipFill>
          <a:blip r:embed="rId2"/>
          <a:stretch>
            <a:fillRect/>
          </a:stretch>
        </p:blipFill>
        <p:spPr>
          <a:xfrm>
            <a:off x="3787057" y="3023010"/>
            <a:ext cx="2759853" cy="1623965"/>
          </a:xfrm>
          <a:prstGeom prst="rect">
            <a:avLst/>
          </a:prstGeom>
        </p:spPr>
      </p:pic>
      <p:sp>
        <p:nvSpPr>
          <p:cNvPr id="34" name="TextBox 33">
            <a:extLst>
              <a:ext uri="{FF2B5EF4-FFF2-40B4-BE49-F238E27FC236}">
                <a16:creationId xmlns:a16="http://schemas.microsoft.com/office/drawing/2014/main" id="{0774FAE9-55F6-0C10-2C60-2AA06A2BE9D9}"/>
              </a:ext>
            </a:extLst>
          </p:cNvPr>
          <p:cNvSpPr txBox="1"/>
          <p:nvPr/>
        </p:nvSpPr>
        <p:spPr>
          <a:xfrm>
            <a:off x="6376842" y="3334833"/>
            <a:ext cx="1244571" cy="523220"/>
          </a:xfrm>
          <a:prstGeom prst="rect">
            <a:avLst/>
          </a:prstGeom>
          <a:noFill/>
        </p:spPr>
        <p:txBody>
          <a:bodyPr wrap="none" rtlCol="0">
            <a:spAutoFit/>
          </a:bodyPr>
          <a:lstStyle/>
          <a:p>
            <a:pPr algn="ctr"/>
            <a:r>
              <a:rPr lang="en-US" sz="1400" dirty="0"/>
              <a:t>“Right” with</a:t>
            </a:r>
          </a:p>
          <a:p>
            <a:pPr algn="ctr"/>
            <a:r>
              <a:rPr lang="en-US" sz="1400" dirty="0"/>
              <a:t>probability 0.5</a:t>
            </a:r>
            <a:endParaRPr lang="en-HK" sz="1400" dirty="0"/>
          </a:p>
        </p:txBody>
      </p:sp>
      <p:sp>
        <p:nvSpPr>
          <p:cNvPr id="35" name="TextBox 34">
            <a:extLst>
              <a:ext uri="{FF2B5EF4-FFF2-40B4-BE49-F238E27FC236}">
                <a16:creationId xmlns:a16="http://schemas.microsoft.com/office/drawing/2014/main" id="{154234CF-57A3-35EB-B340-7A2671F6B161}"/>
              </a:ext>
            </a:extLst>
          </p:cNvPr>
          <p:cNvSpPr txBox="1"/>
          <p:nvPr/>
        </p:nvSpPr>
        <p:spPr>
          <a:xfrm>
            <a:off x="6376841" y="4232104"/>
            <a:ext cx="1244571" cy="523220"/>
          </a:xfrm>
          <a:prstGeom prst="rect">
            <a:avLst/>
          </a:prstGeom>
          <a:noFill/>
        </p:spPr>
        <p:txBody>
          <a:bodyPr wrap="none" rtlCol="0">
            <a:spAutoFit/>
          </a:bodyPr>
          <a:lstStyle/>
          <a:p>
            <a:pPr algn="ctr"/>
            <a:r>
              <a:rPr lang="en-US" sz="1400" dirty="0"/>
              <a:t>“Left” with</a:t>
            </a:r>
          </a:p>
          <a:p>
            <a:pPr algn="ctr"/>
            <a:r>
              <a:rPr lang="en-US" sz="1400" dirty="0"/>
              <a:t>probability 0.5</a:t>
            </a:r>
            <a:endParaRPr lang="en-HK" sz="1400" dirty="0"/>
          </a:p>
        </p:txBody>
      </p:sp>
      <p:pic>
        <p:nvPicPr>
          <p:cNvPr id="36" name="Picture 35">
            <a:extLst>
              <a:ext uri="{FF2B5EF4-FFF2-40B4-BE49-F238E27FC236}">
                <a16:creationId xmlns:a16="http://schemas.microsoft.com/office/drawing/2014/main" id="{08F24FDE-EC3D-0FF4-0F02-B0BD6236FD9B}"/>
              </a:ext>
            </a:extLst>
          </p:cNvPr>
          <p:cNvPicPr>
            <a:picLocks noChangeAspect="1"/>
          </p:cNvPicPr>
          <p:nvPr/>
        </p:nvPicPr>
        <p:blipFill>
          <a:blip r:embed="rId3"/>
          <a:stretch>
            <a:fillRect/>
          </a:stretch>
        </p:blipFill>
        <p:spPr>
          <a:xfrm>
            <a:off x="468803" y="3113903"/>
            <a:ext cx="1649738" cy="1507519"/>
          </a:xfrm>
          <a:prstGeom prst="rect">
            <a:avLst/>
          </a:prstGeom>
        </p:spPr>
      </p:pic>
      <p:sp>
        <p:nvSpPr>
          <p:cNvPr id="4" name="Arrow: Right 3">
            <a:extLst>
              <a:ext uri="{FF2B5EF4-FFF2-40B4-BE49-F238E27FC236}">
                <a16:creationId xmlns:a16="http://schemas.microsoft.com/office/drawing/2014/main" id="{C559E1F0-B2F4-4550-0C55-2A38161D0105}"/>
              </a:ext>
            </a:extLst>
          </p:cNvPr>
          <p:cNvSpPr/>
          <p:nvPr/>
        </p:nvSpPr>
        <p:spPr>
          <a:xfrm>
            <a:off x="2182145" y="3599936"/>
            <a:ext cx="930876" cy="3645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7" name="Picture 6">
            <a:extLst>
              <a:ext uri="{FF2B5EF4-FFF2-40B4-BE49-F238E27FC236}">
                <a16:creationId xmlns:a16="http://schemas.microsoft.com/office/drawing/2014/main" id="{5CD83EA1-57B5-74D1-D59D-6FA81BC96EBA}"/>
              </a:ext>
            </a:extLst>
          </p:cNvPr>
          <p:cNvPicPr>
            <a:picLocks noChangeAspect="1"/>
          </p:cNvPicPr>
          <p:nvPr/>
        </p:nvPicPr>
        <p:blipFill>
          <a:blip r:embed="rId4"/>
          <a:stretch>
            <a:fillRect/>
          </a:stretch>
        </p:blipFill>
        <p:spPr>
          <a:xfrm>
            <a:off x="8348931" y="3046552"/>
            <a:ext cx="3534268" cy="1600423"/>
          </a:xfrm>
          <a:prstGeom prst="rect">
            <a:avLst/>
          </a:prstGeom>
        </p:spPr>
      </p:pic>
      <p:cxnSp>
        <p:nvCxnSpPr>
          <p:cNvPr id="9" name="Connector: Elbow 8">
            <a:extLst>
              <a:ext uri="{FF2B5EF4-FFF2-40B4-BE49-F238E27FC236}">
                <a16:creationId xmlns:a16="http://schemas.microsoft.com/office/drawing/2014/main" id="{3371B40E-5C5B-5AB0-DE8F-8D139E1AF254}"/>
              </a:ext>
            </a:extLst>
          </p:cNvPr>
          <p:cNvCxnSpPr>
            <a:cxnSpLocks/>
            <a:stCxn id="32" idx="2"/>
          </p:cNvCxnSpPr>
          <p:nvPr/>
        </p:nvCxnSpPr>
        <p:spPr>
          <a:xfrm rot="16200000" flipH="1">
            <a:off x="3499708" y="3913158"/>
            <a:ext cx="133406" cy="17926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7BBED08-5C26-97BA-B4F9-84F9F912BF28}"/>
              </a:ext>
            </a:extLst>
          </p:cNvPr>
          <p:cNvSpPr txBox="1"/>
          <p:nvPr/>
        </p:nvSpPr>
        <p:spPr>
          <a:xfrm>
            <a:off x="7784636" y="3810571"/>
            <a:ext cx="401072" cy="307777"/>
          </a:xfrm>
          <a:prstGeom prst="rect">
            <a:avLst/>
          </a:prstGeom>
          <a:noFill/>
        </p:spPr>
        <p:txBody>
          <a:bodyPr wrap="none" rtlCol="0">
            <a:spAutoFit/>
          </a:bodyPr>
          <a:lstStyle/>
          <a:p>
            <a:pPr algn="ctr"/>
            <a:r>
              <a:rPr lang="en-US" sz="1400" dirty="0"/>
              <a:t>OR</a:t>
            </a:r>
            <a:endParaRPr lang="en-HK" sz="1400" dirty="0"/>
          </a:p>
        </p:txBody>
      </p:sp>
      <p:sp>
        <p:nvSpPr>
          <p:cNvPr id="13" name="Rectangle: Rounded Corners 12">
            <a:extLst>
              <a:ext uri="{FF2B5EF4-FFF2-40B4-BE49-F238E27FC236}">
                <a16:creationId xmlns:a16="http://schemas.microsoft.com/office/drawing/2014/main" id="{E4BAE570-11AB-E561-730C-182EF63FB872}"/>
              </a:ext>
            </a:extLst>
          </p:cNvPr>
          <p:cNvSpPr/>
          <p:nvPr/>
        </p:nvSpPr>
        <p:spPr>
          <a:xfrm>
            <a:off x="9646508" y="2949146"/>
            <a:ext cx="757881" cy="483093"/>
          </a:xfrm>
          <a:prstGeom prst="roundRect">
            <a:avLst/>
          </a:prstGeom>
          <a:noFill/>
          <a:ln w="38100">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4" name="TextBox 13">
            <a:extLst>
              <a:ext uri="{FF2B5EF4-FFF2-40B4-BE49-F238E27FC236}">
                <a16:creationId xmlns:a16="http://schemas.microsoft.com/office/drawing/2014/main" id="{D3E9E217-4D2B-8613-81B0-DE20A556B566}"/>
              </a:ext>
            </a:extLst>
          </p:cNvPr>
          <p:cNvSpPr txBox="1"/>
          <p:nvPr/>
        </p:nvSpPr>
        <p:spPr>
          <a:xfrm>
            <a:off x="8348931" y="4590492"/>
            <a:ext cx="3661837" cy="1169551"/>
          </a:xfrm>
          <a:prstGeom prst="rect">
            <a:avLst/>
          </a:prstGeom>
          <a:noFill/>
        </p:spPr>
        <p:txBody>
          <a:bodyPr wrap="square" rtlCol="0">
            <a:spAutoFit/>
          </a:bodyPr>
          <a:lstStyle/>
          <a:p>
            <a:pPr algn="ctr"/>
            <a:r>
              <a:rPr lang="en-US" sz="1400" dirty="0"/>
              <a:t>Tune the bias here by introducing the Rx gate.</a:t>
            </a:r>
          </a:p>
          <a:p>
            <a:pPr algn="ctr"/>
            <a:r>
              <a:rPr lang="en-US" sz="1400" dirty="0"/>
              <a:t>Higher values (0.5 &lt; p &lt; 1) then more probability to upper qubit (q1). </a:t>
            </a:r>
            <a:r>
              <a:rPr lang="en-US" sz="1400" dirty="0" err="1"/>
              <a:t>Eg.</a:t>
            </a:r>
            <a:r>
              <a:rPr lang="en-US" sz="1400" dirty="0"/>
              <a:t> A rotation of 2</a:t>
            </a:r>
            <a:r>
              <a:rPr lang="el-GR" sz="1400" dirty="0"/>
              <a:t>π</a:t>
            </a:r>
            <a:r>
              <a:rPr lang="en-HK" sz="1400" dirty="0"/>
              <a:t>/3 would be equivalent to probability of 0.75 since cos</a:t>
            </a:r>
            <a:r>
              <a:rPr lang="en-HK" sz="1400" baseline="30000" dirty="0"/>
              <a:t>2</a:t>
            </a:r>
            <a:r>
              <a:rPr lang="en-HK" sz="1400" dirty="0"/>
              <a:t>(</a:t>
            </a:r>
            <a:r>
              <a:rPr lang="en-US" sz="1400" dirty="0"/>
              <a:t>2</a:t>
            </a:r>
            <a:r>
              <a:rPr lang="el-GR" sz="1400" dirty="0"/>
              <a:t>π</a:t>
            </a:r>
            <a:r>
              <a:rPr lang="en-HK" sz="1400" dirty="0"/>
              <a:t>/3) = 0.75</a:t>
            </a:r>
          </a:p>
        </p:txBody>
      </p:sp>
      <p:sp>
        <p:nvSpPr>
          <p:cNvPr id="16" name="TextBox 15">
            <a:extLst>
              <a:ext uri="{FF2B5EF4-FFF2-40B4-BE49-F238E27FC236}">
                <a16:creationId xmlns:a16="http://schemas.microsoft.com/office/drawing/2014/main" id="{A5E6F88C-702D-379C-38A9-424045A0702C}"/>
              </a:ext>
            </a:extLst>
          </p:cNvPr>
          <p:cNvSpPr txBox="1"/>
          <p:nvPr/>
        </p:nvSpPr>
        <p:spPr>
          <a:xfrm>
            <a:off x="6376841" y="2803036"/>
            <a:ext cx="1151534" cy="307777"/>
          </a:xfrm>
          <a:prstGeom prst="rect">
            <a:avLst/>
          </a:prstGeom>
          <a:noFill/>
        </p:spPr>
        <p:txBody>
          <a:bodyPr wrap="none" rtlCol="0">
            <a:spAutoFit/>
          </a:bodyPr>
          <a:lstStyle/>
          <a:p>
            <a:pPr algn="ctr"/>
            <a:r>
              <a:rPr lang="en-US" sz="1400" dirty="0"/>
              <a:t>Control qubit</a:t>
            </a:r>
            <a:endParaRPr lang="en-HK" sz="1400" dirty="0"/>
          </a:p>
        </p:txBody>
      </p:sp>
      <p:cxnSp>
        <p:nvCxnSpPr>
          <p:cNvPr id="18" name="Straight Arrow Connector 17">
            <a:extLst>
              <a:ext uri="{FF2B5EF4-FFF2-40B4-BE49-F238E27FC236}">
                <a16:creationId xmlns:a16="http://schemas.microsoft.com/office/drawing/2014/main" id="{41F9E497-3188-45FB-9ED5-E65CB0EAFA69}"/>
              </a:ext>
            </a:extLst>
          </p:cNvPr>
          <p:cNvCxnSpPr/>
          <p:nvPr/>
        </p:nvCxnSpPr>
        <p:spPr>
          <a:xfrm flipH="1">
            <a:off x="6126480" y="2949146"/>
            <a:ext cx="191942" cy="2415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0FD2FEA4-8890-2FA7-80D0-3D4B86E54016}"/>
              </a:ext>
            </a:extLst>
          </p:cNvPr>
          <p:cNvPicPr>
            <a:picLocks noChangeAspect="1"/>
          </p:cNvPicPr>
          <p:nvPr/>
        </p:nvPicPr>
        <p:blipFill>
          <a:blip r:embed="rId5"/>
          <a:stretch>
            <a:fillRect/>
          </a:stretch>
        </p:blipFill>
        <p:spPr>
          <a:xfrm>
            <a:off x="4071469" y="4615569"/>
            <a:ext cx="2305372" cy="390580"/>
          </a:xfrm>
          <a:prstGeom prst="rect">
            <a:avLst/>
          </a:prstGeom>
        </p:spPr>
      </p:pic>
      <p:sp>
        <p:nvSpPr>
          <p:cNvPr id="21" name="TextBox 20">
            <a:extLst>
              <a:ext uri="{FF2B5EF4-FFF2-40B4-BE49-F238E27FC236}">
                <a16:creationId xmlns:a16="http://schemas.microsoft.com/office/drawing/2014/main" id="{E29E1098-22E8-6AAE-1D0F-738C4E0B12DA}"/>
              </a:ext>
            </a:extLst>
          </p:cNvPr>
          <p:cNvSpPr txBox="1"/>
          <p:nvPr/>
        </p:nvSpPr>
        <p:spPr>
          <a:xfrm>
            <a:off x="709409" y="4755324"/>
            <a:ext cx="1168525" cy="307777"/>
          </a:xfrm>
          <a:prstGeom prst="rect">
            <a:avLst/>
          </a:prstGeom>
          <a:noFill/>
        </p:spPr>
        <p:txBody>
          <a:bodyPr wrap="none" rtlCol="0">
            <a:spAutoFit/>
          </a:bodyPr>
          <a:lstStyle/>
          <a:p>
            <a:pPr algn="ctr"/>
            <a:r>
              <a:rPr lang="en-US" sz="1400" dirty="0"/>
              <a:t>B: Ball, P: Peg</a:t>
            </a:r>
            <a:endParaRPr lang="en-HK" sz="1400" dirty="0"/>
          </a:p>
        </p:txBody>
      </p:sp>
    </p:spTree>
    <p:extLst>
      <p:ext uri="{BB962C8B-B14F-4D97-AF65-F5344CB8AC3E}">
        <p14:creationId xmlns:p14="http://schemas.microsoft.com/office/powerpoint/2010/main" val="372512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3BF4B-A299-80D7-5CE3-01AD55BEF9F8}"/>
              </a:ext>
            </a:extLst>
          </p:cNvPr>
          <p:cNvSpPr>
            <a:spLocks noGrp="1"/>
          </p:cNvSpPr>
          <p:nvPr>
            <p:ph type="title"/>
          </p:nvPr>
        </p:nvSpPr>
        <p:spPr/>
        <p:txBody>
          <a:bodyPr>
            <a:normAutofit/>
          </a:bodyPr>
          <a:lstStyle/>
          <a:p>
            <a:r>
              <a:rPr lang="en-US" sz="4000" dirty="0"/>
              <a:t>Generalizing to n-layer quantum peg (non-biased)</a:t>
            </a:r>
            <a:endParaRPr lang="en-HK" sz="4000" dirty="0"/>
          </a:p>
        </p:txBody>
      </p:sp>
      <p:pic>
        <p:nvPicPr>
          <p:cNvPr id="4" name="Picture 3">
            <a:extLst>
              <a:ext uri="{FF2B5EF4-FFF2-40B4-BE49-F238E27FC236}">
                <a16:creationId xmlns:a16="http://schemas.microsoft.com/office/drawing/2014/main" id="{9F9B3F01-3559-D319-85BB-6EFCF46A3052}"/>
              </a:ext>
            </a:extLst>
          </p:cNvPr>
          <p:cNvPicPr>
            <a:picLocks noChangeAspect="1"/>
          </p:cNvPicPr>
          <p:nvPr/>
        </p:nvPicPr>
        <p:blipFill>
          <a:blip r:embed="rId2"/>
          <a:stretch>
            <a:fillRect/>
          </a:stretch>
        </p:blipFill>
        <p:spPr>
          <a:xfrm>
            <a:off x="0" y="1814272"/>
            <a:ext cx="12192000" cy="2324406"/>
          </a:xfrm>
          <a:prstGeom prst="rect">
            <a:avLst/>
          </a:prstGeom>
        </p:spPr>
      </p:pic>
      <p:sp>
        <p:nvSpPr>
          <p:cNvPr id="5" name="Left Brace 4">
            <a:extLst>
              <a:ext uri="{FF2B5EF4-FFF2-40B4-BE49-F238E27FC236}">
                <a16:creationId xmlns:a16="http://schemas.microsoft.com/office/drawing/2014/main" id="{79259BC9-B72B-F78C-8755-D913CFEC1BEA}"/>
              </a:ext>
            </a:extLst>
          </p:cNvPr>
          <p:cNvSpPr/>
          <p:nvPr/>
        </p:nvSpPr>
        <p:spPr>
          <a:xfrm rot="16200000">
            <a:off x="688834" y="3709636"/>
            <a:ext cx="155448" cy="11673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6" name="Left Brace 5">
            <a:extLst>
              <a:ext uri="{FF2B5EF4-FFF2-40B4-BE49-F238E27FC236}">
                <a16:creationId xmlns:a16="http://schemas.microsoft.com/office/drawing/2014/main" id="{A894A4D2-C80E-9319-51AD-EE46C2ACF2F8}"/>
              </a:ext>
            </a:extLst>
          </p:cNvPr>
          <p:cNvSpPr/>
          <p:nvPr/>
        </p:nvSpPr>
        <p:spPr>
          <a:xfrm rot="16200000">
            <a:off x="8157860" y="2461950"/>
            <a:ext cx="155448" cy="3662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7" name="Left Brace 6">
            <a:extLst>
              <a:ext uri="{FF2B5EF4-FFF2-40B4-BE49-F238E27FC236}">
                <a16:creationId xmlns:a16="http://schemas.microsoft.com/office/drawing/2014/main" id="{ACEA4E60-1B6E-FA16-F73E-D72CA0C7028E}"/>
              </a:ext>
            </a:extLst>
          </p:cNvPr>
          <p:cNvSpPr/>
          <p:nvPr/>
        </p:nvSpPr>
        <p:spPr>
          <a:xfrm rot="16200000">
            <a:off x="11051749" y="3230787"/>
            <a:ext cx="155450" cy="21250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9" name="TextBox 8">
            <a:extLst>
              <a:ext uri="{FF2B5EF4-FFF2-40B4-BE49-F238E27FC236}">
                <a16:creationId xmlns:a16="http://schemas.microsoft.com/office/drawing/2014/main" id="{72FED6C2-0096-913F-24F0-F0A00143CBC0}"/>
              </a:ext>
            </a:extLst>
          </p:cNvPr>
          <p:cNvSpPr txBox="1"/>
          <p:nvPr/>
        </p:nvSpPr>
        <p:spPr>
          <a:xfrm>
            <a:off x="7682743" y="4371038"/>
            <a:ext cx="1105688" cy="307777"/>
          </a:xfrm>
          <a:prstGeom prst="rect">
            <a:avLst/>
          </a:prstGeom>
          <a:solidFill>
            <a:srgbClr val="92D050"/>
          </a:solidFill>
        </p:spPr>
        <p:txBody>
          <a:bodyPr wrap="none" rtlCol="0">
            <a:spAutoFit/>
          </a:bodyPr>
          <a:lstStyle/>
          <a:p>
            <a:pPr algn="ctr"/>
            <a:r>
              <a:rPr lang="en-US" sz="1400" dirty="0"/>
              <a:t>Output layer</a:t>
            </a:r>
            <a:endParaRPr lang="en-HK" sz="1400" dirty="0"/>
          </a:p>
        </p:txBody>
      </p:sp>
      <p:sp>
        <p:nvSpPr>
          <p:cNvPr id="10" name="TextBox 9">
            <a:extLst>
              <a:ext uri="{FF2B5EF4-FFF2-40B4-BE49-F238E27FC236}">
                <a16:creationId xmlns:a16="http://schemas.microsoft.com/office/drawing/2014/main" id="{529BDE55-0DB1-FC2B-0C9D-6F44F4DD496D}"/>
              </a:ext>
            </a:extLst>
          </p:cNvPr>
          <p:cNvSpPr txBox="1"/>
          <p:nvPr/>
        </p:nvSpPr>
        <p:spPr>
          <a:xfrm>
            <a:off x="2578514" y="4371038"/>
            <a:ext cx="2600648" cy="307777"/>
          </a:xfrm>
          <a:prstGeom prst="rect">
            <a:avLst/>
          </a:prstGeom>
          <a:solidFill>
            <a:schemeClr val="bg2">
              <a:lumMod val="90000"/>
            </a:schemeClr>
          </a:solidFill>
        </p:spPr>
        <p:txBody>
          <a:bodyPr wrap="none" rtlCol="0">
            <a:spAutoFit/>
          </a:bodyPr>
          <a:lstStyle/>
          <a:p>
            <a:pPr algn="ctr"/>
            <a:r>
              <a:rPr lang="en-US" sz="1400" dirty="0"/>
              <a:t>Hidden layers (more than 3 pegs)</a:t>
            </a:r>
            <a:endParaRPr lang="en-HK" sz="1400" dirty="0"/>
          </a:p>
        </p:txBody>
      </p:sp>
      <p:sp>
        <p:nvSpPr>
          <p:cNvPr id="11" name="Left Brace 10">
            <a:extLst>
              <a:ext uri="{FF2B5EF4-FFF2-40B4-BE49-F238E27FC236}">
                <a16:creationId xmlns:a16="http://schemas.microsoft.com/office/drawing/2014/main" id="{C586803D-CF2C-D035-7604-EBF7E77EE399}"/>
              </a:ext>
            </a:extLst>
          </p:cNvPr>
          <p:cNvSpPr/>
          <p:nvPr/>
        </p:nvSpPr>
        <p:spPr>
          <a:xfrm rot="16200000">
            <a:off x="3799503" y="1766320"/>
            <a:ext cx="155451" cy="50539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12" name="TextBox 11">
            <a:extLst>
              <a:ext uri="{FF2B5EF4-FFF2-40B4-BE49-F238E27FC236}">
                <a16:creationId xmlns:a16="http://schemas.microsoft.com/office/drawing/2014/main" id="{DF1C100D-7FE8-B236-D33E-B398205BC17E}"/>
              </a:ext>
            </a:extLst>
          </p:cNvPr>
          <p:cNvSpPr txBox="1"/>
          <p:nvPr/>
        </p:nvSpPr>
        <p:spPr>
          <a:xfrm>
            <a:off x="252498" y="4371038"/>
            <a:ext cx="971036" cy="307777"/>
          </a:xfrm>
          <a:prstGeom prst="rect">
            <a:avLst/>
          </a:prstGeom>
          <a:solidFill>
            <a:srgbClr val="FFC000"/>
          </a:solidFill>
        </p:spPr>
        <p:txBody>
          <a:bodyPr wrap="none" rtlCol="0">
            <a:spAutoFit/>
          </a:bodyPr>
          <a:lstStyle/>
          <a:p>
            <a:pPr algn="ctr"/>
            <a:r>
              <a:rPr lang="en-US" sz="1400" dirty="0"/>
              <a:t>Input layer</a:t>
            </a:r>
            <a:endParaRPr lang="en-HK" sz="1400" dirty="0"/>
          </a:p>
        </p:txBody>
      </p:sp>
      <p:sp>
        <p:nvSpPr>
          <p:cNvPr id="15" name="TextBox 14">
            <a:extLst>
              <a:ext uri="{FF2B5EF4-FFF2-40B4-BE49-F238E27FC236}">
                <a16:creationId xmlns:a16="http://schemas.microsoft.com/office/drawing/2014/main" id="{C29DBB89-2176-6B4F-DC22-5B522806199D}"/>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pic>
        <p:nvPicPr>
          <p:cNvPr id="16" name="Picture 15">
            <a:extLst>
              <a:ext uri="{FF2B5EF4-FFF2-40B4-BE49-F238E27FC236}">
                <a16:creationId xmlns:a16="http://schemas.microsoft.com/office/drawing/2014/main" id="{E183863D-4B7E-008B-6003-F67C39C01100}"/>
              </a:ext>
            </a:extLst>
          </p:cNvPr>
          <p:cNvPicPr>
            <a:picLocks noChangeAspect="1"/>
          </p:cNvPicPr>
          <p:nvPr/>
        </p:nvPicPr>
        <p:blipFill>
          <a:blip r:embed="rId3"/>
          <a:srcRect t="29857" b="35030"/>
          <a:stretch>
            <a:fillRect/>
          </a:stretch>
        </p:blipFill>
        <p:spPr>
          <a:xfrm>
            <a:off x="51075" y="6417351"/>
            <a:ext cx="1046205" cy="367354"/>
          </a:xfrm>
          <a:prstGeom prst="rect">
            <a:avLst/>
          </a:prstGeom>
        </p:spPr>
      </p:pic>
      <p:sp>
        <p:nvSpPr>
          <p:cNvPr id="17" name="TextBox 16">
            <a:extLst>
              <a:ext uri="{FF2B5EF4-FFF2-40B4-BE49-F238E27FC236}">
                <a16:creationId xmlns:a16="http://schemas.microsoft.com/office/drawing/2014/main" id="{06F56CA1-4379-FCF6-EE90-FB5B42833E27}"/>
              </a:ext>
            </a:extLst>
          </p:cNvPr>
          <p:cNvSpPr txBox="1"/>
          <p:nvPr/>
        </p:nvSpPr>
        <p:spPr>
          <a:xfrm>
            <a:off x="10066947" y="4371038"/>
            <a:ext cx="2125052" cy="307777"/>
          </a:xfrm>
          <a:prstGeom prst="rect">
            <a:avLst/>
          </a:prstGeom>
          <a:solidFill>
            <a:srgbClr val="FFFFCC"/>
          </a:solidFill>
        </p:spPr>
        <p:txBody>
          <a:bodyPr wrap="square" rtlCol="0">
            <a:spAutoFit/>
          </a:bodyPr>
          <a:lstStyle/>
          <a:p>
            <a:pPr algn="ctr"/>
            <a:r>
              <a:rPr lang="en-US" sz="1400" dirty="0"/>
              <a:t>Measure except qubit 0</a:t>
            </a:r>
            <a:endParaRPr lang="en-HK" sz="1400" dirty="0"/>
          </a:p>
        </p:txBody>
      </p:sp>
      <p:sp>
        <p:nvSpPr>
          <p:cNvPr id="18" name="TextBox 17">
            <a:extLst>
              <a:ext uri="{FF2B5EF4-FFF2-40B4-BE49-F238E27FC236}">
                <a16:creationId xmlns:a16="http://schemas.microsoft.com/office/drawing/2014/main" id="{B06A2AAA-8CA3-2C40-539E-66473666FA87}"/>
              </a:ext>
            </a:extLst>
          </p:cNvPr>
          <p:cNvSpPr txBox="1"/>
          <p:nvPr/>
        </p:nvSpPr>
        <p:spPr>
          <a:xfrm>
            <a:off x="914400" y="5848865"/>
            <a:ext cx="11027891" cy="369332"/>
          </a:xfrm>
          <a:prstGeom prst="rect">
            <a:avLst/>
          </a:prstGeom>
          <a:noFill/>
        </p:spPr>
        <p:txBody>
          <a:bodyPr wrap="none" rtlCol="0">
            <a:spAutoFit/>
          </a:bodyPr>
          <a:lstStyle/>
          <a:p>
            <a:r>
              <a:rPr lang="en-HK" dirty="0"/>
              <a:t>This session mainly describes on non-biased n-layer generalization. For biased, will use Rx gate to replace the H gate.</a:t>
            </a:r>
          </a:p>
        </p:txBody>
      </p:sp>
    </p:spTree>
    <p:extLst>
      <p:ext uri="{BB962C8B-B14F-4D97-AF65-F5344CB8AC3E}">
        <p14:creationId xmlns:p14="http://schemas.microsoft.com/office/powerpoint/2010/main" val="72812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D249F-509A-7CB6-E053-2878FF025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BDB1D-90EC-127E-9B4B-CED3AD6385AA}"/>
              </a:ext>
            </a:extLst>
          </p:cNvPr>
          <p:cNvSpPr>
            <a:spLocks noGrp="1"/>
          </p:cNvSpPr>
          <p:nvPr>
            <p:ph type="title"/>
          </p:nvPr>
        </p:nvSpPr>
        <p:spPr/>
        <p:txBody>
          <a:bodyPr>
            <a:normAutofit/>
          </a:bodyPr>
          <a:lstStyle/>
          <a:p>
            <a:r>
              <a:rPr lang="en-US" sz="4000" dirty="0"/>
              <a:t>Generalizing to n-layer quantum peg (non-biased)</a:t>
            </a:r>
            <a:endParaRPr lang="en-HK" sz="4000" dirty="0"/>
          </a:p>
        </p:txBody>
      </p:sp>
      <p:pic>
        <p:nvPicPr>
          <p:cNvPr id="4" name="Picture 3">
            <a:extLst>
              <a:ext uri="{FF2B5EF4-FFF2-40B4-BE49-F238E27FC236}">
                <a16:creationId xmlns:a16="http://schemas.microsoft.com/office/drawing/2014/main" id="{C0897788-1A9A-C793-3C5C-FCB43C8E3CD3}"/>
              </a:ext>
            </a:extLst>
          </p:cNvPr>
          <p:cNvPicPr>
            <a:picLocks noChangeAspect="1"/>
          </p:cNvPicPr>
          <p:nvPr/>
        </p:nvPicPr>
        <p:blipFill>
          <a:blip r:embed="rId2"/>
          <a:stretch>
            <a:fillRect/>
          </a:stretch>
        </p:blipFill>
        <p:spPr>
          <a:xfrm>
            <a:off x="0" y="1814272"/>
            <a:ext cx="12192000" cy="2324406"/>
          </a:xfrm>
          <a:prstGeom prst="rect">
            <a:avLst/>
          </a:prstGeom>
        </p:spPr>
      </p:pic>
      <p:sp>
        <p:nvSpPr>
          <p:cNvPr id="5" name="Left Brace 4">
            <a:extLst>
              <a:ext uri="{FF2B5EF4-FFF2-40B4-BE49-F238E27FC236}">
                <a16:creationId xmlns:a16="http://schemas.microsoft.com/office/drawing/2014/main" id="{8828E142-F682-A3EE-975B-C60503F6D94B}"/>
              </a:ext>
            </a:extLst>
          </p:cNvPr>
          <p:cNvSpPr/>
          <p:nvPr/>
        </p:nvSpPr>
        <p:spPr>
          <a:xfrm rot="16200000">
            <a:off x="688834" y="3709636"/>
            <a:ext cx="155448" cy="11673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12" name="TextBox 11">
            <a:extLst>
              <a:ext uri="{FF2B5EF4-FFF2-40B4-BE49-F238E27FC236}">
                <a16:creationId xmlns:a16="http://schemas.microsoft.com/office/drawing/2014/main" id="{10C1725F-4580-A7E7-6285-24828AA81180}"/>
              </a:ext>
            </a:extLst>
          </p:cNvPr>
          <p:cNvSpPr txBox="1"/>
          <p:nvPr/>
        </p:nvSpPr>
        <p:spPr>
          <a:xfrm>
            <a:off x="252498" y="4371038"/>
            <a:ext cx="971036" cy="307777"/>
          </a:xfrm>
          <a:prstGeom prst="rect">
            <a:avLst/>
          </a:prstGeom>
          <a:solidFill>
            <a:srgbClr val="FFC000"/>
          </a:solidFill>
        </p:spPr>
        <p:txBody>
          <a:bodyPr wrap="none" rtlCol="0">
            <a:spAutoFit/>
          </a:bodyPr>
          <a:lstStyle/>
          <a:p>
            <a:pPr algn="ctr"/>
            <a:r>
              <a:rPr lang="en-US" sz="1400" dirty="0"/>
              <a:t>Input layer</a:t>
            </a:r>
            <a:endParaRPr lang="en-HK" sz="1400" dirty="0"/>
          </a:p>
        </p:txBody>
      </p:sp>
      <p:sp>
        <p:nvSpPr>
          <p:cNvPr id="3" name="Rectangle 2">
            <a:extLst>
              <a:ext uri="{FF2B5EF4-FFF2-40B4-BE49-F238E27FC236}">
                <a16:creationId xmlns:a16="http://schemas.microsoft.com/office/drawing/2014/main" id="{A9E9348D-A588-2862-8459-3B2B765F51F1}"/>
              </a:ext>
            </a:extLst>
          </p:cNvPr>
          <p:cNvSpPr/>
          <p:nvPr/>
        </p:nvSpPr>
        <p:spPr>
          <a:xfrm>
            <a:off x="252498" y="4735559"/>
            <a:ext cx="9336345" cy="1600438"/>
          </a:xfrm>
          <a:prstGeom prst="rect">
            <a:avLst/>
          </a:prstGeom>
          <a:solidFill>
            <a:srgbClr val="FFC000"/>
          </a:solidFill>
        </p:spPr>
        <p:txBody>
          <a:bodyPr wrap="square" rtlCol="0">
            <a:spAutoFit/>
          </a:bodyPr>
          <a:lstStyle/>
          <a:p>
            <a:pPr marL="342900" indent="-342900">
              <a:buFont typeface="+mj-lt"/>
              <a:buAutoNum type="arabicPeriod"/>
            </a:pPr>
            <a:r>
              <a:rPr lang="en-US" sz="1400" dirty="0"/>
              <a:t>This Input layer of the Quantum Circuit is analogous to the Input layer of the Quantum Galton Board, in form of a shot of Sampler that goes to left or right.</a:t>
            </a:r>
          </a:p>
          <a:p>
            <a:pPr marL="342900" indent="-342900">
              <a:buFont typeface="+mj-lt"/>
              <a:buAutoNum type="arabicPeriod"/>
            </a:pPr>
            <a:r>
              <a:rPr lang="en-US" sz="1400" dirty="0"/>
              <a:t>Owing to multiple layers of the Galton Board, this is suggested to be mimicked by inverting the middlemost qubit with an X gate, then construct a series of controlled SWAPs that the ball can flow through those arrays of pegs, as module “A”.</a:t>
            </a:r>
          </a:p>
          <a:p>
            <a:pPr marL="342900" indent="-342900">
              <a:buFont typeface="+mj-lt"/>
              <a:buAutoNum type="arabicPeriod"/>
            </a:pPr>
            <a:r>
              <a:rPr lang="en-US" sz="1400" dirty="0"/>
              <a:t>A biased probability on going left to right will replace the Hadamard gate by an Rx gate.</a:t>
            </a:r>
          </a:p>
          <a:p>
            <a:pPr marL="342900" indent="-342900">
              <a:buFont typeface="+mj-lt"/>
              <a:buAutoNum type="arabicPeriod"/>
            </a:pPr>
            <a:r>
              <a:rPr lang="en-HK" sz="1400" dirty="0">
                <a:solidFill>
                  <a:schemeClr val="tx1"/>
                </a:solidFill>
              </a:rPr>
              <a:t>To generalize, every 1 extra layer needs 2 extra qubit is required. </a:t>
            </a:r>
            <a:r>
              <a:rPr lang="en-HK" sz="1400" dirty="0" err="1">
                <a:solidFill>
                  <a:schemeClr val="tx1"/>
                </a:solidFill>
              </a:rPr>
              <a:t>Eg.</a:t>
            </a:r>
            <a:r>
              <a:rPr lang="en-HK" sz="1400" dirty="0">
                <a:solidFill>
                  <a:schemeClr val="tx1"/>
                </a:solidFill>
              </a:rPr>
              <a:t> Above 4-layered circuit, needs 10 qubits. </a:t>
            </a:r>
            <a:r>
              <a:rPr lang="en-HK" sz="1400" dirty="0"/>
              <a:t>Formula on the general rule: no. of qubits = 4 + 2 x (n-2) layers is needed. (Because first peg needs 4 qubits. Note: n &gt; 2.)</a:t>
            </a:r>
            <a:endParaRPr lang="en-HK" sz="1400" dirty="0">
              <a:solidFill>
                <a:schemeClr val="tx1"/>
              </a:solidFill>
            </a:endParaRPr>
          </a:p>
        </p:txBody>
      </p:sp>
      <p:pic>
        <p:nvPicPr>
          <p:cNvPr id="16" name="Picture 15">
            <a:extLst>
              <a:ext uri="{FF2B5EF4-FFF2-40B4-BE49-F238E27FC236}">
                <a16:creationId xmlns:a16="http://schemas.microsoft.com/office/drawing/2014/main" id="{053BE3BB-382A-F86A-B589-29E3008E2122}"/>
              </a:ext>
            </a:extLst>
          </p:cNvPr>
          <p:cNvPicPr>
            <a:picLocks noChangeAspect="1"/>
          </p:cNvPicPr>
          <p:nvPr/>
        </p:nvPicPr>
        <p:blipFill>
          <a:blip r:embed="rId3"/>
          <a:stretch>
            <a:fillRect/>
          </a:stretch>
        </p:blipFill>
        <p:spPr>
          <a:xfrm>
            <a:off x="9588843" y="4744055"/>
            <a:ext cx="1442863" cy="1591942"/>
          </a:xfrm>
          <a:prstGeom prst="rect">
            <a:avLst/>
          </a:prstGeom>
        </p:spPr>
      </p:pic>
      <p:cxnSp>
        <p:nvCxnSpPr>
          <p:cNvPr id="18" name="Straight Arrow Connector 17">
            <a:extLst>
              <a:ext uri="{FF2B5EF4-FFF2-40B4-BE49-F238E27FC236}">
                <a16:creationId xmlns:a16="http://schemas.microsoft.com/office/drawing/2014/main" id="{B77F4D35-7F96-FA82-F357-A0FD133B900A}"/>
              </a:ext>
            </a:extLst>
          </p:cNvPr>
          <p:cNvCxnSpPr>
            <a:cxnSpLocks/>
          </p:cNvCxnSpPr>
          <p:nvPr/>
        </p:nvCxnSpPr>
        <p:spPr>
          <a:xfrm flipH="1">
            <a:off x="10585621" y="5123935"/>
            <a:ext cx="5107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ADB0FA9-9EBF-678D-1E91-9051C17643F3}"/>
              </a:ext>
            </a:extLst>
          </p:cNvPr>
          <p:cNvSpPr txBox="1"/>
          <p:nvPr/>
        </p:nvSpPr>
        <p:spPr>
          <a:xfrm>
            <a:off x="11179774" y="4970046"/>
            <a:ext cx="971036" cy="307777"/>
          </a:xfrm>
          <a:prstGeom prst="rect">
            <a:avLst/>
          </a:prstGeom>
          <a:noFill/>
        </p:spPr>
        <p:txBody>
          <a:bodyPr wrap="none" rtlCol="0">
            <a:spAutoFit/>
          </a:bodyPr>
          <a:lstStyle/>
          <a:p>
            <a:pPr algn="ctr"/>
            <a:r>
              <a:rPr lang="en-US" sz="1400" dirty="0"/>
              <a:t>Input layer</a:t>
            </a:r>
            <a:endParaRPr lang="en-HK" sz="1400" dirty="0"/>
          </a:p>
        </p:txBody>
      </p:sp>
      <p:sp>
        <p:nvSpPr>
          <p:cNvPr id="22" name="Rectangle: Rounded Corners 21">
            <a:extLst>
              <a:ext uri="{FF2B5EF4-FFF2-40B4-BE49-F238E27FC236}">
                <a16:creationId xmlns:a16="http://schemas.microsoft.com/office/drawing/2014/main" id="{D2360EC2-28CB-D582-0CA0-C8DA12EB3559}"/>
              </a:ext>
            </a:extLst>
          </p:cNvPr>
          <p:cNvSpPr/>
          <p:nvPr/>
        </p:nvSpPr>
        <p:spPr>
          <a:xfrm>
            <a:off x="252498" y="2671675"/>
            <a:ext cx="377293" cy="304800"/>
          </a:xfrm>
          <a:prstGeom prst="roundRect">
            <a:avLst/>
          </a:prstGeom>
          <a:solidFill>
            <a:srgbClr val="E48312">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endParaRPr lang="en-HK" sz="1200" dirty="0">
              <a:solidFill>
                <a:schemeClr val="tx1"/>
              </a:solidFill>
            </a:endParaRPr>
          </a:p>
        </p:txBody>
      </p:sp>
      <p:sp>
        <p:nvSpPr>
          <p:cNvPr id="23" name="Rectangle: Rounded Corners 22">
            <a:extLst>
              <a:ext uri="{FF2B5EF4-FFF2-40B4-BE49-F238E27FC236}">
                <a16:creationId xmlns:a16="http://schemas.microsoft.com/office/drawing/2014/main" id="{CA2EEFEB-46F5-93C0-7EBB-A3A2A7457A8E}"/>
              </a:ext>
            </a:extLst>
          </p:cNvPr>
          <p:cNvSpPr/>
          <p:nvPr/>
        </p:nvSpPr>
        <p:spPr>
          <a:xfrm>
            <a:off x="318401" y="3575222"/>
            <a:ext cx="377293" cy="304800"/>
          </a:xfrm>
          <a:prstGeom prst="roundRect">
            <a:avLst/>
          </a:prstGeom>
          <a:solidFill>
            <a:srgbClr val="E48312">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endParaRPr lang="en-HK" sz="1200" dirty="0">
              <a:solidFill>
                <a:schemeClr val="tx1"/>
              </a:solidFill>
            </a:endParaRPr>
          </a:p>
        </p:txBody>
      </p:sp>
      <p:cxnSp>
        <p:nvCxnSpPr>
          <p:cNvPr id="25" name="Straight Arrow Connector 24">
            <a:extLst>
              <a:ext uri="{FF2B5EF4-FFF2-40B4-BE49-F238E27FC236}">
                <a16:creationId xmlns:a16="http://schemas.microsoft.com/office/drawing/2014/main" id="{A5FF88FF-C906-2844-D800-5F0D37BB45A3}"/>
              </a:ext>
            </a:extLst>
          </p:cNvPr>
          <p:cNvCxnSpPr/>
          <p:nvPr/>
        </p:nvCxnSpPr>
        <p:spPr>
          <a:xfrm>
            <a:off x="252498" y="3575222"/>
            <a:ext cx="0" cy="321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C65A389-5B90-479A-2CB1-0C4FACF9EEAF}"/>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sp>
        <p:nvSpPr>
          <p:cNvPr id="28" name="Rectangle: Rounded Corners 27">
            <a:extLst>
              <a:ext uri="{FF2B5EF4-FFF2-40B4-BE49-F238E27FC236}">
                <a16:creationId xmlns:a16="http://schemas.microsoft.com/office/drawing/2014/main" id="{5D5DFC45-213F-D0FA-847F-F00DBF99D94D}"/>
              </a:ext>
            </a:extLst>
          </p:cNvPr>
          <p:cNvSpPr/>
          <p:nvPr/>
        </p:nvSpPr>
        <p:spPr>
          <a:xfrm>
            <a:off x="318401" y="1605128"/>
            <a:ext cx="377293" cy="304800"/>
          </a:xfrm>
          <a:prstGeom prst="roundRect">
            <a:avLst/>
          </a:prstGeom>
          <a:solidFill>
            <a:srgbClr val="E48312">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endParaRPr lang="en-HK" sz="1200" dirty="0">
              <a:solidFill>
                <a:schemeClr val="tx1"/>
              </a:solidFill>
            </a:endParaRPr>
          </a:p>
        </p:txBody>
      </p:sp>
      <p:sp>
        <p:nvSpPr>
          <p:cNvPr id="29" name="Rectangle: Rounded Corners 28">
            <a:extLst>
              <a:ext uri="{FF2B5EF4-FFF2-40B4-BE49-F238E27FC236}">
                <a16:creationId xmlns:a16="http://schemas.microsoft.com/office/drawing/2014/main" id="{7F1693F1-FFCC-17DF-835C-6A667D680001}"/>
              </a:ext>
            </a:extLst>
          </p:cNvPr>
          <p:cNvSpPr/>
          <p:nvPr/>
        </p:nvSpPr>
        <p:spPr>
          <a:xfrm>
            <a:off x="10121627" y="4490054"/>
            <a:ext cx="377293" cy="304800"/>
          </a:xfrm>
          <a:prstGeom prst="roundRect">
            <a:avLst/>
          </a:prstGeom>
          <a:solidFill>
            <a:srgbClr val="E48312">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endParaRPr lang="en-HK" sz="1200" dirty="0">
              <a:solidFill>
                <a:schemeClr val="tx1"/>
              </a:solidFill>
            </a:endParaRPr>
          </a:p>
        </p:txBody>
      </p:sp>
      <p:sp>
        <p:nvSpPr>
          <p:cNvPr id="30" name="Rectangle: Rounded Corners 29">
            <a:extLst>
              <a:ext uri="{FF2B5EF4-FFF2-40B4-BE49-F238E27FC236}">
                <a16:creationId xmlns:a16="http://schemas.microsoft.com/office/drawing/2014/main" id="{E0D00E69-A6B3-7C7B-966F-33F7EBA7DAA5}"/>
              </a:ext>
            </a:extLst>
          </p:cNvPr>
          <p:cNvSpPr/>
          <p:nvPr/>
        </p:nvSpPr>
        <p:spPr>
          <a:xfrm>
            <a:off x="646267"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31" name="Rectangle: Rounded Corners 30">
            <a:extLst>
              <a:ext uri="{FF2B5EF4-FFF2-40B4-BE49-F238E27FC236}">
                <a16:creationId xmlns:a16="http://schemas.microsoft.com/office/drawing/2014/main" id="{AAD7E2BA-69CB-597B-7CF9-F0FFB13A827D}"/>
              </a:ext>
            </a:extLst>
          </p:cNvPr>
          <p:cNvSpPr/>
          <p:nvPr/>
        </p:nvSpPr>
        <p:spPr>
          <a:xfrm>
            <a:off x="1882707"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32" name="Rectangle: Rounded Corners 31">
            <a:extLst>
              <a:ext uri="{FF2B5EF4-FFF2-40B4-BE49-F238E27FC236}">
                <a16:creationId xmlns:a16="http://schemas.microsoft.com/office/drawing/2014/main" id="{C303AAE6-2BCB-0F4C-862F-78CFEFBB788C}"/>
              </a:ext>
            </a:extLst>
          </p:cNvPr>
          <p:cNvSpPr/>
          <p:nvPr/>
        </p:nvSpPr>
        <p:spPr>
          <a:xfrm>
            <a:off x="3978919"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33" name="Rectangle: Rounded Corners 32">
            <a:extLst>
              <a:ext uri="{FF2B5EF4-FFF2-40B4-BE49-F238E27FC236}">
                <a16:creationId xmlns:a16="http://schemas.microsoft.com/office/drawing/2014/main" id="{CC02C7D3-F5D1-1992-234E-7AA6461631D1}"/>
              </a:ext>
            </a:extLst>
          </p:cNvPr>
          <p:cNvSpPr/>
          <p:nvPr/>
        </p:nvSpPr>
        <p:spPr>
          <a:xfrm>
            <a:off x="6886876"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pic>
        <p:nvPicPr>
          <p:cNvPr id="36" name="Picture 35">
            <a:extLst>
              <a:ext uri="{FF2B5EF4-FFF2-40B4-BE49-F238E27FC236}">
                <a16:creationId xmlns:a16="http://schemas.microsoft.com/office/drawing/2014/main" id="{DDE4F9F0-CD1E-2F93-B9EA-7CC73094FE85}"/>
              </a:ext>
            </a:extLst>
          </p:cNvPr>
          <p:cNvPicPr>
            <a:picLocks noChangeAspect="1"/>
          </p:cNvPicPr>
          <p:nvPr/>
        </p:nvPicPr>
        <p:blipFill>
          <a:blip r:embed="rId4"/>
          <a:srcRect t="29857" b="35030"/>
          <a:stretch>
            <a:fillRect/>
          </a:stretch>
        </p:blipFill>
        <p:spPr>
          <a:xfrm>
            <a:off x="51075" y="6417351"/>
            <a:ext cx="1046205" cy="367354"/>
          </a:xfrm>
          <a:prstGeom prst="rect">
            <a:avLst/>
          </a:prstGeom>
        </p:spPr>
      </p:pic>
    </p:spTree>
    <p:extLst>
      <p:ext uri="{BB962C8B-B14F-4D97-AF65-F5344CB8AC3E}">
        <p14:creationId xmlns:p14="http://schemas.microsoft.com/office/powerpoint/2010/main" val="37052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61259-AE91-3904-7278-2FB62F21FC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900BBA-5B51-D04F-E262-FB46C7C15871}"/>
              </a:ext>
            </a:extLst>
          </p:cNvPr>
          <p:cNvSpPr>
            <a:spLocks noGrp="1"/>
          </p:cNvSpPr>
          <p:nvPr>
            <p:ph type="title"/>
          </p:nvPr>
        </p:nvSpPr>
        <p:spPr/>
        <p:txBody>
          <a:bodyPr>
            <a:normAutofit/>
          </a:bodyPr>
          <a:lstStyle/>
          <a:p>
            <a:r>
              <a:rPr lang="en-US" sz="4000" dirty="0"/>
              <a:t>Generalizing to n-layer quantum peg (non-biased)</a:t>
            </a:r>
            <a:endParaRPr lang="en-HK" sz="4000" dirty="0"/>
          </a:p>
        </p:txBody>
      </p:sp>
      <p:pic>
        <p:nvPicPr>
          <p:cNvPr id="4" name="Picture 3">
            <a:extLst>
              <a:ext uri="{FF2B5EF4-FFF2-40B4-BE49-F238E27FC236}">
                <a16:creationId xmlns:a16="http://schemas.microsoft.com/office/drawing/2014/main" id="{A48CB807-9D76-9D83-81DD-876AF3066BA3}"/>
              </a:ext>
            </a:extLst>
          </p:cNvPr>
          <p:cNvPicPr>
            <a:picLocks noChangeAspect="1"/>
          </p:cNvPicPr>
          <p:nvPr/>
        </p:nvPicPr>
        <p:blipFill>
          <a:blip r:embed="rId2"/>
          <a:stretch>
            <a:fillRect/>
          </a:stretch>
        </p:blipFill>
        <p:spPr>
          <a:xfrm>
            <a:off x="0" y="1814272"/>
            <a:ext cx="12192000" cy="2324406"/>
          </a:xfrm>
          <a:prstGeom prst="rect">
            <a:avLst/>
          </a:prstGeom>
        </p:spPr>
      </p:pic>
      <p:sp>
        <p:nvSpPr>
          <p:cNvPr id="10" name="TextBox 9">
            <a:extLst>
              <a:ext uri="{FF2B5EF4-FFF2-40B4-BE49-F238E27FC236}">
                <a16:creationId xmlns:a16="http://schemas.microsoft.com/office/drawing/2014/main" id="{E19B689D-A587-F96E-8A40-2623A38E89D6}"/>
              </a:ext>
            </a:extLst>
          </p:cNvPr>
          <p:cNvSpPr txBox="1"/>
          <p:nvPr/>
        </p:nvSpPr>
        <p:spPr>
          <a:xfrm>
            <a:off x="3290659" y="4371038"/>
            <a:ext cx="1176348" cy="307777"/>
          </a:xfrm>
          <a:prstGeom prst="rect">
            <a:avLst/>
          </a:prstGeom>
          <a:solidFill>
            <a:schemeClr val="bg2">
              <a:lumMod val="90000"/>
            </a:schemeClr>
          </a:solidFill>
        </p:spPr>
        <p:txBody>
          <a:bodyPr wrap="none" rtlCol="0">
            <a:spAutoFit/>
          </a:bodyPr>
          <a:lstStyle/>
          <a:p>
            <a:pPr algn="ctr"/>
            <a:r>
              <a:rPr lang="en-US" sz="1400" dirty="0"/>
              <a:t>Hidden layers</a:t>
            </a:r>
            <a:endParaRPr lang="en-HK" sz="1400" dirty="0"/>
          </a:p>
        </p:txBody>
      </p:sp>
      <p:sp>
        <p:nvSpPr>
          <p:cNvPr id="11" name="Left Brace 10">
            <a:extLst>
              <a:ext uri="{FF2B5EF4-FFF2-40B4-BE49-F238E27FC236}">
                <a16:creationId xmlns:a16="http://schemas.microsoft.com/office/drawing/2014/main" id="{6111CFE6-BEBC-6327-65B6-B28DE4BAFAA3}"/>
              </a:ext>
            </a:extLst>
          </p:cNvPr>
          <p:cNvSpPr/>
          <p:nvPr/>
        </p:nvSpPr>
        <p:spPr>
          <a:xfrm rot="16200000">
            <a:off x="3799503" y="1766320"/>
            <a:ext cx="155451" cy="505398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3" name="Rectangle 2">
            <a:extLst>
              <a:ext uri="{FF2B5EF4-FFF2-40B4-BE49-F238E27FC236}">
                <a16:creationId xmlns:a16="http://schemas.microsoft.com/office/drawing/2014/main" id="{D1B2906C-21F6-B5A8-AD7D-5A2B281DB781}"/>
              </a:ext>
            </a:extLst>
          </p:cNvPr>
          <p:cNvSpPr/>
          <p:nvPr/>
        </p:nvSpPr>
        <p:spPr>
          <a:xfrm>
            <a:off x="252497" y="4744056"/>
            <a:ext cx="9336345" cy="1600438"/>
          </a:xfrm>
          <a:prstGeom prst="rect">
            <a:avLst/>
          </a:prstGeom>
          <a:solidFill>
            <a:schemeClr val="bg2">
              <a:lumMod val="90000"/>
            </a:schemeClr>
          </a:solidFill>
        </p:spPr>
        <p:txBody>
          <a:bodyPr wrap="square" rtlCol="0">
            <a:spAutoFit/>
          </a:bodyPr>
          <a:lstStyle/>
          <a:p>
            <a:pPr marL="342900" indent="-342900">
              <a:buAutoNum type="arabicPeriod"/>
            </a:pPr>
            <a:r>
              <a:rPr lang="en-US" sz="1400" dirty="0"/>
              <a:t>With the consideration of circuit depths, scaling out the qubits is optimized using a series hidden layers that could take the probability of half side on each qubit, storing that information on the control bit (q0) (red dot      ), then doing the upper half (blue arrow           ), and propagate the similar logic until covering the whole half, then reset it on each of the hidden layers. (Note: the blue arrow doesn’t contain the control qubit line q0.)</a:t>
            </a:r>
          </a:p>
          <a:p>
            <a:pPr marL="342900" indent="-342900">
              <a:buAutoNum type="arabicPeriod"/>
            </a:pPr>
            <a:r>
              <a:rPr lang="en-HK" sz="1400" dirty="0"/>
              <a:t>Also there are repeated swaps that bring the lower half’s (purple arrow            ) information (yellow dot      ) until it reaches the mid-point. This is identified as module “B” that continues the swap.</a:t>
            </a:r>
          </a:p>
          <a:p>
            <a:pPr marL="342900" indent="-342900">
              <a:buAutoNum type="arabicPeriod"/>
            </a:pPr>
            <a:r>
              <a:rPr lang="en-HK" sz="1400" dirty="0"/>
              <a:t>On generalizing to n-layers, n-2 layers of hidden layers are needed.</a:t>
            </a:r>
          </a:p>
        </p:txBody>
      </p:sp>
      <p:sp>
        <p:nvSpPr>
          <p:cNvPr id="26" name="TextBox 25">
            <a:extLst>
              <a:ext uri="{FF2B5EF4-FFF2-40B4-BE49-F238E27FC236}">
                <a16:creationId xmlns:a16="http://schemas.microsoft.com/office/drawing/2014/main" id="{FE225BCB-247C-23F6-7582-E6C83B583FA3}"/>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sp>
        <p:nvSpPr>
          <p:cNvPr id="6" name="Rectangle: Rounded Corners 5">
            <a:extLst>
              <a:ext uri="{FF2B5EF4-FFF2-40B4-BE49-F238E27FC236}">
                <a16:creationId xmlns:a16="http://schemas.microsoft.com/office/drawing/2014/main" id="{50C971FD-DE32-7496-E557-87166AC27196}"/>
              </a:ext>
            </a:extLst>
          </p:cNvPr>
          <p:cNvSpPr/>
          <p:nvPr/>
        </p:nvSpPr>
        <p:spPr>
          <a:xfrm>
            <a:off x="2751436" y="1878226"/>
            <a:ext cx="629791" cy="1913975"/>
          </a:xfrm>
          <a:prstGeom prst="roundRect">
            <a:avLst/>
          </a:prstGeom>
          <a:solidFill>
            <a:schemeClr val="bg2">
              <a:lumMod val="90000"/>
              <a:alpha val="50196"/>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“B”</a:t>
            </a:r>
          </a:p>
        </p:txBody>
      </p:sp>
      <p:sp>
        <p:nvSpPr>
          <p:cNvPr id="8" name="Rectangle: Rounded Corners 7">
            <a:extLst>
              <a:ext uri="{FF2B5EF4-FFF2-40B4-BE49-F238E27FC236}">
                <a16:creationId xmlns:a16="http://schemas.microsoft.com/office/drawing/2014/main" id="{6645B71C-B409-3B21-EF7C-DD39958E4494}"/>
              </a:ext>
            </a:extLst>
          </p:cNvPr>
          <p:cNvSpPr/>
          <p:nvPr/>
        </p:nvSpPr>
        <p:spPr>
          <a:xfrm>
            <a:off x="2561968" y="1878227"/>
            <a:ext cx="140043" cy="1268627"/>
          </a:xfrm>
          <a:prstGeom prst="roundRect">
            <a:avLst/>
          </a:prstGeom>
          <a:solidFill>
            <a:schemeClr val="bg2">
              <a:lumMod val="90000"/>
              <a:alpha val="50196"/>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HK"/>
          </a:p>
        </p:txBody>
      </p:sp>
      <p:sp>
        <p:nvSpPr>
          <p:cNvPr id="9" name="Rectangle: Rounded Corners 8">
            <a:extLst>
              <a:ext uri="{FF2B5EF4-FFF2-40B4-BE49-F238E27FC236}">
                <a16:creationId xmlns:a16="http://schemas.microsoft.com/office/drawing/2014/main" id="{B195C77D-E030-F359-1682-1A436EAB16A8}"/>
              </a:ext>
            </a:extLst>
          </p:cNvPr>
          <p:cNvSpPr/>
          <p:nvPr/>
        </p:nvSpPr>
        <p:spPr>
          <a:xfrm>
            <a:off x="4637903" y="1878227"/>
            <a:ext cx="148281" cy="1036723"/>
          </a:xfrm>
          <a:prstGeom prst="roundRect">
            <a:avLst/>
          </a:prstGeom>
          <a:solidFill>
            <a:schemeClr val="bg2">
              <a:lumMod val="90000"/>
              <a:alpha val="50196"/>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HK"/>
          </a:p>
        </p:txBody>
      </p:sp>
      <p:sp>
        <p:nvSpPr>
          <p:cNvPr id="12" name="Oval 11">
            <a:extLst>
              <a:ext uri="{FF2B5EF4-FFF2-40B4-BE49-F238E27FC236}">
                <a16:creationId xmlns:a16="http://schemas.microsoft.com/office/drawing/2014/main" id="{6D86BE26-1AF5-E1AC-D443-4AA63FC659DE}"/>
              </a:ext>
            </a:extLst>
          </p:cNvPr>
          <p:cNvSpPr/>
          <p:nvPr/>
        </p:nvSpPr>
        <p:spPr>
          <a:xfrm>
            <a:off x="2561968" y="2914950"/>
            <a:ext cx="140813" cy="13417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3" name="Oval 12">
            <a:extLst>
              <a:ext uri="{FF2B5EF4-FFF2-40B4-BE49-F238E27FC236}">
                <a16:creationId xmlns:a16="http://schemas.microsoft.com/office/drawing/2014/main" id="{7FC3003F-BA3C-8C30-0AEB-D23D964F4F55}"/>
              </a:ext>
            </a:extLst>
          </p:cNvPr>
          <p:cNvSpPr/>
          <p:nvPr/>
        </p:nvSpPr>
        <p:spPr>
          <a:xfrm>
            <a:off x="4637903" y="2715213"/>
            <a:ext cx="140813" cy="13417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7" name="Oval 26">
            <a:extLst>
              <a:ext uri="{FF2B5EF4-FFF2-40B4-BE49-F238E27FC236}">
                <a16:creationId xmlns:a16="http://schemas.microsoft.com/office/drawing/2014/main" id="{92A41DA6-068C-0ED3-C4B4-AFB1A4F8075B}"/>
              </a:ext>
            </a:extLst>
          </p:cNvPr>
          <p:cNvSpPr/>
          <p:nvPr/>
        </p:nvSpPr>
        <p:spPr>
          <a:xfrm>
            <a:off x="2958855" y="3146854"/>
            <a:ext cx="140813" cy="134174"/>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9" name="Rectangle: Rounded Corners 28">
            <a:extLst>
              <a:ext uri="{FF2B5EF4-FFF2-40B4-BE49-F238E27FC236}">
                <a16:creationId xmlns:a16="http://schemas.microsoft.com/office/drawing/2014/main" id="{3AE8CE6C-3D51-CCD7-6C72-271EF505DBA3}"/>
              </a:ext>
            </a:extLst>
          </p:cNvPr>
          <p:cNvSpPr/>
          <p:nvPr/>
        </p:nvSpPr>
        <p:spPr>
          <a:xfrm>
            <a:off x="646267"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30" name="Rectangle: Rounded Corners 29">
            <a:extLst>
              <a:ext uri="{FF2B5EF4-FFF2-40B4-BE49-F238E27FC236}">
                <a16:creationId xmlns:a16="http://schemas.microsoft.com/office/drawing/2014/main" id="{577364ED-13C0-9AD1-D24F-5ABB5A9C61BA}"/>
              </a:ext>
            </a:extLst>
          </p:cNvPr>
          <p:cNvSpPr/>
          <p:nvPr/>
        </p:nvSpPr>
        <p:spPr>
          <a:xfrm>
            <a:off x="1882707"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31" name="Rectangle: Rounded Corners 30">
            <a:extLst>
              <a:ext uri="{FF2B5EF4-FFF2-40B4-BE49-F238E27FC236}">
                <a16:creationId xmlns:a16="http://schemas.microsoft.com/office/drawing/2014/main" id="{DBA1E7B9-F70C-51C4-FAB6-13937748DB18}"/>
              </a:ext>
            </a:extLst>
          </p:cNvPr>
          <p:cNvSpPr/>
          <p:nvPr/>
        </p:nvSpPr>
        <p:spPr>
          <a:xfrm>
            <a:off x="3978919"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32" name="Rectangle: Rounded Corners 31">
            <a:extLst>
              <a:ext uri="{FF2B5EF4-FFF2-40B4-BE49-F238E27FC236}">
                <a16:creationId xmlns:a16="http://schemas.microsoft.com/office/drawing/2014/main" id="{8651A656-23EB-D12B-B083-A973BB1BEB75}"/>
              </a:ext>
            </a:extLst>
          </p:cNvPr>
          <p:cNvSpPr/>
          <p:nvPr/>
        </p:nvSpPr>
        <p:spPr>
          <a:xfrm>
            <a:off x="4856606" y="1878226"/>
            <a:ext cx="1395914" cy="1913975"/>
          </a:xfrm>
          <a:prstGeom prst="roundRect">
            <a:avLst/>
          </a:prstGeom>
          <a:solidFill>
            <a:schemeClr val="bg2">
              <a:lumMod val="90000"/>
              <a:alpha val="50196"/>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“B”</a:t>
            </a:r>
          </a:p>
        </p:txBody>
      </p:sp>
      <p:sp>
        <p:nvSpPr>
          <p:cNvPr id="33" name="Rectangle: Rounded Corners 32">
            <a:extLst>
              <a:ext uri="{FF2B5EF4-FFF2-40B4-BE49-F238E27FC236}">
                <a16:creationId xmlns:a16="http://schemas.microsoft.com/office/drawing/2014/main" id="{8DA5ED3D-6E8E-7EDB-AB7C-F3FC1F4FE058}"/>
              </a:ext>
            </a:extLst>
          </p:cNvPr>
          <p:cNvSpPr/>
          <p:nvPr/>
        </p:nvSpPr>
        <p:spPr>
          <a:xfrm>
            <a:off x="6886876"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pic>
        <p:nvPicPr>
          <p:cNvPr id="34" name="Picture 33">
            <a:extLst>
              <a:ext uri="{FF2B5EF4-FFF2-40B4-BE49-F238E27FC236}">
                <a16:creationId xmlns:a16="http://schemas.microsoft.com/office/drawing/2014/main" id="{D2678E76-7E6C-2139-7998-ED52B4EB46EB}"/>
              </a:ext>
            </a:extLst>
          </p:cNvPr>
          <p:cNvPicPr>
            <a:picLocks noChangeAspect="1"/>
          </p:cNvPicPr>
          <p:nvPr/>
        </p:nvPicPr>
        <p:blipFill>
          <a:blip r:embed="rId3"/>
          <a:stretch>
            <a:fillRect/>
          </a:stretch>
        </p:blipFill>
        <p:spPr>
          <a:xfrm>
            <a:off x="9588843" y="4744055"/>
            <a:ext cx="1442863" cy="1591942"/>
          </a:xfrm>
          <a:prstGeom prst="rect">
            <a:avLst/>
          </a:prstGeom>
        </p:spPr>
      </p:pic>
      <p:sp>
        <p:nvSpPr>
          <p:cNvPr id="36" name="TextBox 35">
            <a:extLst>
              <a:ext uri="{FF2B5EF4-FFF2-40B4-BE49-F238E27FC236}">
                <a16:creationId xmlns:a16="http://schemas.microsoft.com/office/drawing/2014/main" id="{BF103584-AB91-2A33-93D9-40E1420F9C1F}"/>
              </a:ext>
            </a:extLst>
          </p:cNvPr>
          <p:cNvSpPr txBox="1"/>
          <p:nvPr/>
        </p:nvSpPr>
        <p:spPr>
          <a:xfrm>
            <a:off x="10974461" y="5377037"/>
            <a:ext cx="1176349" cy="307777"/>
          </a:xfrm>
          <a:prstGeom prst="rect">
            <a:avLst/>
          </a:prstGeom>
          <a:noFill/>
        </p:spPr>
        <p:txBody>
          <a:bodyPr wrap="none" rtlCol="0">
            <a:spAutoFit/>
          </a:bodyPr>
          <a:lstStyle/>
          <a:p>
            <a:pPr algn="ctr"/>
            <a:r>
              <a:rPr lang="en-US" sz="1400" dirty="0"/>
              <a:t>Hidden layers</a:t>
            </a:r>
            <a:endParaRPr lang="en-HK" sz="1400" dirty="0"/>
          </a:p>
        </p:txBody>
      </p:sp>
      <p:sp>
        <p:nvSpPr>
          <p:cNvPr id="37" name="Right Brace 36">
            <a:extLst>
              <a:ext uri="{FF2B5EF4-FFF2-40B4-BE49-F238E27FC236}">
                <a16:creationId xmlns:a16="http://schemas.microsoft.com/office/drawing/2014/main" id="{0E742F3B-AFA0-8028-B690-45776CD4FE64}"/>
              </a:ext>
            </a:extLst>
          </p:cNvPr>
          <p:cNvSpPr/>
          <p:nvPr/>
        </p:nvSpPr>
        <p:spPr>
          <a:xfrm>
            <a:off x="10784467" y="5277823"/>
            <a:ext cx="247239" cy="48866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38" name="Oval 37">
            <a:extLst>
              <a:ext uri="{FF2B5EF4-FFF2-40B4-BE49-F238E27FC236}">
                <a16:creationId xmlns:a16="http://schemas.microsoft.com/office/drawing/2014/main" id="{108E6835-97A8-07E2-6E82-087C6E0BB4A5}"/>
              </a:ext>
            </a:extLst>
          </p:cNvPr>
          <p:cNvSpPr/>
          <p:nvPr/>
        </p:nvSpPr>
        <p:spPr>
          <a:xfrm>
            <a:off x="7764163" y="5058865"/>
            <a:ext cx="140813" cy="13417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1" name="Oval 20">
            <a:extLst>
              <a:ext uri="{FF2B5EF4-FFF2-40B4-BE49-F238E27FC236}">
                <a16:creationId xmlns:a16="http://schemas.microsoft.com/office/drawing/2014/main" id="{0AAA154F-0FCD-E23E-2349-583458DAE2DF}"/>
              </a:ext>
            </a:extLst>
          </p:cNvPr>
          <p:cNvSpPr/>
          <p:nvPr/>
        </p:nvSpPr>
        <p:spPr>
          <a:xfrm>
            <a:off x="5061788" y="3361913"/>
            <a:ext cx="140813" cy="134174"/>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39" name="Oval 38">
            <a:extLst>
              <a:ext uri="{FF2B5EF4-FFF2-40B4-BE49-F238E27FC236}">
                <a16:creationId xmlns:a16="http://schemas.microsoft.com/office/drawing/2014/main" id="{DEF3317D-1D15-FF9F-1301-D16C11A2FDDF}"/>
              </a:ext>
            </a:extLst>
          </p:cNvPr>
          <p:cNvSpPr/>
          <p:nvPr/>
        </p:nvSpPr>
        <p:spPr>
          <a:xfrm>
            <a:off x="8122145" y="5699400"/>
            <a:ext cx="140813" cy="134174"/>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4" name="Arrow: Down 43">
            <a:extLst>
              <a:ext uri="{FF2B5EF4-FFF2-40B4-BE49-F238E27FC236}">
                <a16:creationId xmlns:a16="http://schemas.microsoft.com/office/drawing/2014/main" id="{8CBE012B-917F-BAAA-0AC1-6C3392D860D6}"/>
              </a:ext>
            </a:extLst>
          </p:cNvPr>
          <p:cNvSpPr/>
          <p:nvPr/>
        </p:nvSpPr>
        <p:spPr>
          <a:xfrm>
            <a:off x="0" y="3049124"/>
            <a:ext cx="181273" cy="962703"/>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5" name="Arrow: Down 44">
            <a:extLst>
              <a:ext uri="{FF2B5EF4-FFF2-40B4-BE49-F238E27FC236}">
                <a16:creationId xmlns:a16="http://schemas.microsoft.com/office/drawing/2014/main" id="{6215648B-BB82-DE1D-6C90-7CA8546D56B4}"/>
              </a:ext>
            </a:extLst>
          </p:cNvPr>
          <p:cNvSpPr/>
          <p:nvPr/>
        </p:nvSpPr>
        <p:spPr>
          <a:xfrm flipV="1">
            <a:off x="0" y="2013772"/>
            <a:ext cx="181273" cy="962703"/>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6" name="Arrow: Down 45">
            <a:extLst>
              <a:ext uri="{FF2B5EF4-FFF2-40B4-BE49-F238E27FC236}">
                <a16:creationId xmlns:a16="http://schemas.microsoft.com/office/drawing/2014/main" id="{01A1F39C-3882-B0A0-62EE-5250E8FCC387}"/>
              </a:ext>
            </a:extLst>
          </p:cNvPr>
          <p:cNvSpPr/>
          <p:nvPr/>
        </p:nvSpPr>
        <p:spPr>
          <a:xfrm rot="5400000" flipV="1">
            <a:off x="2445411" y="5145417"/>
            <a:ext cx="134174" cy="341703"/>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7" name="Arrow: Down 46">
            <a:extLst>
              <a:ext uri="{FF2B5EF4-FFF2-40B4-BE49-F238E27FC236}">
                <a16:creationId xmlns:a16="http://schemas.microsoft.com/office/drawing/2014/main" id="{1CFFB49A-7775-8168-82F2-F0408703927C}"/>
              </a:ext>
            </a:extLst>
          </p:cNvPr>
          <p:cNvSpPr/>
          <p:nvPr/>
        </p:nvSpPr>
        <p:spPr>
          <a:xfrm rot="16200000" flipH="1" flipV="1">
            <a:off x="5981631" y="5595635"/>
            <a:ext cx="134174" cy="341703"/>
          </a:xfrm>
          <a:prstGeom prst="downArrow">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48" name="Picture 47">
            <a:extLst>
              <a:ext uri="{FF2B5EF4-FFF2-40B4-BE49-F238E27FC236}">
                <a16:creationId xmlns:a16="http://schemas.microsoft.com/office/drawing/2014/main" id="{AAAAD845-F781-2DCC-6A91-5BED98BB1B8E}"/>
              </a:ext>
            </a:extLst>
          </p:cNvPr>
          <p:cNvPicPr>
            <a:picLocks noChangeAspect="1"/>
          </p:cNvPicPr>
          <p:nvPr/>
        </p:nvPicPr>
        <p:blipFill>
          <a:blip r:embed="rId4"/>
          <a:srcRect t="29857" b="35030"/>
          <a:stretch>
            <a:fillRect/>
          </a:stretch>
        </p:blipFill>
        <p:spPr>
          <a:xfrm>
            <a:off x="51075" y="6417351"/>
            <a:ext cx="1046205" cy="367354"/>
          </a:xfrm>
          <a:prstGeom prst="rect">
            <a:avLst/>
          </a:prstGeom>
        </p:spPr>
      </p:pic>
    </p:spTree>
    <p:extLst>
      <p:ext uri="{BB962C8B-B14F-4D97-AF65-F5344CB8AC3E}">
        <p14:creationId xmlns:p14="http://schemas.microsoft.com/office/powerpoint/2010/main" val="4049746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A38D2-69DB-B006-E47A-B31E700D0E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E3847-ACA8-4D67-C72D-3130D3140D0F}"/>
              </a:ext>
            </a:extLst>
          </p:cNvPr>
          <p:cNvSpPr>
            <a:spLocks noGrp="1"/>
          </p:cNvSpPr>
          <p:nvPr>
            <p:ph type="title"/>
          </p:nvPr>
        </p:nvSpPr>
        <p:spPr/>
        <p:txBody>
          <a:bodyPr>
            <a:normAutofit/>
          </a:bodyPr>
          <a:lstStyle/>
          <a:p>
            <a:r>
              <a:rPr lang="en-US" sz="4000" dirty="0"/>
              <a:t>Generalizing to n-layer quantum peg (non-biased)</a:t>
            </a:r>
            <a:endParaRPr lang="en-HK" sz="4000" dirty="0"/>
          </a:p>
        </p:txBody>
      </p:sp>
      <p:pic>
        <p:nvPicPr>
          <p:cNvPr id="4" name="Picture 3">
            <a:extLst>
              <a:ext uri="{FF2B5EF4-FFF2-40B4-BE49-F238E27FC236}">
                <a16:creationId xmlns:a16="http://schemas.microsoft.com/office/drawing/2014/main" id="{43C264EF-197C-63F7-1973-40AE98D719B7}"/>
              </a:ext>
            </a:extLst>
          </p:cNvPr>
          <p:cNvPicPr>
            <a:picLocks noChangeAspect="1"/>
          </p:cNvPicPr>
          <p:nvPr/>
        </p:nvPicPr>
        <p:blipFill>
          <a:blip r:embed="rId2"/>
          <a:stretch>
            <a:fillRect/>
          </a:stretch>
        </p:blipFill>
        <p:spPr>
          <a:xfrm>
            <a:off x="0" y="1814272"/>
            <a:ext cx="12192000" cy="2324406"/>
          </a:xfrm>
          <a:prstGeom prst="rect">
            <a:avLst/>
          </a:prstGeom>
        </p:spPr>
      </p:pic>
      <p:sp>
        <p:nvSpPr>
          <p:cNvPr id="6" name="Left Brace 5">
            <a:extLst>
              <a:ext uri="{FF2B5EF4-FFF2-40B4-BE49-F238E27FC236}">
                <a16:creationId xmlns:a16="http://schemas.microsoft.com/office/drawing/2014/main" id="{E9FE51F0-FFC9-54DC-E5B7-A66B37972460}"/>
              </a:ext>
            </a:extLst>
          </p:cNvPr>
          <p:cNvSpPr/>
          <p:nvPr/>
        </p:nvSpPr>
        <p:spPr>
          <a:xfrm rot="16200000">
            <a:off x="8157860" y="2461950"/>
            <a:ext cx="155448" cy="36627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9" name="TextBox 8">
            <a:extLst>
              <a:ext uri="{FF2B5EF4-FFF2-40B4-BE49-F238E27FC236}">
                <a16:creationId xmlns:a16="http://schemas.microsoft.com/office/drawing/2014/main" id="{E3D93525-DF4D-5C5D-698E-023312C07C05}"/>
              </a:ext>
            </a:extLst>
          </p:cNvPr>
          <p:cNvSpPr txBox="1"/>
          <p:nvPr/>
        </p:nvSpPr>
        <p:spPr>
          <a:xfrm>
            <a:off x="7682743" y="4371038"/>
            <a:ext cx="1105688" cy="307777"/>
          </a:xfrm>
          <a:prstGeom prst="rect">
            <a:avLst/>
          </a:prstGeom>
          <a:solidFill>
            <a:srgbClr val="92D050"/>
          </a:solidFill>
        </p:spPr>
        <p:txBody>
          <a:bodyPr wrap="none" rtlCol="0">
            <a:spAutoFit/>
          </a:bodyPr>
          <a:lstStyle/>
          <a:p>
            <a:pPr algn="ctr"/>
            <a:r>
              <a:rPr lang="en-US" sz="1400" dirty="0"/>
              <a:t>Output layer</a:t>
            </a:r>
            <a:endParaRPr lang="en-HK" sz="1400" dirty="0"/>
          </a:p>
        </p:txBody>
      </p:sp>
      <p:sp>
        <p:nvSpPr>
          <p:cNvPr id="15" name="TextBox 14">
            <a:extLst>
              <a:ext uri="{FF2B5EF4-FFF2-40B4-BE49-F238E27FC236}">
                <a16:creationId xmlns:a16="http://schemas.microsoft.com/office/drawing/2014/main" id="{2D935A7A-D40F-EFF3-BEF5-FAB5E561BCF0}"/>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sp>
        <p:nvSpPr>
          <p:cNvPr id="3" name="Rectangle 2">
            <a:extLst>
              <a:ext uri="{FF2B5EF4-FFF2-40B4-BE49-F238E27FC236}">
                <a16:creationId xmlns:a16="http://schemas.microsoft.com/office/drawing/2014/main" id="{F14A2732-0394-0071-BF93-06D77C45CC8D}"/>
              </a:ext>
            </a:extLst>
          </p:cNvPr>
          <p:cNvSpPr/>
          <p:nvPr/>
        </p:nvSpPr>
        <p:spPr>
          <a:xfrm>
            <a:off x="252498" y="4735559"/>
            <a:ext cx="9336345" cy="1600438"/>
          </a:xfrm>
          <a:prstGeom prst="rect">
            <a:avLst/>
          </a:prstGeom>
          <a:solidFill>
            <a:srgbClr val="92D050"/>
          </a:solidFill>
        </p:spPr>
        <p:txBody>
          <a:bodyPr wrap="square" rtlCol="0">
            <a:spAutoFit/>
          </a:bodyPr>
          <a:lstStyle/>
          <a:p>
            <a:pPr marL="342900" indent="-342900">
              <a:buFont typeface="+mj-lt"/>
              <a:buAutoNum type="arabicPeriod"/>
            </a:pPr>
            <a:r>
              <a:rPr lang="en-US" sz="1400" dirty="0"/>
              <a:t>Finally the Output layer make sures all the entangled shots on are spread through all the qubit lines (except control bit). This is implemented as module “C” starting from the first peg.</a:t>
            </a:r>
          </a:p>
          <a:p>
            <a:pPr marL="342900" indent="-342900">
              <a:buFont typeface="+mj-lt"/>
              <a:buAutoNum type="arabicPeriod"/>
            </a:pPr>
            <a:r>
              <a:rPr lang="en-US" sz="1400" dirty="0"/>
              <a:t>When measuring the output, the corresponding pegs on the qubits are spaced out:</a:t>
            </a:r>
          </a:p>
          <a:p>
            <a:pPr marL="342900" indent="-342900">
              <a:buFont typeface="+mj-lt"/>
              <a:buAutoNum type="arabicPeriod"/>
            </a:pPr>
            <a:endParaRPr lang="en-US" sz="1400" dirty="0">
              <a:solidFill>
                <a:schemeClr val="tx1"/>
              </a:solidFill>
            </a:endParaRPr>
          </a:p>
          <a:p>
            <a:pPr marL="342900" indent="-342900">
              <a:buFont typeface="+mj-lt"/>
              <a:buAutoNum type="arabicPeriod"/>
            </a:pPr>
            <a:endParaRPr lang="en-US" sz="1400" dirty="0"/>
          </a:p>
          <a:p>
            <a:pPr marL="342900" indent="-342900">
              <a:buFont typeface="+mj-lt"/>
              <a:buAutoNum type="arabicPeriod"/>
            </a:pPr>
            <a:endParaRPr lang="en-US" sz="1400" dirty="0">
              <a:solidFill>
                <a:schemeClr val="tx1"/>
              </a:solidFill>
            </a:endParaRPr>
          </a:p>
          <a:p>
            <a:pPr marL="342900" indent="-342900">
              <a:buFont typeface="+mj-lt"/>
              <a:buAutoNum type="arabicPeriod"/>
            </a:pPr>
            <a:endParaRPr lang="en-HK" sz="1400" dirty="0">
              <a:solidFill>
                <a:schemeClr val="tx1"/>
              </a:solidFill>
            </a:endParaRPr>
          </a:p>
        </p:txBody>
      </p:sp>
      <p:sp>
        <p:nvSpPr>
          <p:cNvPr id="13" name="Rectangle: Rounded Corners 12">
            <a:extLst>
              <a:ext uri="{FF2B5EF4-FFF2-40B4-BE49-F238E27FC236}">
                <a16:creationId xmlns:a16="http://schemas.microsoft.com/office/drawing/2014/main" id="{EE66200D-E8A2-B555-F8FF-E7EA3A8B6D87}"/>
              </a:ext>
            </a:extLst>
          </p:cNvPr>
          <p:cNvSpPr/>
          <p:nvPr/>
        </p:nvSpPr>
        <p:spPr>
          <a:xfrm>
            <a:off x="646267"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16" name="Rectangle: Rounded Corners 15">
            <a:extLst>
              <a:ext uri="{FF2B5EF4-FFF2-40B4-BE49-F238E27FC236}">
                <a16:creationId xmlns:a16="http://schemas.microsoft.com/office/drawing/2014/main" id="{6EA169C8-8B0C-B09F-DBE3-4E34477AFE3D}"/>
              </a:ext>
            </a:extLst>
          </p:cNvPr>
          <p:cNvSpPr/>
          <p:nvPr/>
        </p:nvSpPr>
        <p:spPr>
          <a:xfrm>
            <a:off x="1882707"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17" name="Rectangle: Rounded Corners 16">
            <a:extLst>
              <a:ext uri="{FF2B5EF4-FFF2-40B4-BE49-F238E27FC236}">
                <a16:creationId xmlns:a16="http://schemas.microsoft.com/office/drawing/2014/main" id="{E546268C-B33A-6C2D-4017-8EF6D9C66747}"/>
              </a:ext>
            </a:extLst>
          </p:cNvPr>
          <p:cNvSpPr/>
          <p:nvPr/>
        </p:nvSpPr>
        <p:spPr>
          <a:xfrm>
            <a:off x="3978919"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18" name="Rectangle: Rounded Corners 17">
            <a:extLst>
              <a:ext uri="{FF2B5EF4-FFF2-40B4-BE49-F238E27FC236}">
                <a16:creationId xmlns:a16="http://schemas.microsoft.com/office/drawing/2014/main" id="{DDCEF6DC-FFFA-7CF4-DA69-C780049729AC}"/>
              </a:ext>
            </a:extLst>
          </p:cNvPr>
          <p:cNvSpPr/>
          <p:nvPr/>
        </p:nvSpPr>
        <p:spPr>
          <a:xfrm>
            <a:off x="6886876" y="1878227"/>
            <a:ext cx="629791" cy="1639330"/>
          </a:xfrm>
          <a:prstGeom prst="roundRect">
            <a:avLst/>
          </a:prstGeom>
          <a:solidFill>
            <a:srgbClr val="E48312">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“A”</a:t>
            </a:r>
          </a:p>
        </p:txBody>
      </p:sp>
      <p:sp>
        <p:nvSpPr>
          <p:cNvPr id="19" name="Rectangle: Rounded Corners 18">
            <a:extLst>
              <a:ext uri="{FF2B5EF4-FFF2-40B4-BE49-F238E27FC236}">
                <a16:creationId xmlns:a16="http://schemas.microsoft.com/office/drawing/2014/main" id="{45073C03-3583-349E-2DC4-9BBC6E2F7948}"/>
              </a:ext>
            </a:extLst>
          </p:cNvPr>
          <p:cNvSpPr/>
          <p:nvPr/>
        </p:nvSpPr>
        <p:spPr>
          <a:xfrm>
            <a:off x="2751436" y="1878226"/>
            <a:ext cx="629791" cy="1913975"/>
          </a:xfrm>
          <a:prstGeom prst="roundRect">
            <a:avLst/>
          </a:prstGeom>
          <a:solidFill>
            <a:schemeClr val="bg2">
              <a:lumMod val="90000"/>
              <a:alpha val="50196"/>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“B”</a:t>
            </a:r>
          </a:p>
        </p:txBody>
      </p:sp>
      <p:sp>
        <p:nvSpPr>
          <p:cNvPr id="20" name="Rectangle: Rounded Corners 19">
            <a:extLst>
              <a:ext uri="{FF2B5EF4-FFF2-40B4-BE49-F238E27FC236}">
                <a16:creationId xmlns:a16="http://schemas.microsoft.com/office/drawing/2014/main" id="{4DA6F12E-DC40-A061-A78B-FB1B34FFD2AA}"/>
              </a:ext>
            </a:extLst>
          </p:cNvPr>
          <p:cNvSpPr/>
          <p:nvPr/>
        </p:nvSpPr>
        <p:spPr>
          <a:xfrm>
            <a:off x="4856606" y="1878226"/>
            <a:ext cx="1395914" cy="1913975"/>
          </a:xfrm>
          <a:prstGeom prst="roundRect">
            <a:avLst/>
          </a:prstGeom>
          <a:solidFill>
            <a:schemeClr val="bg2">
              <a:lumMod val="90000"/>
              <a:alpha val="50196"/>
            </a:scheme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“B”</a:t>
            </a:r>
          </a:p>
        </p:txBody>
      </p:sp>
      <p:sp>
        <p:nvSpPr>
          <p:cNvPr id="21" name="Rectangle: Rounded Corners 20">
            <a:extLst>
              <a:ext uri="{FF2B5EF4-FFF2-40B4-BE49-F238E27FC236}">
                <a16:creationId xmlns:a16="http://schemas.microsoft.com/office/drawing/2014/main" id="{12D650DE-7514-0C1D-1849-F4A4B8C695D4}"/>
              </a:ext>
            </a:extLst>
          </p:cNvPr>
          <p:cNvSpPr/>
          <p:nvPr/>
        </p:nvSpPr>
        <p:spPr>
          <a:xfrm>
            <a:off x="7727899" y="1878226"/>
            <a:ext cx="2264909" cy="2117125"/>
          </a:xfrm>
          <a:prstGeom prst="roundRect">
            <a:avLst/>
          </a:prstGeom>
          <a:solidFill>
            <a:srgbClr val="92D050">
              <a:alpha val="50196"/>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US"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endParaRPr lang="en-HK" sz="1400" dirty="0">
              <a:solidFill>
                <a:schemeClr val="tx1"/>
              </a:solidFill>
            </a:endParaRPr>
          </a:p>
          <a:p>
            <a:pPr algn="ctr"/>
            <a:r>
              <a:rPr lang="en-HK" sz="1400" dirty="0">
                <a:solidFill>
                  <a:schemeClr val="tx1"/>
                </a:solidFill>
              </a:rPr>
              <a:t>“C”</a:t>
            </a:r>
          </a:p>
        </p:txBody>
      </p:sp>
      <p:pic>
        <p:nvPicPr>
          <p:cNvPr id="22" name="Picture 21">
            <a:extLst>
              <a:ext uri="{FF2B5EF4-FFF2-40B4-BE49-F238E27FC236}">
                <a16:creationId xmlns:a16="http://schemas.microsoft.com/office/drawing/2014/main" id="{2809A2EA-9A18-121F-DA05-11F2248659BC}"/>
              </a:ext>
            </a:extLst>
          </p:cNvPr>
          <p:cNvPicPr>
            <a:picLocks noChangeAspect="1"/>
          </p:cNvPicPr>
          <p:nvPr/>
        </p:nvPicPr>
        <p:blipFill>
          <a:blip r:embed="rId3"/>
          <a:stretch>
            <a:fillRect/>
          </a:stretch>
        </p:blipFill>
        <p:spPr>
          <a:xfrm>
            <a:off x="9588843" y="4744055"/>
            <a:ext cx="1442863" cy="1591942"/>
          </a:xfrm>
          <a:prstGeom prst="rect">
            <a:avLst/>
          </a:prstGeom>
        </p:spPr>
      </p:pic>
      <p:cxnSp>
        <p:nvCxnSpPr>
          <p:cNvPr id="23" name="Straight Arrow Connector 22">
            <a:extLst>
              <a:ext uri="{FF2B5EF4-FFF2-40B4-BE49-F238E27FC236}">
                <a16:creationId xmlns:a16="http://schemas.microsoft.com/office/drawing/2014/main" id="{5C4D8093-E132-930A-36D0-413596A2D3E1}"/>
              </a:ext>
            </a:extLst>
          </p:cNvPr>
          <p:cNvCxnSpPr>
            <a:cxnSpLocks/>
            <a:stCxn id="24" idx="1"/>
          </p:cNvCxnSpPr>
          <p:nvPr/>
        </p:nvCxnSpPr>
        <p:spPr>
          <a:xfrm flipH="1">
            <a:off x="10918479" y="5893480"/>
            <a:ext cx="19397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D149E18-720B-4000-9781-FB696C194FD7}"/>
              </a:ext>
            </a:extLst>
          </p:cNvPr>
          <p:cNvSpPr txBox="1"/>
          <p:nvPr/>
        </p:nvSpPr>
        <p:spPr>
          <a:xfrm>
            <a:off x="11112450" y="5739591"/>
            <a:ext cx="1105688" cy="307777"/>
          </a:xfrm>
          <a:prstGeom prst="rect">
            <a:avLst/>
          </a:prstGeom>
          <a:noFill/>
        </p:spPr>
        <p:txBody>
          <a:bodyPr wrap="none" rtlCol="0">
            <a:spAutoFit/>
          </a:bodyPr>
          <a:lstStyle/>
          <a:p>
            <a:pPr algn="ctr"/>
            <a:r>
              <a:rPr lang="en-US" sz="1400" dirty="0"/>
              <a:t>Output layer</a:t>
            </a:r>
            <a:endParaRPr lang="en-HK" sz="1400" dirty="0"/>
          </a:p>
        </p:txBody>
      </p:sp>
      <p:pic>
        <p:nvPicPr>
          <p:cNvPr id="27" name="Picture 26">
            <a:extLst>
              <a:ext uri="{FF2B5EF4-FFF2-40B4-BE49-F238E27FC236}">
                <a16:creationId xmlns:a16="http://schemas.microsoft.com/office/drawing/2014/main" id="{DA1AC1AA-C74C-9E7F-796B-3CEB56D9DEAF}"/>
              </a:ext>
            </a:extLst>
          </p:cNvPr>
          <p:cNvPicPr>
            <a:picLocks noChangeAspect="1"/>
          </p:cNvPicPr>
          <p:nvPr/>
        </p:nvPicPr>
        <p:blipFill>
          <a:blip r:embed="rId4"/>
          <a:srcRect t="29857" b="35030"/>
          <a:stretch>
            <a:fillRect/>
          </a:stretch>
        </p:blipFill>
        <p:spPr>
          <a:xfrm>
            <a:off x="51075" y="6417351"/>
            <a:ext cx="1046205" cy="367354"/>
          </a:xfrm>
          <a:prstGeom prst="rect">
            <a:avLst/>
          </a:prstGeom>
        </p:spPr>
      </p:pic>
      <p:pic>
        <p:nvPicPr>
          <p:cNvPr id="28" name="Picture 27">
            <a:extLst>
              <a:ext uri="{FF2B5EF4-FFF2-40B4-BE49-F238E27FC236}">
                <a16:creationId xmlns:a16="http://schemas.microsoft.com/office/drawing/2014/main" id="{B6B0EB7F-181B-639D-46DA-B60612DEB6E5}"/>
              </a:ext>
            </a:extLst>
          </p:cNvPr>
          <p:cNvPicPr>
            <a:picLocks noChangeAspect="1"/>
          </p:cNvPicPr>
          <p:nvPr/>
        </p:nvPicPr>
        <p:blipFill>
          <a:blip r:embed="rId5"/>
          <a:stretch>
            <a:fillRect/>
          </a:stretch>
        </p:blipFill>
        <p:spPr>
          <a:xfrm>
            <a:off x="3703920" y="5681502"/>
            <a:ext cx="2305372" cy="390580"/>
          </a:xfrm>
          <a:prstGeom prst="rect">
            <a:avLst/>
          </a:prstGeom>
        </p:spPr>
      </p:pic>
      <p:cxnSp>
        <p:nvCxnSpPr>
          <p:cNvPr id="30" name="Straight Arrow Connector 29">
            <a:extLst>
              <a:ext uri="{FF2B5EF4-FFF2-40B4-BE49-F238E27FC236}">
                <a16:creationId xmlns:a16="http://schemas.microsoft.com/office/drawing/2014/main" id="{2C05669E-E095-2445-4C4A-EB3A0FA8D95D}"/>
              </a:ext>
            </a:extLst>
          </p:cNvPr>
          <p:cNvCxnSpPr>
            <a:cxnSpLocks/>
          </p:cNvCxnSpPr>
          <p:nvPr/>
        </p:nvCxnSpPr>
        <p:spPr>
          <a:xfrm flipV="1">
            <a:off x="5609967" y="5908744"/>
            <a:ext cx="0" cy="24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97D3CDB-9D36-5826-EE00-96833A54565E}"/>
              </a:ext>
            </a:extLst>
          </p:cNvPr>
          <p:cNvCxnSpPr>
            <a:cxnSpLocks/>
          </p:cNvCxnSpPr>
          <p:nvPr/>
        </p:nvCxnSpPr>
        <p:spPr>
          <a:xfrm flipH="1" flipV="1">
            <a:off x="5844746" y="5908744"/>
            <a:ext cx="164546" cy="1239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089C82-8134-3DFF-EAAD-3D70D424CE03}"/>
              </a:ext>
            </a:extLst>
          </p:cNvPr>
          <p:cNvCxnSpPr>
            <a:cxnSpLocks/>
          </p:cNvCxnSpPr>
          <p:nvPr/>
        </p:nvCxnSpPr>
        <p:spPr>
          <a:xfrm flipV="1">
            <a:off x="5152768" y="5908744"/>
            <a:ext cx="0" cy="24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223E12A-4704-E013-AD07-A2B65B650978}"/>
              </a:ext>
            </a:extLst>
          </p:cNvPr>
          <p:cNvSpPr txBox="1"/>
          <p:nvPr/>
        </p:nvSpPr>
        <p:spPr>
          <a:xfrm>
            <a:off x="4541627" y="6097358"/>
            <a:ext cx="833562" cy="276999"/>
          </a:xfrm>
          <a:prstGeom prst="rect">
            <a:avLst/>
          </a:prstGeom>
          <a:noFill/>
        </p:spPr>
        <p:txBody>
          <a:bodyPr wrap="none" rtlCol="0">
            <a:spAutoFit/>
          </a:bodyPr>
          <a:lstStyle/>
          <a:p>
            <a:r>
              <a:rPr lang="en-HK" sz="1200" dirty="0"/>
              <a:t>Lower peg</a:t>
            </a:r>
          </a:p>
        </p:txBody>
      </p:sp>
      <p:sp>
        <p:nvSpPr>
          <p:cNvPr id="34" name="TextBox 33">
            <a:extLst>
              <a:ext uri="{FF2B5EF4-FFF2-40B4-BE49-F238E27FC236}">
                <a16:creationId xmlns:a16="http://schemas.microsoft.com/office/drawing/2014/main" id="{A5C9CFCE-5846-5169-7DF2-094EAEC68EC9}"/>
              </a:ext>
            </a:extLst>
          </p:cNvPr>
          <p:cNvSpPr txBox="1"/>
          <p:nvPr/>
        </p:nvSpPr>
        <p:spPr>
          <a:xfrm>
            <a:off x="5361763" y="6104496"/>
            <a:ext cx="838691" cy="276999"/>
          </a:xfrm>
          <a:prstGeom prst="rect">
            <a:avLst/>
          </a:prstGeom>
          <a:noFill/>
        </p:spPr>
        <p:txBody>
          <a:bodyPr wrap="none" rtlCol="0">
            <a:spAutoFit/>
          </a:bodyPr>
          <a:lstStyle/>
          <a:p>
            <a:r>
              <a:rPr lang="en-HK" sz="1200" dirty="0"/>
              <a:t>Upper peg</a:t>
            </a:r>
          </a:p>
        </p:txBody>
      </p:sp>
      <p:sp>
        <p:nvSpPr>
          <p:cNvPr id="35" name="TextBox 34">
            <a:extLst>
              <a:ext uri="{FF2B5EF4-FFF2-40B4-BE49-F238E27FC236}">
                <a16:creationId xmlns:a16="http://schemas.microsoft.com/office/drawing/2014/main" id="{173F2486-47E7-5A1E-1A52-B55DCA373925}"/>
              </a:ext>
            </a:extLst>
          </p:cNvPr>
          <p:cNvSpPr txBox="1"/>
          <p:nvPr/>
        </p:nvSpPr>
        <p:spPr>
          <a:xfrm>
            <a:off x="5028497" y="5390119"/>
            <a:ext cx="891591" cy="276999"/>
          </a:xfrm>
          <a:prstGeom prst="rect">
            <a:avLst/>
          </a:prstGeom>
          <a:noFill/>
        </p:spPr>
        <p:txBody>
          <a:bodyPr wrap="none" rtlCol="0">
            <a:spAutoFit/>
          </a:bodyPr>
          <a:lstStyle/>
          <a:p>
            <a:r>
              <a:rPr lang="en-HK" sz="1200" dirty="0"/>
              <a:t>Spacer (q2)</a:t>
            </a:r>
          </a:p>
        </p:txBody>
      </p:sp>
      <p:sp>
        <p:nvSpPr>
          <p:cNvPr id="37" name="TextBox 36">
            <a:extLst>
              <a:ext uri="{FF2B5EF4-FFF2-40B4-BE49-F238E27FC236}">
                <a16:creationId xmlns:a16="http://schemas.microsoft.com/office/drawing/2014/main" id="{7D835A29-49E4-AD57-3A42-94B2B842CD4C}"/>
              </a:ext>
            </a:extLst>
          </p:cNvPr>
          <p:cNvSpPr txBox="1"/>
          <p:nvPr/>
        </p:nvSpPr>
        <p:spPr>
          <a:xfrm>
            <a:off x="5938676" y="5908744"/>
            <a:ext cx="645626" cy="276999"/>
          </a:xfrm>
          <a:prstGeom prst="rect">
            <a:avLst/>
          </a:prstGeom>
          <a:noFill/>
        </p:spPr>
        <p:txBody>
          <a:bodyPr wrap="none" rtlCol="0">
            <a:spAutoFit/>
          </a:bodyPr>
          <a:lstStyle/>
          <a:p>
            <a:r>
              <a:rPr lang="en-HK" sz="1200" dirty="0"/>
              <a:t>Control</a:t>
            </a:r>
          </a:p>
        </p:txBody>
      </p:sp>
      <p:cxnSp>
        <p:nvCxnSpPr>
          <p:cNvPr id="38" name="Straight Arrow Connector 37">
            <a:extLst>
              <a:ext uri="{FF2B5EF4-FFF2-40B4-BE49-F238E27FC236}">
                <a16:creationId xmlns:a16="http://schemas.microsoft.com/office/drawing/2014/main" id="{32A55219-119F-75AA-7E76-61C4A7C07EEB}"/>
              </a:ext>
            </a:extLst>
          </p:cNvPr>
          <p:cNvCxnSpPr>
            <a:cxnSpLocks/>
            <a:stCxn id="35" idx="2"/>
          </p:cNvCxnSpPr>
          <p:nvPr/>
        </p:nvCxnSpPr>
        <p:spPr>
          <a:xfrm flipH="1">
            <a:off x="5090984" y="5667118"/>
            <a:ext cx="383309" cy="11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F516461-0699-7EC5-DFEA-0509FE84C080}"/>
              </a:ext>
            </a:extLst>
          </p:cNvPr>
          <p:cNvCxnSpPr>
            <a:cxnSpLocks/>
            <a:stCxn id="35" idx="2"/>
          </p:cNvCxnSpPr>
          <p:nvPr/>
        </p:nvCxnSpPr>
        <p:spPr>
          <a:xfrm>
            <a:off x="5474293" y="5667118"/>
            <a:ext cx="199864" cy="11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5873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34E19-E2C2-4FA2-0444-9E31360855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74F8F-90AC-634F-A798-2CDCDEA83953}"/>
              </a:ext>
            </a:extLst>
          </p:cNvPr>
          <p:cNvSpPr>
            <a:spLocks noGrp="1"/>
          </p:cNvSpPr>
          <p:nvPr>
            <p:ph type="title"/>
          </p:nvPr>
        </p:nvSpPr>
        <p:spPr/>
        <p:txBody>
          <a:bodyPr>
            <a:normAutofit/>
          </a:bodyPr>
          <a:lstStyle/>
          <a:p>
            <a:r>
              <a:rPr lang="en-US" sz="4000" dirty="0"/>
              <a:t>Generalizing to n-layer quantum peg (non-biased)</a:t>
            </a:r>
            <a:endParaRPr lang="en-HK" sz="4000" dirty="0"/>
          </a:p>
        </p:txBody>
      </p:sp>
      <p:pic>
        <p:nvPicPr>
          <p:cNvPr id="4" name="Picture 3">
            <a:extLst>
              <a:ext uri="{FF2B5EF4-FFF2-40B4-BE49-F238E27FC236}">
                <a16:creationId xmlns:a16="http://schemas.microsoft.com/office/drawing/2014/main" id="{4FABD2F1-DE6E-67DA-0050-46218F521AFE}"/>
              </a:ext>
            </a:extLst>
          </p:cNvPr>
          <p:cNvPicPr>
            <a:picLocks noChangeAspect="1"/>
          </p:cNvPicPr>
          <p:nvPr/>
        </p:nvPicPr>
        <p:blipFill>
          <a:blip r:embed="rId2"/>
          <a:stretch>
            <a:fillRect/>
          </a:stretch>
        </p:blipFill>
        <p:spPr>
          <a:xfrm>
            <a:off x="0" y="1814272"/>
            <a:ext cx="12192000" cy="2324406"/>
          </a:xfrm>
          <a:prstGeom prst="rect">
            <a:avLst/>
          </a:prstGeom>
        </p:spPr>
      </p:pic>
      <p:sp>
        <p:nvSpPr>
          <p:cNvPr id="7" name="Left Brace 6">
            <a:extLst>
              <a:ext uri="{FF2B5EF4-FFF2-40B4-BE49-F238E27FC236}">
                <a16:creationId xmlns:a16="http://schemas.microsoft.com/office/drawing/2014/main" id="{4A61BA1D-B493-B8B1-9950-22418721C16A}"/>
              </a:ext>
            </a:extLst>
          </p:cNvPr>
          <p:cNvSpPr/>
          <p:nvPr/>
        </p:nvSpPr>
        <p:spPr>
          <a:xfrm rot="16200000">
            <a:off x="11051749" y="3230787"/>
            <a:ext cx="155450" cy="21250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sp>
        <p:nvSpPr>
          <p:cNvPr id="15" name="TextBox 14">
            <a:extLst>
              <a:ext uri="{FF2B5EF4-FFF2-40B4-BE49-F238E27FC236}">
                <a16:creationId xmlns:a16="http://schemas.microsoft.com/office/drawing/2014/main" id="{771BF7B5-11F5-48E9-93D1-2C5649B38DB9}"/>
              </a:ext>
            </a:extLst>
          </p:cNvPr>
          <p:cNvSpPr txBox="1"/>
          <p:nvPr/>
        </p:nvSpPr>
        <p:spPr>
          <a:xfrm>
            <a:off x="9992808" y="6480430"/>
            <a:ext cx="2199192" cy="338554"/>
          </a:xfrm>
          <a:prstGeom prst="rect">
            <a:avLst/>
          </a:prstGeom>
          <a:noFill/>
        </p:spPr>
        <p:txBody>
          <a:bodyPr wrap="none" rtlCol="0">
            <a:spAutoFit/>
          </a:bodyPr>
          <a:lstStyle/>
          <a:p>
            <a:r>
              <a:rPr lang="en-HK" sz="1600" dirty="0"/>
              <a:t>WISER Quantum Project</a:t>
            </a:r>
          </a:p>
        </p:txBody>
      </p:sp>
      <p:pic>
        <p:nvPicPr>
          <p:cNvPr id="16" name="Picture 15">
            <a:extLst>
              <a:ext uri="{FF2B5EF4-FFF2-40B4-BE49-F238E27FC236}">
                <a16:creationId xmlns:a16="http://schemas.microsoft.com/office/drawing/2014/main" id="{4D2D5C41-668E-E3F6-E618-8F9F8B221840}"/>
              </a:ext>
            </a:extLst>
          </p:cNvPr>
          <p:cNvPicPr>
            <a:picLocks noChangeAspect="1"/>
          </p:cNvPicPr>
          <p:nvPr/>
        </p:nvPicPr>
        <p:blipFill>
          <a:blip r:embed="rId3"/>
          <a:srcRect t="29857" b="35030"/>
          <a:stretch>
            <a:fillRect/>
          </a:stretch>
        </p:blipFill>
        <p:spPr>
          <a:xfrm>
            <a:off x="51075" y="6417351"/>
            <a:ext cx="1046205" cy="367354"/>
          </a:xfrm>
          <a:prstGeom prst="rect">
            <a:avLst/>
          </a:prstGeom>
        </p:spPr>
      </p:pic>
      <p:sp>
        <p:nvSpPr>
          <p:cNvPr id="3" name="TextBox 2">
            <a:extLst>
              <a:ext uri="{FF2B5EF4-FFF2-40B4-BE49-F238E27FC236}">
                <a16:creationId xmlns:a16="http://schemas.microsoft.com/office/drawing/2014/main" id="{2F7FDAB1-3EC4-29B2-9BB6-8AA3848D6202}"/>
              </a:ext>
            </a:extLst>
          </p:cNvPr>
          <p:cNvSpPr txBox="1"/>
          <p:nvPr/>
        </p:nvSpPr>
        <p:spPr>
          <a:xfrm>
            <a:off x="10066947" y="4371038"/>
            <a:ext cx="2125052" cy="307777"/>
          </a:xfrm>
          <a:prstGeom prst="rect">
            <a:avLst/>
          </a:prstGeom>
          <a:solidFill>
            <a:srgbClr val="FFFFCC"/>
          </a:solidFill>
        </p:spPr>
        <p:txBody>
          <a:bodyPr wrap="square" rtlCol="0">
            <a:spAutoFit/>
          </a:bodyPr>
          <a:lstStyle/>
          <a:p>
            <a:pPr algn="ctr"/>
            <a:r>
              <a:rPr lang="en-US" sz="1400" dirty="0"/>
              <a:t>Measure except qubit 0</a:t>
            </a:r>
            <a:endParaRPr lang="en-HK" sz="1400" dirty="0"/>
          </a:p>
        </p:txBody>
      </p:sp>
      <p:sp>
        <p:nvSpPr>
          <p:cNvPr id="13" name="Rectangle 12">
            <a:extLst>
              <a:ext uri="{FF2B5EF4-FFF2-40B4-BE49-F238E27FC236}">
                <a16:creationId xmlns:a16="http://schemas.microsoft.com/office/drawing/2014/main" id="{C744EAF7-AB59-30E4-AEB2-0535E26FB217}"/>
              </a:ext>
            </a:extLst>
          </p:cNvPr>
          <p:cNvSpPr/>
          <p:nvPr/>
        </p:nvSpPr>
        <p:spPr>
          <a:xfrm>
            <a:off x="252498" y="4735559"/>
            <a:ext cx="9336345" cy="1384995"/>
          </a:xfrm>
          <a:prstGeom prst="rect">
            <a:avLst/>
          </a:prstGeom>
          <a:solidFill>
            <a:srgbClr val="FFFFCC"/>
          </a:solidFill>
        </p:spPr>
        <p:txBody>
          <a:bodyPr wrap="square" rtlCol="0">
            <a:spAutoFit/>
          </a:bodyPr>
          <a:lstStyle/>
          <a:p>
            <a:pPr marL="342900" indent="-342900">
              <a:buFont typeface="+mj-lt"/>
              <a:buAutoNum type="arabicPeriod"/>
            </a:pPr>
            <a:r>
              <a:rPr lang="en-US" sz="1400" dirty="0"/>
              <a:t>Below simulators will be chosen, each with various circuit optimization levels:</a:t>
            </a:r>
          </a:p>
          <a:p>
            <a:pPr marL="800100" lvl="1" indent="-342900">
              <a:buFont typeface="Arial" panose="020B0604020202020204" pitchFamily="34" charset="0"/>
              <a:buChar char="•"/>
            </a:pPr>
            <a:r>
              <a:rPr lang="en-US" sz="1400" dirty="0"/>
              <a:t>A local provider – IBM Provider</a:t>
            </a:r>
          </a:p>
          <a:p>
            <a:pPr marL="800100" lvl="1" indent="-342900">
              <a:buFont typeface="Arial" panose="020B0604020202020204" pitchFamily="34" charset="0"/>
              <a:buChar char="•"/>
            </a:pPr>
            <a:r>
              <a:rPr lang="en-US" sz="1400" dirty="0"/>
              <a:t>Aer Simulator</a:t>
            </a:r>
          </a:p>
          <a:p>
            <a:pPr marL="800100" lvl="1" indent="-342900">
              <a:buFont typeface="Arial" panose="020B0604020202020204" pitchFamily="34" charset="0"/>
              <a:buChar char="•"/>
            </a:pPr>
            <a:r>
              <a:rPr lang="en-US" sz="1400" dirty="0">
                <a:solidFill>
                  <a:schemeClr val="tx1"/>
                </a:solidFill>
              </a:rPr>
              <a:t>A Fake Backend – </a:t>
            </a:r>
            <a:r>
              <a:rPr lang="en-US" sz="1400" dirty="0" err="1">
                <a:solidFill>
                  <a:schemeClr val="tx1"/>
                </a:solidFill>
              </a:rPr>
              <a:t>eg.</a:t>
            </a:r>
            <a:r>
              <a:rPr lang="en-US" sz="1400" dirty="0">
                <a:solidFill>
                  <a:schemeClr val="tx1"/>
                </a:solidFill>
              </a:rPr>
              <a:t> </a:t>
            </a:r>
            <a:r>
              <a:rPr lang="en-US" sz="1400" dirty="0" err="1">
                <a:solidFill>
                  <a:schemeClr val="tx1"/>
                </a:solidFill>
              </a:rPr>
              <a:t>FakeSherBrooke</a:t>
            </a:r>
            <a:endParaRPr lang="en-US" sz="1400" dirty="0">
              <a:solidFill>
                <a:schemeClr val="tx1"/>
              </a:solidFill>
            </a:endParaRPr>
          </a:p>
          <a:p>
            <a:pPr marL="800100" lvl="1" indent="-342900">
              <a:buFont typeface="Arial" panose="020B0604020202020204" pitchFamily="34" charset="0"/>
              <a:buChar char="•"/>
            </a:pPr>
            <a:r>
              <a:rPr lang="en-US" sz="1400" dirty="0"/>
              <a:t>A Real Backend – IBM Torino / IBM Manila </a:t>
            </a:r>
            <a:r>
              <a:rPr lang="en-US" sz="1400" dirty="0" err="1"/>
              <a:t>etc</a:t>
            </a:r>
            <a:r>
              <a:rPr lang="en-US" sz="1400" dirty="0"/>
              <a:t>, selected by </a:t>
            </a:r>
            <a:r>
              <a:rPr lang="en-US" sz="1400" dirty="0" err="1"/>
              <a:t>least_busy</a:t>
            </a:r>
            <a:r>
              <a:rPr lang="en-US" sz="1400" dirty="0"/>
              <a:t>() function</a:t>
            </a:r>
          </a:p>
          <a:p>
            <a:pPr marL="342900" indent="-342900">
              <a:buFont typeface="+mj-lt"/>
              <a:buAutoNum type="arabicPeriod"/>
            </a:pPr>
            <a:r>
              <a:rPr lang="en-US" sz="1400" dirty="0">
                <a:solidFill>
                  <a:schemeClr val="tx1"/>
                </a:solidFill>
              </a:rPr>
              <a:t>Non-biased output w</a:t>
            </a:r>
            <a:r>
              <a:rPr lang="en-US" sz="1400" dirty="0"/>
              <a:t>ill then be compared with the theoretical probability.</a:t>
            </a:r>
            <a:endParaRPr lang="en-HK" sz="1400" dirty="0">
              <a:solidFill>
                <a:schemeClr val="tx1"/>
              </a:solidFill>
            </a:endParaRPr>
          </a:p>
        </p:txBody>
      </p:sp>
    </p:spTree>
    <p:extLst>
      <p:ext uri="{BB962C8B-B14F-4D97-AF65-F5344CB8AC3E}">
        <p14:creationId xmlns:p14="http://schemas.microsoft.com/office/powerpoint/2010/main" val="120747975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4320</TotalTime>
  <Words>1384</Words>
  <Application>Microsoft Office PowerPoint</Application>
  <PresentationFormat>Widescreen</PresentationFormat>
  <Paragraphs>263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Womanium WISER Quantum Project </vt:lpstr>
      <vt:lpstr>Agenda</vt:lpstr>
      <vt:lpstr>Background overview</vt:lpstr>
      <vt:lpstr>Quantum circuit implementation on Galton Board</vt:lpstr>
      <vt:lpstr>Generalizing to n-layer quantum peg (non-biased)</vt:lpstr>
      <vt:lpstr>Generalizing to n-layer quantum peg (non-biased)</vt:lpstr>
      <vt:lpstr>Generalizing to n-layer quantum peg (non-biased)</vt:lpstr>
      <vt:lpstr>Generalizing to n-layer quantum peg (non-biased)</vt:lpstr>
      <vt:lpstr>Generalizing to n-layer quantum peg (non-biased)</vt:lpstr>
      <vt:lpstr>Qiskit 2.0 implementation and results</vt:lpstr>
      <vt:lpstr>Qiskit 2.0 implementation and results</vt:lpstr>
      <vt:lpstr>Further work and applications</vt:lpstr>
      <vt:lpstr>Code snippets – Quantum Circuit</vt:lpstr>
      <vt:lpstr>References and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Jesmer Wong</dc:creator>
  <cp:lastModifiedBy>Jesmer Wong</cp:lastModifiedBy>
  <cp:revision>62</cp:revision>
  <dcterms:created xsi:type="dcterms:W3CDTF">2025-08-03T19:59:00Z</dcterms:created>
  <dcterms:modified xsi:type="dcterms:W3CDTF">2025-08-09T04:54:57Z</dcterms:modified>
</cp:coreProperties>
</file>