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c39be62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39be62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c39be6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c39be6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c39be626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c39be626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c39be626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c39be626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c39be626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c39be626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Inaccurate sentiment analyzer: If we had a sentiment really close to 0.5 (e.g. 0.500001 or 0.499999) - it would basically be neutral, but it would be categorized as “positive” or “negative”. We could resolve these problems by having more options between positive and negative. Also many people usually assume that a bigger range is “neutral” when it comes to sentiment analysis: ie) 0.4-0.6 is neutral. (and also usually the number is from -1 to 1 so the range of -0.5 to 0.5 can even be seen as neutral.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Assumptions: that all of the negative and positive words were accurate and a “ground truth” and that only a number of 0.5 was neutral.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c39be626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c39be626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c39be6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c39be6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c39be62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c39be62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39be62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39be62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c39be62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c39be62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c39be62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c39be62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algorithms that people game:</a:t>
            </a:r>
            <a:endParaRPr/>
          </a:p>
          <a:p>
            <a:pPr indent="-298450" lvl="0" marL="457200" rtl="0" algn="l">
              <a:spcBef>
                <a:spcPts val="0"/>
              </a:spcBef>
              <a:spcAft>
                <a:spcPts val="0"/>
              </a:spcAft>
              <a:buSzPts val="1100"/>
              <a:buChar char="-"/>
            </a:pPr>
            <a:r>
              <a:rPr lang="en"/>
              <a:t>YouTube</a:t>
            </a:r>
            <a:endParaRPr/>
          </a:p>
          <a:p>
            <a:pPr indent="-298450" lvl="0" marL="457200" rtl="0" algn="l">
              <a:spcBef>
                <a:spcPts val="0"/>
              </a:spcBef>
              <a:spcAft>
                <a:spcPts val="0"/>
              </a:spcAft>
              <a:buSzPts val="1100"/>
              <a:buChar char="-"/>
            </a:pPr>
            <a:r>
              <a:rPr lang="en"/>
              <a:t>Instagram - even using the feature to hide your hashtags could be considered a rudimentary version of “gaming the algorithm”</a:t>
            </a:r>
            <a:endParaRPr/>
          </a:p>
          <a:p>
            <a:pPr indent="-298450" lvl="0" marL="457200" rtl="0" algn="l">
              <a:spcBef>
                <a:spcPts val="0"/>
              </a:spcBef>
              <a:spcAft>
                <a:spcPts val="0"/>
              </a:spcAft>
              <a:buSzPts val="1100"/>
              <a:buChar char="-"/>
            </a:pPr>
            <a:r>
              <a:rPr lang="en"/>
              <a:t>Twitter trending list</a:t>
            </a:r>
            <a:endParaRPr/>
          </a:p>
          <a:p>
            <a:pPr indent="-298450" lvl="0" marL="457200" rtl="0" algn="l">
              <a:spcBef>
                <a:spcPts val="0"/>
              </a:spcBef>
              <a:spcAft>
                <a:spcPts val="0"/>
              </a:spcAft>
              <a:buSzPts val="1100"/>
              <a:buChar char="-"/>
            </a:pPr>
            <a:r>
              <a:rPr lang="en"/>
              <a:t>Itunes (I’ve done this)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c39be626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c39be626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c39be626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c39be626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c39be62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39be62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Sentiment Decider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Lecture / Discussion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Recommender Systems</a:t>
            </a:r>
            <a:endParaRPr/>
          </a:p>
        </p:txBody>
      </p:sp>
      <p:sp>
        <p:nvSpPr>
          <p:cNvPr id="117" name="Google Shape;117;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Ranking + Producer Fairness</a:t>
            </a:r>
            <a:endParaRPr/>
          </a:p>
        </p:txBody>
      </p:sp>
      <p:sp>
        <p:nvSpPr>
          <p:cNvPr id="118" name="Google Shape;118;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 recommender system?</a:t>
            </a:r>
            <a:endParaRPr/>
          </a:p>
          <a:p>
            <a:pPr indent="0" lvl="0" marL="0" rtl="0" algn="l">
              <a:spcBef>
                <a:spcPts val="1600"/>
              </a:spcBef>
              <a:spcAft>
                <a:spcPts val="0"/>
              </a:spcAft>
              <a:buNone/>
            </a:pPr>
            <a:r>
              <a:rPr lang="en"/>
              <a:t>How does ranking work?</a:t>
            </a:r>
            <a:endParaRPr/>
          </a:p>
          <a:p>
            <a:pPr indent="0" lvl="0" marL="0" rtl="0" algn="l">
              <a:spcBef>
                <a:spcPts val="1600"/>
              </a:spcBef>
              <a:spcAft>
                <a:spcPts val="1600"/>
              </a:spcAft>
              <a:buNone/>
            </a:pPr>
            <a:r>
              <a:rPr lang="en"/>
              <a:t>What does it mean for recommendations to be fair to producers?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Binary Classification</a:t>
            </a:r>
            <a:endParaRPr/>
          </a:p>
        </p:txBody>
      </p:sp>
      <p:sp>
        <p:nvSpPr>
          <p:cNvPr id="145" name="Google Shape;145;p2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Making Assumptions</a:t>
            </a:r>
            <a:endParaRPr/>
          </a:p>
        </p:txBody>
      </p:sp>
      <p:sp>
        <p:nvSpPr>
          <p:cNvPr id="146" name="Google Shape;146;p2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binary classification? How can this be good/bad?</a:t>
            </a:r>
            <a:endParaRPr/>
          </a:p>
          <a:p>
            <a:pPr indent="0" lvl="0" marL="0" rtl="0" algn="l">
              <a:spcBef>
                <a:spcPts val="1600"/>
              </a:spcBef>
              <a:spcAft>
                <a:spcPts val="0"/>
              </a:spcAft>
              <a:buNone/>
            </a:pPr>
            <a:r>
              <a:rPr lang="en"/>
              <a:t>Can anyone think of an example where our sentiment analyzer could have been really </a:t>
            </a:r>
            <a:r>
              <a:rPr lang="en"/>
              <a:t>inaccurate</a:t>
            </a:r>
            <a:r>
              <a:rPr lang="en"/>
              <a:t>? How could we resolve these problems?</a:t>
            </a:r>
            <a:endParaRPr/>
          </a:p>
          <a:p>
            <a:pPr indent="0" lvl="0" marL="0" rtl="0" algn="l">
              <a:spcBef>
                <a:spcPts val="1600"/>
              </a:spcBef>
              <a:spcAft>
                <a:spcPts val="0"/>
              </a:spcAft>
              <a:buNone/>
            </a:pPr>
            <a:r>
              <a:rPr lang="en"/>
              <a:t>What are some assumptions we made in our sentiment decider?</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Topics From This Unit</a:t>
            </a:r>
            <a:endParaRPr/>
          </a:p>
        </p:txBody>
      </p:sp>
      <p:sp>
        <p:nvSpPr>
          <p:cNvPr id="61" name="Google Shape;6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 Points From The Sentiment Decider Activity</a:t>
            </a:r>
            <a:endParaRPr/>
          </a:p>
        </p:txBody>
      </p:sp>
      <p:sp>
        <p:nvSpPr>
          <p:cNvPr id="62" name="Google Shape;62;p1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Ground Truth Problem</a:t>
            </a:r>
            <a:endParaRPr/>
          </a:p>
          <a:p>
            <a:pPr indent="-317500" lvl="1" marL="914400" rtl="0" algn="l">
              <a:spcBef>
                <a:spcPts val="0"/>
              </a:spcBef>
              <a:spcAft>
                <a:spcPts val="0"/>
              </a:spcAft>
              <a:buSzPts val="1400"/>
              <a:buAutoNum type="alphaLcPeriod"/>
            </a:pPr>
            <a:r>
              <a:rPr lang="en"/>
              <a:t>Mechanical Turk + The Hidden Labor Force Driving AI</a:t>
            </a:r>
            <a:endParaRPr/>
          </a:p>
          <a:p>
            <a:pPr indent="-342900" lvl="0" marL="457200" rtl="0" algn="l">
              <a:spcBef>
                <a:spcPts val="0"/>
              </a:spcBef>
              <a:spcAft>
                <a:spcPts val="0"/>
              </a:spcAft>
              <a:buSzPts val="1800"/>
              <a:buAutoNum type="arabicPeriod"/>
            </a:pPr>
            <a:r>
              <a:rPr lang="en"/>
              <a:t>“Gaming” an algorithm</a:t>
            </a:r>
            <a:endParaRPr/>
          </a:p>
          <a:p>
            <a:pPr indent="-342900" lvl="0" marL="457200" rtl="0" algn="l">
              <a:spcBef>
                <a:spcPts val="0"/>
              </a:spcBef>
              <a:spcAft>
                <a:spcPts val="0"/>
              </a:spcAft>
              <a:buSzPts val="1800"/>
              <a:buAutoNum type="arabicPeriod"/>
            </a:pPr>
            <a:r>
              <a:rPr lang="en"/>
              <a:t>Recommender Systems: Ranking + Producer Fairness</a:t>
            </a:r>
            <a:endParaRPr/>
          </a:p>
          <a:p>
            <a:pPr indent="-342900" lvl="0" marL="457200" rtl="0" algn="l">
              <a:spcBef>
                <a:spcPts val="0"/>
              </a:spcBef>
              <a:spcAft>
                <a:spcPts val="0"/>
              </a:spcAft>
              <a:buSzPts val="1800"/>
              <a:buAutoNum type="arabicPeriod"/>
            </a:pPr>
            <a:r>
              <a:rPr lang="en"/>
              <a:t>Binary Classification</a:t>
            </a:r>
            <a:endParaRPr/>
          </a:p>
          <a:p>
            <a:pPr indent="-317500" lvl="1" marL="914400" rtl="0" algn="l">
              <a:spcBef>
                <a:spcPts val="0"/>
              </a:spcBef>
              <a:spcAft>
                <a:spcPts val="0"/>
              </a:spcAft>
              <a:buSzPts val="1400"/>
              <a:buAutoNum type="alphaLcPeriod"/>
            </a:pPr>
            <a:r>
              <a:rPr lang="en"/>
              <a:t>Making Assumptions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Ground Truth Problem</a:t>
            </a:r>
            <a:endParaRPr/>
          </a:p>
        </p:txBody>
      </p:sp>
      <p:sp>
        <p:nvSpPr>
          <p:cNvPr id="68" name="Google Shape;68;p1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Who’s truth is the ground truth?</a:t>
            </a:r>
            <a:endParaRPr/>
          </a:p>
        </p:txBody>
      </p:sp>
      <p:sp>
        <p:nvSpPr>
          <p:cNvPr id="69" name="Google Shape;69;p1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certain machine learning models to work, we need </a:t>
            </a:r>
            <a:r>
              <a:rPr i="1" lang="en"/>
              <a:t>labelled </a:t>
            </a:r>
            <a:r>
              <a:rPr lang="en"/>
              <a:t>data.</a:t>
            </a:r>
            <a:endParaRPr/>
          </a:p>
          <a:p>
            <a:pPr indent="0" lvl="0" marL="0" rtl="0" algn="l">
              <a:spcBef>
                <a:spcPts val="1600"/>
              </a:spcBef>
              <a:spcAft>
                <a:spcPts val="0"/>
              </a:spcAft>
              <a:buNone/>
            </a:pPr>
            <a:r>
              <a:rPr lang="en"/>
              <a:t>Who labels the data? Usually Mechanical Turkers</a:t>
            </a:r>
            <a:endParaRPr/>
          </a:p>
          <a:p>
            <a:pPr indent="0" lvl="0" marL="0" rtl="0" algn="l">
              <a:spcBef>
                <a:spcPts val="1600"/>
              </a:spcBef>
              <a:spcAft>
                <a:spcPts val="1600"/>
              </a:spcAft>
              <a:buNone/>
            </a:pPr>
            <a:r>
              <a:rPr lang="en"/>
              <a:t>For example: </a:t>
            </a:r>
            <a:r>
              <a:rPr i="1" lang="en"/>
              <a:t>Who </a:t>
            </a:r>
            <a:r>
              <a:rPr lang="en"/>
              <a:t>decided what words are “positive” and what words are “negative” for our sentiment analysis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Gaming an Algorithm</a:t>
            </a:r>
            <a:endParaRPr/>
          </a:p>
        </p:txBody>
      </p:sp>
      <p:sp>
        <p:nvSpPr>
          <p:cNvPr id="89" name="Google Shape;89;p1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you figure out how it works… you can exploit it!</a:t>
            </a:r>
            <a:endParaRPr/>
          </a:p>
        </p:txBody>
      </p:sp>
      <p:sp>
        <p:nvSpPr>
          <p:cNvPr id="90" name="Google Shape;90;p1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Who listened to The Magic Store podcast episode by Reply All?</a:t>
            </a:r>
            <a:endParaRPr/>
          </a:p>
          <a:p>
            <a:pPr indent="0" lvl="0" marL="0" rtl="0" algn="l">
              <a:spcBef>
                <a:spcPts val="1600"/>
              </a:spcBef>
              <a:spcAft>
                <a:spcPts val="0"/>
              </a:spcAft>
              <a:buNone/>
            </a:pPr>
            <a:r>
              <a:rPr lang="en"/>
              <a:t>What does it mean to “game” an algorithm?</a:t>
            </a:r>
            <a:endParaRPr/>
          </a:p>
          <a:p>
            <a:pPr indent="0" lvl="0" marL="0" rtl="0" algn="l">
              <a:spcBef>
                <a:spcPts val="1600"/>
              </a:spcBef>
              <a:spcAft>
                <a:spcPts val="1600"/>
              </a:spcAft>
              <a:buNone/>
            </a:pPr>
            <a:r>
              <a:rPr lang="en"/>
              <a:t>What are ways that people have “gamed” Amazon’s algorithm? Can you think of any other algorithms that people probably “game”?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