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304" r:id="rId2"/>
    <p:sldId id="257" r:id="rId3"/>
    <p:sldId id="258" r:id="rId4"/>
    <p:sldId id="259" r:id="rId5"/>
    <p:sldId id="302" r:id="rId6"/>
    <p:sldId id="361" r:id="rId7"/>
    <p:sldId id="330" r:id="rId8"/>
    <p:sldId id="363" r:id="rId9"/>
    <p:sldId id="306" r:id="rId10"/>
    <p:sldId id="307" r:id="rId11"/>
    <p:sldId id="308" r:id="rId12"/>
    <p:sldId id="305" r:id="rId13"/>
    <p:sldId id="309" r:id="rId14"/>
    <p:sldId id="331" r:id="rId15"/>
    <p:sldId id="310" r:id="rId16"/>
    <p:sldId id="311" r:id="rId17"/>
    <p:sldId id="364" r:id="rId18"/>
    <p:sldId id="312" r:id="rId19"/>
    <p:sldId id="313" r:id="rId20"/>
    <p:sldId id="333" r:id="rId21"/>
    <p:sldId id="334" r:id="rId22"/>
    <p:sldId id="315" r:id="rId23"/>
    <p:sldId id="316" r:id="rId24"/>
    <p:sldId id="366" r:id="rId25"/>
    <p:sldId id="317" r:id="rId26"/>
    <p:sldId id="365" r:id="rId27"/>
    <p:sldId id="318" r:id="rId28"/>
    <p:sldId id="319" r:id="rId29"/>
    <p:sldId id="335" r:id="rId30"/>
    <p:sldId id="320" r:id="rId31"/>
    <p:sldId id="321" r:id="rId32"/>
    <p:sldId id="322" r:id="rId33"/>
    <p:sldId id="323" r:id="rId34"/>
    <p:sldId id="367" r:id="rId35"/>
    <p:sldId id="324" r:id="rId36"/>
    <p:sldId id="325" r:id="rId37"/>
    <p:sldId id="326" r:id="rId38"/>
    <p:sldId id="327" r:id="rId39"/>
    <p:sldId id="328" r:id="rId40"/>
    <p:sldId id="32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7" autoAdjust="0"/>
    <p:restoredTop sz="94660"/>
  </p:normalViewPr>
  <p:slideViewPr>
    <p:cSldViewPr>
      <p:cViewPr varScale="1">
        <p:scale>
          <a:sx n="81" d="100"/>
          <a:sy n="81" d="100"/>
        </p:scale>
        <p:origin x="92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06D3C-42F5-46BC-A232-9FCA5B08ED7C}" type="datetimeFigureOut">
              <a:rPr lang="en-IN" smtClean="0"/>
              <a:t>12-07-2023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A6E48-4319-4FB2-AA7D-040600113A6F}" type="slidenum">
              <a:rPr lang="en-IN" smtClean="0"/>
              <a:t>‹#›</a:t>
            </a:fld>
            <a:endParaRPr lang="en-IN"/>
          </a:p>
        </p:txBody>
      </p:sp>
    </p:spTree>
    <p:extLst>
      <p:ext uri="{BB962C8B-B14F-4D97-AF65-F5344CB8AC3E}">
        <p14:creationId xmlns:p14="http://schemas.microsoft.com/office/powerpoint/2010/main" val="206556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4860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3AA6E48-4319-4FB2-AA7D-040600113A6F}" type="slidenum">
              <a:rPr lang="en-IN" smtClean="0"/>
              <a:t>27</a:t>
            </a:fld>
            <a:endParaRPr lang="en-IN"/>
          </a:p>
        </p:txBody>
      </p:sp>
    </p:spTree>
    <p:extLst>
      <p:ext uri="{BB962C8B-B14F-4D97-AF65-F5344CB8AC3E}">
        <p14:creationId xmlns:p14="http://schemas.microsoft.com/office/powerpoint/2010/main" val="389092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8229600" y="6473952"/>
            <a:ext cx="758952" cy="246888"/>
          </a:xfrm>
        </p:spPr>
        <p:txBody>
          <a:bodyPr/>
          <a:lstStyle/>
          <a:p>
            <a:fld id="{3D24643E-0A5E-45B0-9ED6-2A4D24AB388A}"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19" name="Footer Placeholder 18"/>
          <p:cNvSpPr>
            <a:spLocks noGrp="1"/>
          </p:cNvSpPr>
          <p:nvPr>
            <p:ph type="ftr" sz="quarter" idx="11"/>
          </p:nvPr>
        </p:nvSpPr>
        <p:spPr>
          <a:xfrm>
            <a:off x="3581400" y="76200"/>
            <a:ext cx="2895600" cy="288925"/>
          </a:xfrm>
        </p:spPr>
        <p:txBody>
          <a:bodyPr/>
          <a:lstStyle/>
          <a:p>
            <a:endParaRPr lang="en-IN" dirty="0"/>
          </a:p>
        </p:txBody>
      </p:sp>
      <p:sp>
        <p:nvSpPr>
          <p:cNvPr id="16" name="Slide Number Placeholder 15"/>
          <p:cNvSpPr>
            <a:spLocks noGrp="1"/>
          </p:cNvSpPr>
          <p:nvPr>
            <p:ph type="sldNum" sz="quarter" idx="12"/>
          </p:nvPr>
        </p:nvSpPr>
        <p:spPr>
          <a:xfrm>
            <a:off x="8229600" y="6473952"/>
            <a:ext cx="758952" cy="246888"/>
          </a:xfrm>
        </p:spPr>
        <p:txBody>
          <a:bodyPr/>
          <a:lstStyle/>
          <a:p>
            <a:fld id="{3D24643E-0A5E-45B0-9ED6-2A4D24AB388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3D24643E-0A5E-45B0-9ED6-2A4D24AB388A}" type="slidenum">
              <a:rPr lang="en-IN" smtClean="0"/>
              <a:t>‹#›</a:t>
            </a:fld>
            <a:endParaRPr lang="en-IN"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229600" y="6477000"/>
            <a:ext cx="762000" cy="246888"/>
          </a:xfrm>
        </p:spPr>
        <p:txBody>
          <a:bodyPr/>
          <a:lstStyle/>
          <a:p>
            <a:fld id="{3D24643E-0A5E-45B0-9ED6-2A4D24AB388A}" type="slidenum">
              <a:rPr lang="en-IN" smtClean="0"/>
              <a:t>‹#›</a:t>
            </a:fld>
            <a:endParaRPr lang="en-IN"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E25761C-ED6E-4002-A9F4-C219C90C2BC2}" type="datetimeFigureOut">
              <a:rPr lang="en-IN" smtClean="0"/>
              <a:t>12-07-2023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t>‹#›</a:t>
            </a:fld>
            <a:endParaRPr lang="en-IN"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pic>
        <p:nvPicPr>
          <p:cNvPr id="8" name="Picture 2" descr="C:\Users\CAMERINFOLKS\Desktop\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556792"/>
            <a:ext cx="4177506" cy="207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2000" b="-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25761C-ED6E-4002-A9F4-C219C90C2BC2}" type="datetimeFigureOut">
              <a:rPr lang="en-IN" smtClean="0"/>
              <a:t>12-07-2023</a:t>
            </a:fld>
            <a:endParaRPr lang="en-IN"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D24643E-0A5E-45B0-9ED6-2A4D24AB388A}" type="slidenum">
              <a:rPr lang="en-IN" smtClean="0"/>
              <a:t>‹#›</a:t>
            </a:fld>
            <a:endParaRPr lang="en-IN"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1"/>
            <a:ext cx="7772400" cy="864095"/>
          </a:xfrm>
        </p:spPr>
        <p:txBody>
          <a:bodyPr/>
          <a:lstStyle/>
          <a:p>
            <a:r>
              <a:rPr lang="en-IN" dirty="0" smtClean="0"/>
              <a:t> </a:t>
            </a:r>
            <a:r>
              <a:rPr lang="en-IN" dirty="0"/>
              <a:t>Types of </a:t>
            </a:r>
            <a:r>
              <a:rPr lang="en-IN" dirty="0" smtClean="0"/>
              <a:t>testing.</a:t>
            </a:r>
            <a:endParaRPr lang="en-IN" b="1" dirty="0"/>
          </a:p>
        </p:txBody>
      </p:sp>
      <p:sp>
        <p:nvSpPr>
          <p:cNvPr id="3" name="Subtitle 2"/>
          <p:cNvSpPr>
            <a:spLocks noGrp="1"/>
          </p:cNvSpPr>
          <p:nvPr>
            <p:ph type="subTitle" idx="1"/>
          </p:nvPr>
        </p:nvSpPr>
        <p:spPr/>
        <p:txBody>
          <a:bodyPr/>
          <a:lstStyle/>
          <a:p>
            <a:endParaRPr lang="en-IN" dirty="0" smtClean="0"/>
          </a:p>
          <a:p>
            <a:endParaRPr lang="en-IN" dirty="0"/>
          </a:p>
        </p:txBody>
      </p:sp>
      <p:pic>
        <p:nvPicPr>
          <p:cNvPr id="6" name="Picture 3" descr="C:\Users\CAMERINFOLKS\Desktop\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492896"/>
            <a:ext cx="3492500" cy="1656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Testing &amp; Back End </a:t>
            </a:r>
            <a:r>
              <a:rPr lang="en-US" dirty="0" smtClean="0"/>
              <a:t>Testing</a:t>
            </a:r>
            <a:endParaRPr lang="en-IN" dirty="0"/>
          </a:p>
        </p:txBody>
      </p:sp>
      <p:pic>
        <p:nvPicPr>
          <p:cNvPr id="4" name="Content Placeholder 3"/>
          <p:cNvPicPr>
            <a:picLocks noGrp="1" noChangeAspect="1"/>
          </p:cNvPicPr>
          <p:nvPr>
            <p:ph idx="1"/>
          </p:nvPr>
        </p:nvPicPr>
        <p:blipFill>
          <a:blip r:embed="rId2"/>
          <a:stretch>
            <a:fillRect/>
          </a:stretch>
        </p:blipFill>
        <p:spPr>
          <a:xfrm>
            <a:off x="914400" y="1981200"/>
            <a:ext cx="7543799" cy="4038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 End Testing</a:t>
            </a:r>
          </a:p>
        </p:txBody>
      </p:sp>
      <p:sp>
        <p:nvSpPr>
          <p:cNvPr id="3" name="Content Placeholder 2"/>
          <p:cNvSpPr>
            <a:spLocks noGrp="1"/>
          </p:cNvSpPr>
          <p:nvPr>
            <p:ph idx="1"/>
          </p:nvPr>
        </p:nvSpPr>
        <p:spPr/>
        <p:txBody>
          <a:bodyPr/>
          <a:lstStyle/>
          <a:p>
            <a:r>
              <a:rPr lang="en-US" dirty="0"/>
              <a:t>Front end testing is a type of testing that checks the presentation layer of a three-tier </a:t>
            </a:r>
            <a:r>
              <a:rPr lang="en-US" dirty="0" smtClean="0"/>
              <a:t>architecture</a:t>
            </a:r>
          </a:p>
          <a:p>
            <a:r>
              <a:rPr lang="en-US" dirty="0" smtClean="0"/>
              <a:t>  </a:t>
            </a:r>
            <a:r>
              <a:rPr lang="en-US" dirty="0"/>
              <a:t>Checking the GUI- anything that displayed on screen. </a:t>
            </a:r>
            <a:endParaRPr lang="en-US" dirty="0" smtClean="0"/>
          </a:p>
          <a:p>
            <a:r>
              <a:rPr lang="en-US" dirty="0" smtClean="0"/>
              <a:t> </a:t>
            </a:r>
            <a:r>
              <a:rPr lang="en-US" dirty="0"/>
              <a:t>For a web application front end testing would involve checking functionalities like forms, graphs , menus, reports etc</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 End Testing </a:t>
            </a:r>
          </a:p>
        </p:txBody>
      </p:sp>
      <p:sp>
        <p:nvSpPr>
          <p:cNvPr id="3" name="Content Placeholder 2"/>
          <p:cNvSpPr>
            <a:spLocks noGrp="1"/>
          </p:cNvSpPr>
          <p:nvPr>
            <p:ph idx="1"/>
          </p:nvPr>
        </p:nvSpPr>
        <p:spPr/>
        <p:txBody>
          <a:bodyPr>
            <a:normAutofit fontScale="85000" lnSpcReduction="20000"/>
          </a:bodyPr>
          <a:lstStyle/>
          <a:p>
            <a:r>
              <a:rPr lang="en-US" dirty="0"/>
              <a:t>Back end testing is a type of testing that checks the application and database layer of a three-tier architecture</a:t>
            </a:r>
            <a:r>
              <a:rPr lang="en-US" dirty="0" smtClean="0"/>
              <a:t>.</a:t>
            </a:r>
          </a:p>
          <a:p>
            <a:r>
              <a:rPr lang="en-US" dirty="0" smtClean="0"/>
              <a:t> Back </a:t>
            </a:r>
            <a:r>
              <a:rPr lang="en-US" dirty="0"/>
              <a:t>end testing checks the server side of database .it means that data entered in the front end will be checked in the backend database. </a:t>
            </a:r>
            <a:endParaRPr lang="en-US" dirty="0" smtClean="0"/>
          </a:p>
          <a:p>
            <a:r>
              <a:rPr lang="en-US" dirty="0"/>
              <a:t> </a:t>
            </a:r>
            <a:r>
              <a:rPr lang="en-US" dirty="0" smtClean="0"/>
              <a:t>Operations</a:t>
            </a:r>
          </a:p>
          <a:p>
            <a:r>
              <a:rPr lang="en-US" dirty="0" smtClean="0"/>
              <a:t> </a:t>
            </a:r>
            <a:r>
              <a:rPr lang="en-US" dirty="0"/>
              <a:t>C – </a:t>
            </a:r>
            <a:r>
              <a:rPr lang="en-US" dirty="0" smtClean="0"/>
              <a:t>Create</a:t>
            </a:r>
          </a:p>
          <a:p>
            <a:r>
              <a:rPr lang="en-US" dirty="0" smtClean="0"/>
              <a:t> </a:t>
            </a:r>
            <a:r>
              <a:rPr lang="en-US" dirty="0"/>
              <a:t>R – </a:t>
            </a:r>
            <a:r>
              <a:rPr lang="en-US" dirty="0" smtClean="0"/>
              <a:t>Retrieve</a:t>
            </a:r>
          </a:p>
          <a:p>
            <a:r>
              <a:rPr lang="en-US" dirty="0" smtClean="0"/>
              <a:t> </a:t>
            </a:r>
            <a:r>
              <a:rPr lang="en-US" dirty="0"/>
              <a:t>U – Update </a:t>
            </a:r>
            <a:endParaRPr lang="en-US" dirty="0" smtClean="0"/>
          </a:p>
          <a:p>
            <a:r>
              <a:rPr lang="en-US" dirty="0" smtClean="0"/>
              <a:t>D </a:t>
            </a:r>
            <a:r>
              <a:rPr lang="en-US" dirty="0"/>
              <a:t>- Delete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Fuzz Testing</a:t>
            </a:r>
          </a:p>
        </p:txBody>
      </p:sp>
      <p:sp>
        <p:nvSpPr>
          <p:cNvPr id="3" name="Content Placeholder 2"/>
          <p:cNvSpPr>
            <a:spLocks noGrp="1"/>
          </p:cNvSpPr>
          <p:nvPr>
            <p:ph idx="1"/>
          </p:nvPr>
        </p:nvSpPr>
        <p:spPr/>
        <p:txBody>
          <a:bodyPr>
            <a:normAutofit/>
          </a:bodyPr>
          <a:lstStyle/>
          <a:p>
            <a:r>
              <a:rPr lang="en-US" dirty="0"/>
              <a:t>it is used to identify coding errors and security loopholes in an application . By inputting a massive amount of random data to the system in an attempt to make it crash to identify if anything breaks in the </a:t>
            </a:r>
            <a:r>
              <a:rPr lang="en-US" dirty="0" smtClean="0"/>
              <a:t>application</a:t>
            </a:r>
          </a:p>
          <a:p>
            <a:r>
              <a:rPr lang="en-US" dirty="0"/>
              <a:t>Usually, Fuzzy testing finds the most serious security fault or defect</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r>
              <a:rPr lang="en-US" dirty="0"/>
              <a:t>Fuzz testing is used to check the Vulnerability of software. It is very cost effective testing techniques.</a:t>
            </a:r>
          </a:p>
          <a:p>
            <a:r>
              <a:rPr lang="en-US" dirty="0"/>
              <a:t>Fuzz testing is one of the black box testing technique.</a:t>
            </a:r>
          </a:p>
          <a:p>
            <a:endParaRPr lang="en-IN" dirty="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GUI Testing </a:t>
            </a:r>
          </a:p>
        </p:txBody>
      </p:sp>
      <p:sp>
        <p:nvSpPr>
          <p:cNvPr id="3" name="Content Placeholder 2"/>
          <p:cNvSpPr>
            <a:spLocks noGrp="1"/>
          </p:cNvSpPr>
          <p:nvPr>
            <p:ph idx="1"/>
          </p:nvPr>
        </p:nvSpPr>
        <p:spPr/>
        <p:txBody>
          <a:bodyPr>
            <a:normAutofit fontScale="97500" lnSpcReduction="10000"/>
          </a:bodyPr>
          <a:lstStyle/>
          <a:p>
            <a:r>
              <a:rPr lang="en-US" dirty="0"/>
              <a:t>GUI testing is a software testing type that checks the GUI of the software</a:t>
            </a:r>
            <a:r>
              <a:rPr lang="en-US" dirty="0" smtClean="0"/>
              <a:t>.  </a:t>
            </a:r>
          </a:p>
          <a:p>
            <a:r>
              <a:rPr lang="en-US" dirty="0" smtClean="0"/>
              <a:t>GUI is basically what is visible to a user while he uses the application.</a:t>
            </a:r>
          </a:p>
          <a:p>
            <a:r>
              <a:rPr lang="en-US" altLang="en-IN" dirty="0"/>
              <a:t>GUI testing involves testing buttons,icons,check boxes,list boxes,menus,toolbars,dialog boxes etc.</a:t>
            </a:r>
          </a:p>
          <a:p>
            <a:r>
              <a:rPr lang="en-US" altLang="en-IN" dirty="0">
                <a:latin typeface="+mj-lt"/>
              </a:rPr>
              <a:t>Eg:check the font used </a:t>
            </a:r>
            <a:r>
              <a:rPr lang="en-US" altLang="en-IN" dirty="0"/>
              <a:t>in an application is readable.</a:t>
            </a:r>
          </a:p>
          <a:p>
            <a:r>
              <a:rPr lang="en-US" altLang="en-IN" dirty="0"/>
              <a:t>check the allignment of the text is proper.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 Testing </a:t>
            </a:r>
          </a:p>
        </p:txBody>
      </p:sp>
      <p:sp>
        <p:nvSpPr>
          <p:cNvPr id="3" name="Content Placeholder 2"/>
          <p:cNvSpPr>
            <a:spLocks noGrp="1"/>
          </p:cNvSpPr>
          <p:nvPr>
            <p:ph idx="1"/>
          </p:nvPr>
        </p:nvSpPr>
        <p:spPr>
          <a:xfrm>
            <a:off x="304800" y="1554162"/>
            <a:ext cx="8686800" cy="5075238"/>
          </a:xfrm>
        </p:spPr>
        <p:txBody>
          <a:bodyPr>
            <a:normAutofit fontScale="97500"/>
          </a:bodyPr>
          <a:lstStyle/>
          <a:p>
            <a:r>
              <a:rPr lang="en-US" dirty="0"/>
              <a:t>Evaluates whether the system’s performance is as expected under normal and unexpected conditions . </a:t>
            </a:r>
            <a:endParaRPr lang="en-US" dirty="0" smtClean="0"/>
          </a:p>
          <a:p>
            <a:r>
              <a:rPr lang="en-US" dirty="0" smtClean="0"/>
              <a:t>Load testing measure system performance as the work load increases.That work load could mean concurrent users or transactions.</a:t>
            </a:r>
          </a:p>
          <a:p>
            <a:r>
              <a:rPr lang="en-US" dirty="0" smtClean="0"/>
              <a:t>The system is monitored to measure response time and system staying power as the work load increases.</a:t>
            </a:r>
          </a:p>
          <a:p>
            <a:pPr marL="0" indent="0">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ym typeface="+mn-ea"/>
              </a:rPr>
              <a:t>Stress Testing</a:t>
            </a:r>
            <a:r>
              <a:rPr lang="en-IN" dirty="0"/>
              <a:t/>
            </a:r>
            <a:br>
              <a:rPr lang="en-IN" dirty="0"/>
            </a:br>
            <a:endParaRPr lang="en-US"/>
          </a:p>
        </p:txBody>
      </p:sp>
      <p:sp>
        <p:nvSpPr>
          <p:cNvPr id="3" name="Content Placeholder 2"/>
          <p:cNvSpPr>
            <a:spLocks noGrp="1"/>
          </p:cNvSpPr>
          <p:nvPr>
            <p:ph idx="1"/>
          </p:nvPr>
        </p:nvSpPr>
        <p:spPr/>
        <p:txBody>
          <a:bodyPr/>
          <a:lstStyle/>
          <a:p>
            <a:pPr marL="0" indent="0">
              <a:buNone/>
            </a:pPr>
            <a:r>
              <a:rPr lang="en-IN" dirty="0"/>
              <a:t>It is meant to measure system performance outside of the parameters of normal working conditions. The software is given more users or transactions that can be handled. The goal of stress testing is to measure the software stability. At what point does software fail, and how does the software recover from failure?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Testing</a:t>
            </a:r>
          </a:p>
        </p:txBody>
      </p:sp>
      <p:sp>
        <p:nvSpPr>
          <p:cNvPr id="3" name="Content Placeholder 2"/>
          <p:cNvSpPr>
            <a:spLocks noGrp="1"/>
          </p:cNvSpPr>
          <p:nvPr>
            <p:ph idx="1"/>
          </p:nvPr>
        </p:nvSpPr>
        <p:spPr/>
        <p:txBody>
          <a:bodyPr>
            <a:normAutofit fontScale="85000" lnSpcReduction="20000"/>
          </a:bodyPr>
          <a:lstStyle/>
          <a:p>
            <a:r>
              <a:rPr lang="en-US" dirty="0" smtClean="0"/>
              <a:t>Testing how well the system protect against unauthorized internal or external access.check if the system database is safe from external attacks.</a:t>
            </a:r>
          </a:p>
          <a:p>
            <a:r>
              <a:rPr lang="en-US" dirty="0" smtClean="0"/>
              <a:t>Eg: Verify the error messages should not display any important information.</a:t>
            </a:r>
          </a:p>
          <a:p>
            <a:r>
              <a:rPr lang="en-US" dirty="0" smtClean="0"/>
              <a:t>Verify the important information like password, credit card numbers etc should display in encrypted format.</a:t>
            </a:r>
          </a:p>
          <a:p>
            <a:r>
              <a:rPr lang="en-US" dirty="0" smtClean="0"/>
              <a:t>Verify password rules are implemented on all authentication pages like Registration, forgot password, change password.</a:t>
            </a:r>
          </a:p>
          <a:p>
            <a:r>
              <a:rPr lang="en-US" dirty="0" smtClean="0"/>
              <a:t>Verify if the password is changed the user should not be able to login with the old password.</a:t>
            </a:r>
          </a:p>
          <a:p>
            <a:pPr marL="0" indent="0">
              <a:buNone/>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Soak Testing </a:t>
            </a:r>
          </a:p>
        </p:txBody>
      </p:sp>
      <p:sp>
        <p:nvSpPr>
          <p:cNvPr id="3" name="Content Placeholder 2"/>
          <p:cNvSpPr>
            <a:spLocks noGrp="1"/>
          </p:cNvSpPr>
          <p:nvPr>
            <p:ph idx="1"/>
          </p:nvPr>
        </p:nvSpPr>
        <p:spPr/>
        <p:txBody>
          <a:bodyPr/>
          <a:lstStyle/>
          <a:p>
            <a:r>
              <a:rPr lang="en-US" dirty="0"/>
              <a:t>Running a system at high load for a prolonged period of time to identify the performance </a:t>
            </a:r>
            <a:r>
              <a:rPr lang="en-US" dirty="0" smtClean="0"/>
              <a:t> of the application  </a:t>
            </a:r>
            <a:r>
              <a:rPr lang="en-US" dirty="0"/>
              <a:t>is called soak </a:t>
            </a:r>
            <a:r>
              <a:rPr lang="en-US" dirty="0" smtClean="0"/>
              <a:t>testing.</a:t>
            </a:r>
            <a:r>
              <a:rPr lang="en-US" dirty="0"/>
              <a:t> </a:t>
            </a:r>
            <a:endParaRPr lang="en-US" dirty="0" smtClean="0"/>
          </a:p>
          <a:p>
            <a:r>
              <a:rPr lang="en-US" dirty="0" smtClean="0"/>
              <a:t>otherwise </a:t>
            </a:r>
            <a:r>
              <a:rPr lang="en-US" dirty="0"/>
              <a:t>known as endurance testing, capacity testing, or longevity </a:t>
            </a:r>
            <a:r>
              <a:rPr lang="en-US" dirty="0" smtClean="0"/>
              <a:t>testing</a:t>
            </a:r>
          </a:p>
          <a:p>
            <a:pPr marL="0" indent="0">
              <a:buNone/>
            </a:pPr>
            <a:r>
              <a:rPr lang="en-US" dirty="0" smtClean="0"/>
              <a:t>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dirty="0"/>
              <a:t>Manual testing and Automation testing</a:t>
            </a:r>
            <a:r>
              <a:rPr lang="en-IN" dirty="0">
                <a:effectLst/>
              </a:rPr>
              <a:t/>
            </a:r>
            <a:br>
              <a:rPr lang="en-IN" dirty="0">
                <a:effectLst/>
              </a:rPr>
            </a:br>
            <a:r>
              <a:rPr lang="en-IN" b="1" dirty="0"/>
              <a:t/>
            </a:r>
            <a:br>
              <a:rPr lang="en-IN" b="1" dirty="0"/>
            </a:b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4289151"/>
              </p:ext>
            </p:extLst>
          </p:nvPr>
        </p:nvGraphicFramePr>
        <p:xfrm>
          <a:off x="304800" y="1554161"/>
          <a:ext cx="8686800" cy="5098009"/>
        </p:xfrm>
        <a:graphic>
          <a:graphicData uri="http://schemas.openxmlformats.org/drawingml/2006/table">
            <a:tbl>
              <a:tblPr firstRow="1" bandRow="1">
                <a:tableStyleId>{5C22544A-7EE6-4342-B048-85BDC9FD1C3A}</a:tableStyleId>
              </a:tblPr>
              <a:tblGrid>
                <a:gridCol w="4343400"/>
                <a:gridCol w="4343400"/>
              </a:tblGrid>
              <a:tr h="434429">
                <a:tc>
                  <a:txBody>
                    <a:bodyPr/>
                    <a:lstStyle/>
                    <a:p>
                      <a:r>
                        <a:rPr lang="en-IN" dirty="0" smtClean="0"/>
                        <a:t>AUTOMATION TESTING</a:t>
                      </a:r>
                      <a:endParaRPr lang="en-IN" dirty="0"/>
                    </a:p>
                  </a:txBody>
                  <a:tcPr/>
                </a:tc>
                <a:tc>
                  <a:txBody>
                    <a:bodyPr/>
                    <a:lstStyle/>
                    <a:p>
                      <a:r>
                        <a:rPr lang="en-IN" dirty="0" smtClean="0"/>
                        <a:t>MANUAL TESTING</a:t>
                      </a:r>
                      <a:endParaRPr lang="en-IN" dirty="0"/>
                    </a:p>
                  </a:txBody>
                  <a:tcPr/>
                </a:tc>
              </a:tr>
              <a:tr h="749836">
                <a:tc>
                  <a:txBody>
                    <a:bodyPr/>
                    <a:lstStyle/>
                    <a:p>
                      <a:r>
                        <a:rPr kumimoji="0" lang="en-US" b="0" i="0" kern="1200" dirty="0" smtClean="0">
                          <a:solidFill>
                            <a:schemeClr val="dk1"/>
                          </a:solidFill>
                          <a:effectLst/>
                          <a:latin typeface="+mn-lt"/>
                          <a:ea typeface="+mn-ea"/>
                          <a:cs typeface="+mn-cs"/>
                        </a:rPr>
                        <a:t>Automation Testing uses automation tools to execute test cases.</a:t>
                      </a:r>
                      <a:endParaRPr lang="en-IN" dirty="0"/>
                    </a:p>
                  </a:txBody>
                  <a:tcPr/>
                </a:tc>
                <a:tc>
                  <a:txBody>
                    <a:bodyPr/>
                    <a:lstStyle/>
                    <a:p>
                      <a:r>
                        <a:rPr kumimoji="0" lang="en-US" b="0" i="0" kern="1200" dirty="0" smtClean="0">
                          <a:solidFill>
                            <a:schemeClr val="dk1"/>
                          </a:solidFill>
                          <a:effectLst/>
                          <a:latin typeface="+mn-lt"/>
                          <a:ea typeface="+mn-ea"/>
                          <a:cs typeface="+mn-cs"/>
                        </a:rPr>
                        <a:t>In manual testing, test cases are executed by a human tester and software.</a:t>
                      </a:r>
                      <a:endParaRPr lang="en-IN" dirty="0"/>
                    </a:p>
                  </a:txBody>
                  <a:tcPr/>
                </a:tc>
              </a:tr>
              <a:tr h="749836">
                <a:tc>
                  <a:txBody>
                    <a:bodyPr/>
                    <a:lstStyle/>
                    <a:p>
                      <a:r>
                        <a:rPr lang="en-US" dirty="0">
                          <a:effectLst/>
                        </a:rPr>
                        <a:t>Automated testing is significantly faster than a manual approach.</a:t>
                      </a:r>
                    </a:p>
                  </a:txBody>
                  <a:tcPr anchor="ctr"/>
                </a:tc>
                <a:tc>
                  <a:txBody>
                    <a:bodyPr/>
                    <a:lstStyle/>
                    <a:p>
                      <a:r>
                        <a:rPr lang="en-US" dirty="0">
                          <a:effectLst/>
                        </a:rPr>
                        <a:t>Manual testing is time-consuming and takes up human resources.</a:t>
                      </a:r>
                    </a:p>
                  </a:txBody>
                  <a:tcPr anchor="ctr"/>
                </a:tc>
              </a:tr>
              <a:tr h="749836">
                <a:tc>
                  <a:txBody>
                    <a:bodyPr/>
                    <a:lstStyle/>
                    <a:p>
                      <a:r>
                        <a:rPr lang="en-US" dirty="0">
                          <a:effectLst/>
                        </a:rPr>
                        <a:t>Automation does not allow </a:t>
                      </a:r>
                      <a:r>
                        <a:rPr lang="en-US" dirty="0" smtClean="0">
                          <a:effectLst/>
                        </a:rPr>
                        <a:t>random, ,</a:t>
                      </a:r>
                      <a:r>
                        <a:rPr lang="en-IN" dirty="0" smtClean="0"/>
                        <a:t> User -interface, Ad-hoc</a:t>
                      </a:r>
                      <a:r>
                        <a:rPr lang="en-US" dirty="0" smtClean="0">
                          <a:effectLst/>
                        </a:rPr>
                        <a:t>  </a:t>
                      </a:r>
                      <a:r>
                        <a:rPr lang="en-US" dirty="0" err="1" smtClean="0">
                          <a:effectLst/>
                        </a:rPr>
                        <a:t>testing,Exploratory</a:t>
                      </a:r>
                      <a:r>
                        <a:rPr lang="en-US" dirty="0" smtClean="0">
                          <a:effectLst/>
                        </a:rPr>
                        <a:t>…</a:t>
                      </a:r>
                      <a:endParaRPr lang="en-US" dirty="0">
                        <a:effectLst/>
                      </a:endParaRPr>
                    </a:p>
                  </a:txBody>
                  <a:tcPr anchor="ctr"/>
                </a:tc>
                <a:tc>
                  <a:txBody>
                    <a:bodyPr/>
                    <a:lstStyle/>
                    <a:p>
                      <a:r>
                        <a:rPr lang="en-US" dirty="0" smtClean="0">
                          <a:effectLst/>
                        </a:rPr>
                        <a:t>Exploratory,</a:t>
                      </a:r>
                      <a:r>
                        <a:rPr lang="en-IN" dirty="0" smtClean="0"/>
                        <a:t> User -interface, Ad-hoc</a:t>
                      </a:r>
                      <a:r>
                        <a:rPr lang="en-US" dirty="0" smtClean="0">
                          <a:effectLst/>
                        </a:rPr>
                        <a:t> </a:t>
                      </a:r>
                      <a:r>
                        <a:rPr lang="en-US" dirty="0">
                          <a:effectLst/>
                        </a:rPr>
                        <a:t>testing is possible in Manual Testing</a:t>
                      </a:r>
                    </a:p>
                  </a:txBody>
                  <a:tcPr anchor="ctr"/>
                </a:tc>
              </a:tr>
              <a:tr h="749836">
                <a:tc>
                  <a:txBody>
                    <a:bodyPr/>
                    <a:lstStyle/>
                    <a:p>
                      <a:r>
                        <a:rPr kumimoji="0" lang="en-US" b="0" i="0" kern="1200" dirty="0" smtClean="0">
                          <a:solidFill>
                            <a:schemeClr val="dk1"/>
                          </a:solidFill>
                          <a:effectLst/>
                          <a:latin typeface="+mn-lt"/>
                          <a:ea typeface="+mn-ea"/>
                          <a:cs typeface="+mn-cs"/>
                        </a:rPr>
                        <a:t>The initial investment in the automated testing is higher.</a:t>
                      </a:r>
                      <a:endParaRPr lang="en-IN" dirty="0"/>
                    </a:p>
                  </a:txBody>
                  <a:tcPr/>
                </a:tc>
                <a:tc>
                  <a:txBody>
                    <a:bodyPr/>
                    <a:lstStyle/>
                    <a:p>
                      <a:r>
                        <a:rPr kumimoji="0" lang="en-US" b="0" i="0" kern="1200" dirty="0" smtClean="0">
                          <a:solidFill>
                            <a:schemeClr val="dk1"/>
                          </a:solidFill>
                          <a:effectLst/>
                          <a:latin typeface="+mn-lt"/>
                          <a:ea typeface="+mn-ea"/>
                          <a:cs typeface="+mn-cs"/>
                        </a:rPr>
                        <a:t>The initial investment in the Manual testing is comparatively lower</a:t>
                      </a:r>
                      <a:endParaRPr lang="en-IN" dirty="0"/>
                    </a:p>
                  </a:txBody>
                  <a:tcPr/>
                </a:tc>
              </a:tr>
              <a:tr h="749836">
                <a:tc>
                  <a:txBody>
                    <a:bodyPr/>
                    <a:lstStyle/>
                    <a:p>
                      <a:r>
                        <a:rPr kumimoji="0" lang="en-US" b="0" i="0" kern="1200" dirty="0" smtClean="0">
                          <a:solidFill>
                            <a:schemeClr val="dk1"/>
                          </a:solidFill>
                          <a:effectLst/>
                          <a:latin typeface="+mn-lt"/>
                          <a:ea typeface="+mn-ea"/>
                          <a:cs typeface="+mn-cs"/>
                        </a:rPr>
                        <a:t>Automated testing is a reliable method, as it is performed by tools and scripts. </a:t>
                      </a:r>
                      <a:endParaRPr lang="en-IN" dirty="0"/>
                    </a:p>
                  </a:txBody>
                  <a:tcPr/>
                </a:tc>
                <a:tc>
                  <a:txBody>
                    <a:bodyPr/>
                    <a:lstStyle/>
                    <a:p>
                      <a:r>
                        <a:rPr kumimoji="0" lang="en-US" b="0" i="0" kern="1200" dirty="0" smtClean="0">
                          <a:solidFill>
                            <a:schemeClr val="dk1"/>
                          </a:solidFill>
                          <a:effectLst/>
                          <a:latin typeface="+mn-lt"/>
                          <a:ea typeface="+mn-ea"/>
                          <a:cs typeface="+mn-cs"/>
                        </a:rPr>
                        <a:t>Manual testing is not as accurate because of the possibility of the human errors.</a:t>
                      </a:r>
                      <a:endParaRPr lang="en-IN" dirty="0"/>
                    </a:p>
                  </a:txBody>
                  <a:tcPr/>
                </a:tc>
              </a:tr>
              <a:tr h="434429">
                <a:tc>
                  <a:txBody>
                    <a:bodyPr/>
                    <a:lstStyle/>
                    <a:p>
                      <a:r>
                        <a:rPr lang="en-US" dirty="0">
                          <a:effectLst/>
                        </a:rPr>
                        <a:t>This testing can be executed on different operating platforms in parallel and reduce test execution time.</a:t>
                      </a:r>
                    </a:p>
                  </a:txBody>
                  <a:tcPr anchor="ctr"/>
                </a:tc>
                <a:tc>
                  <a:txBody>
                    <a:bodyPr/>
                    <a:lstStyle/>
                    <a:p>
                      <a:r>
                        <a:rPr lang="en-US" dirty="0">
                          <a:effectLst/>
                        </a:rPr>
                        <a:t>Manual tests can be executed in parallel but would need to increase your human resource which is expensive</a:t>
                      </a:r>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err="1" smtClean="0"/>
              <a:t>Eg</a:t>
            </a:r>
            <a:r>
              <a:rPr lang="en-US" smtClean="0"/>
              <a:t>:-The </a:t>
            </a:r>
            <a:r>
              <a:rPr lang="en-US" dirty="0"/>
              <a:t>application under testing will be stressed when 5GB data is copied from the website and pasted in notepad. Notepad is under stress and gives ‘Not Responded’ error message.</a:t>
            </a:r>
          </a:p>
          <a:p>
            <a:r>
              <a:rPr lang="en-US" dirty="0"/>
              <a:t/>
            </a:r>
            <a:br>
              <a:rPr lang="en-US" dirty="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What is STRESS Testing in Software Testing: Tools, Need &amp;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0866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Volume Testing</a:t>
            </a:r>
          </a:p>
        </p:txBody>
      </p:sp>
      <p:sp>
        <p:nvSpPr>
          <p:cNvPr id="3" name="Content Placeholder 2"/>
          <p:cNvSpPr>
            <a:spLocks noGrp="1"/>
          </p:cNvSpPr>
          <p:nvPr>
            <p:ph idx="1"/>
          </p:nvPr>
        </p:nvSpPr>
        <p:spPr>
          <a:xfrm>
            <a:off x="304800" y="1447801"/>
            <a:ext cx="8686800" cy="4876800"/>
          </a:xfrm>
        </p:spPr>
        <p:txBody>
          <a:bodyPr/>
          <a:lstStyle/>
          <a:p>
            <a:r>
              <a:rPr lang="en-US" dirty="0"/>
              <a:t>Evaluate the behavior of the software a large volume of data is involved</a:t>
            </a:r>
            <a:r>
              <a:rPr lang="en-US" dirty="0" smtClean="0"/>
              <a:t>.</a:t>
            </a:r>
          </a:p>
          <a:p>
            <a:r>
              <a:rPr lang="en-US" dirty="0" smtClean="0"/>
              <a:t> When </a:t>
            </a:r>
            <a:r>
              <a:rPr lang="en-US" dirty="0"/>
              <a:t>the software is subject to large amount of data, check the limit where the software fails</a:t>
            </a:r>
            <a:r>
              <a:rPr lang="en-US" dirty="0" smtClean="0"/>
              <a:t>.</a:t>
            </a:r>
          </a:p>
          <a:p>
            <a:r>
              <a:rPr lang="en-US" dirty="0" smtClean="0"/>
              <a:t>It is also referred to as flood testing.</a:t>
            </a:r>
          </a:p>
          <a:p>
            <a:pPr marL="0" indent="0">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Testing</a:t>
            </a:r>
          </a:p>
        </p:txBody>
      </p:sp>
      <p:sp>
        <p:nvSpPr>
          <p:cNvPr id="3" name="Content Placeholder 2"/>
          <p:cNvSpPr>
            <a:spLocks noGrp="1"/>
          </p:cNvSpPr>
          <p:nvPr>
            <p:ph idx="1"/>
          </p:nvPr>
        </p:nvSpPr>
        <p:spPr/>
        <p:txBody>
          <a:bodyPr>
            <a:normAutofit lnSpcReduction="10000"/>
          </a:bodyPr>
          <a:lstStyle/>
          <a:p>
            <a:r>
              <a:rPr lang="en-IN" dirty="0"/>
              <a:t>As the name itself suggests it is all about exploring the application. No scripted testing is performed in exploratory testing. Test cases are written along with the testing. It focuses more on execution than planning.</a:t>
            </a:r>
          </a:p>
          <a:p>
            <a:r>
              <a:rPr lang="en-IN" dirty="0"/>
              <a:t>  Tester has the freedom to test on his own using his  experience, and intellect. A tester can choose any feature to test first i.e. randomly he can pick the feature to test.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7500" lnSpcReduction="10000"/>
          </a:bodyPr>
          <a:lstStyle/>
          <a:p>
            <a:r>
              <a:rPr lang="en-US" b="1">
                <a:sym typeface="+mn-ea"/>
              </a:rPr>
              <a:t>Regression testing</a:t>
            </a:r>
            <a:r>
              <a:rPr lang="en-US">
                <a:sym typeface="+mn-ea"/>
              </a:rPr>
              <a:t> :</a:t>
            </a:r>
            <a:endParaRPr lang="en-US"/>
          </a:p>
          <a:p>
            <a:r>
              <a:rPr lang="en-US">
                <a:sym typeface="+mn-ea"/>
              </a:rPr>
              <a:t>              This testing is done to make sure that new code changes should not have side effects on the existing functionalities. It ensures that the old code still works once the latest code changes are done. The Need of Regression Testing mainly arises whenever there is requirement to change the code and we need to test whether the modified code affects the other part of software application or not. </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686800" cy="4066923"/>
        </p:xfrm>
        <a:graphic>
          <a:graphicData uri="http://schemas.openxmlformats.org/drawingml/2006/table">
            <a:tbl>
              <a:tblPr firstRow="1" bandRow="1">
                <a:tableStyleId>{5C22544A-7EE6-4342-B048-85BDC9FD1C3A}</a:tableStyleId>
              </a:tblPr>
              <a:tblGrid>
                <a:gridCol w="4343400"/>
                <a:gridCol w="4343400"/>
              </a:tblGrid>
              <a:tr h="740869">
                <a:tc>
                  <a:txBody>
                    <a:bodyPr/>
                    <a:lstStyle/>
                    <a:p>
                      <a:r>
                        <a:rPr lang="en-IN" sz="2800" dirty="0" smtClean="0"/>
                        <a:t>Regression testing</a:t>
                      </a:r>
                      <a:endParaRPr lang="en-IN" sz="2800" dirty="0"/>
                    </a:p>
                  </a:txBody>
                  <a:tcPr/>
                </a:tc>
                <a:tc>
                  <a:txBody>
                    <a:bodyPr/>
                    <a:lstStyle/>
                    <a:p>
                      <a:r>
                        <a:rPr lang="en-IN" sz="3200" dirty="0" smtClean="0"/>
                        <a:t>Retesting</a:t>
                      </a:r>
                      <a:endParaRPr lang="en-IN" sz="3200" dirty="0"/>
                    </a:p>
                  </a:txBody>
                  <a:tcPr/>
                </a:tc>
              </a:tr>
              <a:tr h="1500476">
                <a:tc>
                  <a:txBody>
                    <a:bodyPr/>
                    <a:lstStyle/>
                    <a:p>
                      <a:r>
                        <a:rPr lang="en-US" dirty="0" smtClean="0"/>
                        <a:t>It is performed to make sure the code changes have not affected existing features. </a:t>
                      </a:r>
                      <a:endParaRPr lang="en-IN" dirty="0"/>
                    </a:p>
                  </a:txBody>
                  <a:tcPr/>
                </a:tc>
                <a:tc>
                  <a:txBody>
                    <a:bodyPr/>
                    <a:lstStyle/>
                    <a:p>
                      <a:r>
                        <a:rPr lang="en-US" dirty="0" smtClean="0"/>
                        <a:t>It is performed to make sure that the test cases which fails earlier are passed after the defects are fixed</a:t>
                      </a:r>
                      <a:endParaRPr lang="en-IN" dirty="0"/>
                    </a:p>
                  </a:txBody>
                  <a:tcPr/>
                </a:tc>
              </a:tr>
              <a:tr h="608526">
                <a:tc>
                  <a:txBody>
                    <a:bodyPr/>
                    <a:lstStyle/>
                    <a:p>
                      <a:r>
                        <a:rPr lang="en-US" dirty="0" smtClean="0"/>
                        <a:t>Priority of regression testing is lower</a:t>
                      </a:r>
                      <a:endParaRPr lang="en-IN" dirty="0"/>
                    </a:p>
                  </a:txBody>
                  <a:tcPr/>
                </a:tc>
                <a:tc>
                  <a:txBody>
                    <a:bodyPr/>
                    <a:lstStyle/>
                    <a:p>
                      <a:r>
                        <a:rPr lang="en-US" dirty="0" smtClean="0"/>
                        <a:t> Priority of retesting is higher.</a:t>
                      </a:r>
                      <a:endParaRPr lang="en-IN" dirty="0"/>
                    </a:p>
                  </a:txBody>
                  <a:tcPr/>
                </a:tc>
              </a:tr>
              <a:tr h="608526">
                <a:tc>
                  <a:txBody>
                    <a:bodyPr/>
                    <a:lstStyle/>
                    <a:p>
                      <a:r>
                        <a:rPr lang="en-US" dirty="0" smtClean="0"/>
                        <a:t>We can automate regression test cases.</a:t>
                      </a:r>
                      <a:endParaRPr lang="en-IN" dirty="0"/>
                    </a:p>
                  </a:txBody>
                  <a:tcPr/>
                </a:tc>
                <a:tc>
                  <a:txBody>
                    <a:bodyPr/>
                    <a:lstStyle/>
                    <a:p>
                      <a:r>
                        <a:rPr lang="en-US" dirty="0" smtClean="0"/>
                        <a:t>We cannot automate the test cases. </a:t>
                      </a:r>
                      <a:endParaRPr lang="en-IN" dirty="0"/>
                    </a:p>
                  </a:txBody>
                  <a:tcPr/>
                </a:tc>
              </a:tr>
              <a:tr h="608526">
                <a:tc>
                  <a:txBody>
                    <a:bodyPr/>
                    <a:lstStyle/>
                    <a:p>
                      <a:r>
                        <a:rPr lang="en-US" dirty="0" smtClean="0"/>
                        <a:t>It is a generic testing.</a:t>
                      </a:r>
                      <a:endParaRPr lang="en-IN" dirty="0"/>
                    </a:p>
                  </a:txBody>
                  <a:tcPr/>
                </a:tc>
                <a:tc>
                  <a:txBody>
                    <a:bodyPr/>
                    <a:lstStyle/>
                    <a:p>
                      <a:r>
                        <a:rPr lang="en-US" dirty="0" smtClean="0"/>
                        <a:t>It is a planned testing</a:t>
                      </a:r>
                      <a:endParaRPr lang="en-IN" dirty="0"/>
                    </a:p>
                  </a:txBody>
                  <a:tcPr/>
                </a:tc>
              </a:tr>
            </a:tbl>
          </a:graphicData>
        </a:graphic>
      </p:graphicFrame>
      <p:graphicFrame>
        <p:nvGraphicFramePr>
          <p:cNvPr id="5" name="Table 4"/>
          <p:cNvGraphicFramePr>
            <a:graphicFrameLocks noGrp="1"/>
          </p:cNvGraphicFramePr>
          <p:nvPr/>
        </p:nvGraphicFramePr>
        <p:xfrm>
          <a:off x="304800" y="4648200"/>
          <a:ext cx="8686800" cy="640080"/>
        </p:xfrm>
        <a:graphic>
          <a:graphicData uri="http://schemas.openxmlformats.org/drawingml/2006/table">
            <a:tbl>
              <a:tblPr firstRow="1" bandRow="1">
                <a:tableStyleId>{5C22544A-7EE6-4342-B048-85BDC9FD1C3A}</a:tableStyleId>
              </a:tblPr>
              <a:tblGrid>
                <a:gridCol w="4343400"/>
                <a:gridCol w="4343400"/>
              </a:tblGrid>
              <a:tr h="441960">
                <a:tc>
                  <a:txBody>
                    <a:bodyPr/>
                    <a:lstStyle/>
                    <a:p>
                      <a:r>
                        <a:rPr lang="en-US" b="0" dirty="0" smtClean="0">
                          <a:solidFill>
                            <a:schemeClr val="tx1"/>
                          </a:solidFill>
                        </a:rPr>
                        <a:t>We do regression testing on passed test cases.</a:t>
                      </a:r>
                      <a:endParaRPr lang="en-IN" b="0"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We do retesting only on failed test cases.</a:t>
                      </a:r>
                      <a:endParaRPr lang="en-IN" b="0" dirty="0">
                        <a:solidFill>
                          <a:schemeClr val="tx1"/>
                        </a:solidFill>
                      </a:endParaRPr>
                    </a:p>
                  </a:txBody>
                  <a:tcPr>
                    <a:solidFill>
                      <a:schemeClr val="accent1">
                        <a:lumMod val="20000"/>
                        <a:lumOff val="80000"/>
                      </a:schemeClr>
                    </a:solidFill>
                  </a:tcPr>
                </a:tc>
              </a:tr>
            </a:tbl>
          </a:graphicData>
        </a:graphic>
      </p:graphicFrame>
      <p:graphicFrame>
        <p:nvGraphicFramePr>
          <p:cNvPr id="6" name="Table 5"/>
          <p:cNvGraphicFramePr>
            <a:graphicFrameLocks noGrp="1"/>
          </p:cNvGraphicFramePr>
          <p:nvPr/>
        </p:nvGraphicFramePr>
        <p:xfrm>
          <a:off x="304800" y="5410200"/>
          <a:ext cx="8686800" cy="640080"/>
        </p:xfrm>
        <a:graphic>
          <a:graphicData uri="http://schemas.openxmlformats.org/drawingml/2006/table">
            <a:tbl>
              <a:tblPr firstRow="1" bandRow="1">
                <a:tableStyleId>{5C22544A-7EE6-4342-B048-85BDC9FD1C3A}</a:tableStyleId>
              </a:tblPr>
              <a:tblGrid>
                <a:gridCol w="4343400"/>
                <a:gridCol w="4343400"/>
              </a:tblGrid>
              <a:tr h="289560">
                <a:tc>
                  <a:txBody>
                    <a:bodyPr/>
                    <a:lstStyle/>
                    <a:p>
                      <a:r>
                        <a:rPr lang="en-US" b="0" dirty="0" smtClean="0">
                          <a:solidFill>
                            <a:schemeClr val="tx1"/>
                          </a:solidFill>
                        </a:rPr>
                        <a:t>It verifies unexpected side effects. </a:t>
                      </a:r>
                      <a:endParaRPr lang="en-IN" b="0"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It verifies whether original defects has been fixed or not</a:t>
                      </a:r>
                      <a:endParaRPr lang="en-IN" b="0" dirty="0">
                        <a:solidFill>
                          <a:schemeClr val="tx1"/>
                        </a:solidFill>
                      </a:endParaRPr>
                    </a:p>
                  </a:txBody>
                  <a:tcP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a:t>Smoke testing </a:t>
            </a:r>
            <a:endParaRPr lang="en-US"/>
          </a:p>
          <a:p>
            <a:r>
              <a:rPr lang="en-US"/>
              <a:t>              Testing the basic and critical functionality of application when tester gets a build.(Build is a software or an application ready for testing. It is something that has a working piece of code that needs to be tested) .Smoke Testing is done to make sure if the build we received from the development team is testable or not.</a:t>
            </a:r>
          </a:p>
          <a:p>
            <a:r>
              <a:rPr lang="en-US"/>
              <a:t>   </a:t>
            </a:r>
            <a:r>
              <a:rPr lang="en-US" b="1"/>
              <a:t>Sanity testing:</a:t>
            </a:r>
            <a:r>
              <a:rPr lang="en-US"/>
              <a:t> Testing the changes feature and its impacted areas . It is subset of regression testing</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9567624"/>
              </p:ext>
            </p:extLst>
          </p:nvPr>
        </p:nvGraphicFramePr>
        <p:xfrm>
          <a:off x="304800" y="76200"/>
          <a:ext cx="8686800" cy="7167222"/>
        </p:xfrm>
        <a:graphic>
          <a:graphicData uri="http://schemas.openxmlformats.org/drawingml/2006/table">
            <a:tbl>
              <a:tblPr firstRow="1" bandRow="1">
                <a:tableStyleId>{5C22544A-7EE6-4342-B048-85BDC9FD1C3A}</a:tableStyleId>
              </a:tblPr>
              <a:tblGrid>
                <a:gridCol w="4343400"/>
                <a:gridCol w="4343400"/>
              </a:tblGrid>
              <a:tr h="440847">
                <a:tc>
                  <a:txBody>
                    <a:bodyPr/>
                    <a:lstStyle/>
                    <a:p>
                      <a:r>
                        <a:rPr lang="en-IN" dirty="0" smtClean="0"/>
                        <a:t>smoke testing</a:t>
                      </a:r>
                      <a:endParaRPr lang="en-IN" dirty="0"/>
                    </a:p>
                  </a:txBody>
                  <a:tcPr/>
                </a:tc>
                <a:tc>
                  <a:txBody>
                    <a:bodyPr/>
                    <a:lstStyle/>
                    <a:p>
                      <a:r>
                        <a:rPr lang="en-IN" dirty="0" smtClean="0"/>
                        <a:t>sanity testing</a:t>
                      </a:r>
                      <a:endParaRPr lang="en-IN" dirty="0"/>
                    </a:p>
                  </a:txBody>
                  <a:tcPr/>
                </a:tc>
              </a:tr>
              <a:tr h="1087020">
                <a:tc>
                  <a:txBody>
                    <a:bodyPr/>
                    <a:lstStyle/>
                    <a:p>
                      <a:r>
                        <a:rPr lang="en-US" dirty="0" smtClean="0"/>
                        <a:t>Make sure if the build we received from the development team is testable or not</a:t>
                      </a:r>
                      <a:endParaRPr lang="en-IN" dirty="0"/>
                    </a:p>
                  </a:txBody>
                  <a:tcPr/>
                </a:tc>
                <a:tc>
                  <a:txBody>
                    <a:bodyPr/>
                    <a:lstStyle/>
                    <a:p>
                      <a:r>
                        <a:rPr lang="en-US" dirty="0" smtClean="0"/>
                        <a:t>It is done during the release phase to check for the main functionalities of the application </a:t>
                      </a:r>
                      <a:endParaRPr lang="en-IN" dirty="0"/>
                    </a:p>
                  </a:txBody>
                  <a:tcPr/>
                </a:tc>
              </a:tr>
              <a:tr h="760914">
                <a:tc>
                  <a:txBody>
                    <a:bodyPr/>
                    <a:lstStyle/>
                    <a:p>
                      <a:r>
                        <a:rPr lang="en-US" dirty="0" smtClean="0"/>
                        <a:t>To test critical functionalities are working fine and assure the stability of the build</a:t>
                      </a:r>
                      <a:endParaRPr lang="en-IN" dirty="0"/>
                    </a:p>
                  </a:txBody>
                  <a:tcPr/>
                </a:tc>
                <a:tc>
                  <a:txBody>
                    <a:bodyPr/>
                    <a:lstStyle/>
                    <a:p>
                      <a:r>
                        <a:rPr lang="en-IN" dirty="0" smtClean="0"/>
                        <a:t>To check New functionalities are working</a:t>
                      </a:r>
                      <a:r>
                        <a:rPr lang="en-IN" baseline="0" dirty="0" smtClean="0"/>
                        <a:t> fine or bugs have been fixed and is working fine and assure the rationality</a:t>
                      </a:r>
                      <a:endParaRPr lang="en-IN" dirty="0"/>
                    </a:p>
                  </a:txBody>
                  <a:tcPr/>
                </a:tc>
              </a:tr>
              <a:tr h="440847">
                <a:tc>
                  <a:txBody>
                    <a:bodyPr/>
                    <a:lstStyle/>
                    <a:p>
                      <a:r>
                        <a:rPr lang="en-IN" dirty="0" smtClean="0"/>
                        <a:t>General health check up </a:t>
                      </a:r>
                      <a:endParaRPr lang="en-IN" dirty="0"/>
                    </a:p>
                  </a:txBody>
                  <a:tcPr/>
                </a:tc>
                <a:tc>
                  <a:txBody>
                    <a:bodyPr/>
                    <a:lstStyle/>
                    <a:p>
                      <a:r>
                        <a:rPr lang="en-IN" dirty="0" smtClean="0"/>
                        <a:t>Specialized health check up</a:t>
                      </a:r>
                      <a:endParaRPr lang="en-IN" dirty="0"/>
                    </a:p>
                  </a:txBody>
                  <a:tcPr/>
                </a:tc>
              </a:tr>
              <a:tr h="440847">
                <a:tc>
                  <a:txBody>
                    <a:bodyPr/>
                    <a:lstStyle/>
                    <a:p>
                      <a:r>
                        <a:rPr lang="en-US" dirty="0" smtClean="0"/>
                        <a:t>It is performed both developers and testers</a:t>
                      </a:r>
                      <a:endParaRPr lang="en-IN" dirty="0"/>
                    </a:p>
                  </a:txBody>
                  <a:tcPr/>
                </a:tc>
                <a:tc>
                  <a:txBody>
                    <a:bodyPr/>
                    <a:lstStyle/>
                    <a:p>
                      <a:r>
                        <a:rPr lang="en-IN" dirty="0" smtClean="0"/>
                        <a:t>Testers alone</a:t>
                      </a:r>
                      <a:endParaRPr lang="en-IN" dirty="0"/>
                    </a:p>
                  </a:txBody>
                  <a:tcPr/>
                </a:tc>
              </a:tr>
              <a:tr h="760914">
                <a:tc>
                  <a:txBody>
                    <a:bodyPr/>
                    <a:lstStyle/>
                    <a:p>
                      <a:r>
                        <a:rPr lang="en-US" dirty="0" smtClean="0"/>
                        <a:t>Entire application from end to end</a:t>
                      </a:r>
                      <a:endParaRPr lang="en-IN" dirty="0"/>
                    </a:p>
                  </a:txBody>
                  <a:tcPr/>
                </a:tc>
                <a:tc>
                  <a:txBody>
                    <a:bodyPr/>
                    <a:lstStyle/>
                    <a:p>
                      <a:r>
                        <a:rPr lang="en-US" dirty="0" smtClean="0"/>
                        <a:t>Particular component of the entire application</a:t>
                      </a:r>
                      <a:endParaRPr lang="en-IN" dirty="0"/>
                    </a:p>
                  </a:txBody>
                  <a:tcPr/>
                </a:tc>
              </a:tr>
              <a:tr h="4408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a part of </a:t>
                      </a:r>
                      <a:r>
                        <a:rPr lang="en-US" baseline="0" dirty="0" smtClean="0"/>
                        <a:t> acceptance testing</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testing It is a part of regression testing</a:t>
                      </a:r>
                      <a:endParaRPr lang="en-IN" dirty="0" smtClean="0"/>
                    </a:p>
                    <a:p>
                      <a:endParaRPr lang="en-IN" dirty="0"/>
                    </a:p>
                  </a:txBody>
                  <a:tcPr/>
                </a:tc>
              </a:tr>
              <a:tr h="4408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Usually it is done every time there is a new build release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done when there is new functionalities added</a:t>
                      </a:r>
                      <a:endParaRPr lang="en-IN" dirty="0" smtClean="0"/>
                    </a:p>
                    <a:p>
                      <a:endParaRPr lang="en-IN" dirty="0"/>
                    </a:p>
                  </a:txBody>
                  <a:tcPr/>
                </a:tc>
              </a:tr>
              <a:tr h="440847">
                <a:tc>
                  <a:txBody>
                    <a:bodyPr/>
                    <a:lstStyle/>
                    <a:p>
                      <a:endParaRPr lang="en-IN" dirty="0"/>
                    </a:p>
                  </a:txBody>
                  <a:tcPr/>
                </a:tc>
                <a:tc>
                  <a:txBody>
                    <a:bodyPr/>
                    <a:lstStyle/>
                    <a:p>
                      <a:endParaRPr lang="en-IN" dirty="0"/>
                    </a:p>
                  </a:txBody>
                  <a:tcPr/>
                </a:tc>
              </a:tr>
              <a:tr h="1087020">
                <a:tc>
                  <a:txBody>
                    <a:bodyPr/>
                    <a:lstStyle/>
                    <a:p>
                      <a:endParaRPr lang="en-IN" dirty="0"/>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Usability Testing</a:t>
            </a:r>
          </a:p>
        </p:txBody>
      </p:sp>
      <p:sp>
        <p:nvSpPr>
          <p:cNvPr id="3" name="Content Placeholder 2"/>
          <p:cNvSpPr>
            <a:spLocks noGrp="1"/>
          </p:cNvSpPr>
          <p:nvPr>
            <p:ph idx="1"/>
          </p:nvPr>
        </p:nvSpPr>
        <p:spPr/>
        <p:txBody>
          <a:bodyPr>
            <a:normAutofit fontScale="85000" lnSpcReduction="10000"/>
          </a:bodyPr>
          <a:lstStyle/>
          <a:p>
            <a:r>
              <a:rPr lang="en-US" b="1" dirty="0"/>
              <a:t>Usability Testing</a:t>
            </a:r>
            <a:r>
              <a:rPr lang="en-US" dirty="0"/>
              <a:t> also known as User Experience(UX) Testing, is a testing method for measuring how easy and user-friendly a software application </a:t>
            </a:r>
          </a:p>
          <a:p>
            <a:r>
              <a:rPr lang="en-US" dirty="0" smtClean="0"/>
              <a:t>User-friendliness check. Application flow is tested, Can new user understand the application easily, Proper help documented whenever user stuck at any point. Basically system navigation is checked in this testing.</a:t>
            </a:r>
          </a:p>
          <a:p>
            <a:r>
              <a:rPr lang="en-US" dirty="0" smtClean="0"/>
              <a:t>Eg:</a:t>
            </a:r>
          </a:p>
          <a:p>
            <a:r>
              <a:rPr lang="en-US" dirty="0" smtClean="0"/>
              <a:t>      Check the end user can run the system without frustration.</a:t>
            </a:r>
          </a:p>
          <a:p>
            <a:r>
              <a:rPr lang="en-US" dirty="0" smtClean="0"/>
              <a:t>      Check the tab should work properly.</a:t>
            </a:r>
          </a:p>
          <a:p>
            <a:pPr marL="0" indent="0">
              <a:buNone/>
            </a:pPr>
            <a:endParaRPr lang="en-US"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Penetration Testing</a:t>
            </a:r>
          </a:p>
        </p:txBody>
      </p:sp>
      <p:sp>
        <p:nvSpPr>
          <p:cNvPr id="3" name="Content Placeholder 2"/>
          <p:cNvSpPr>
            <a:spLocks noGrp="1"/>
          </p:cNvSpPr>
          <p:nvPr>
            <p:ph idx="1"/>
          </p:nvPr>
        </p:nvSpPr>
        <p:spPr/>
        <p:txBody>
          <a:bodyPr/>
          <a:lstStyle/>
          <a:p>
            <a:r>
              <a:rPr lang="en-US" dirty="0"/>
              <a:t>The purpose of penetration testing is to identify and test all possible security vulnerabilities that are present in the software application. Penetration testing is also called Pen Test.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dirty="0"/>
              <a:t>Functional &amp; non functional testing</a:t>
            </a:r>
            <a:endParaRPr lang="en-IN" b="1" dirty="0"/>
          </a:p>
        </p:txBody>
      </p:sp>
      <p:graphicFrame>
        <p:nvGraphicFramePr>
          <p:cNvPr id="8" name="Content Placeholder 7"/>
          <p:cNvGraphicFramePr>
            <a:graphicFrameLocks noGrp="1"/>
          </p:cNvGraphicFramePr>
          <p:nvPr>
            <p:ph idx="1"/>
          </p:nvPr>
        </p:nvGraphicFramePr>
        <p:xfrm>
          <a:off x="304800" y="1325566"/>
          <a:ext cx="8686800" cy="5532434"/>
        </p:xfrm>
        <a:graphic>
          <a:graphicData uri="http://schemas.openxmlformats.org/drawingml/2006/table">
            <a:tbl>
              <a:tblPr firstRow="1" bandRow="1">
                <a:tableStyleId>{5C22544A-7EE6-4342-B048-85BDC9FD1C3A}</a:tableStyleId>
              </a:tblPr>
              <a:tblGrid>
                <a:gridCol w="4343400"/>
                <a:gridCol w="4343400"/>
              </a:tblGrid>
              <a:tr h="528035">
                <a:tc>
                  <a:txBody>
                    <a:bodyPr/>
                    <a:lstStyle/>
                    <a:p>
                      <a:r>
                        <a:rPr lang="en-IN" dirty="0" smtClean="0"/>
                        <a:t>Functional  Testing</a:t>
                      </a:r>
                      <a:endParaRPr lang="en-IN" dirty="0"/>
                    </a:p>
                  </a:txBody>
                  <a:tcPr/>
                </a:tc>
                <a:tc>
                  <a:txBody>
                    <a:bodyPr/>
                    <a:lstStyle/>
                    <a:p>
                      <a:r>
                        <a:rPr lang="en-IN" dirty="0" smtClean="0"/>
                        <a:t>non functional   Testing</a:t>
                      </a:r>
                      <a:endParaRPr lang="en-IN" dirty="0"/>
                    </a:p>
                  </a:txBody>
                  <a:tcP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performed before non-functional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performed after the functional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based on customer’s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focusses on customer’s expectation.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654077">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easy to define functional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difficult to define the requirements for non-functional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Helps to validate the </a:t>
                      </a:r>
                      <a:r>
                        <a:rPr lang="en-IN" sz="1350" dirty="0" smtClean="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behaviour </a:t>
                      </a: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of the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Helps to validate the performance of the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Carried out to validate software actions.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is done to validate the performance of the software.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654077">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Functional testing is carried out using the functional specification.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This kind of testing is carried out by performance specifications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Functional testing is easy to execute by manual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It’s very hard to perform non-functional testing manually.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describes what the product does.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It describes how the product works.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28035">
                <a:tc>
                  <a:txBody>
                    <a:bodyPr/>
                    <a:lstStyle/>
                    <a:p>
                      <a:pPr>
                        <a:lnSpc>
                          <a:spcPct val="107000"/>
                        </a:lnSpc>
                        <a:spcAft>
                          <a:spcPts val="0"/>
                        </a:spcAft>
                      </a:pPr>
                      <a:r>
                        <a:rPr lang="en-IN" sz="1350" dirty="0" smtClean="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Eg: Check </a:t>
                      </a: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login functionality.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350" dirty="0" smtClean="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Eg:The </a:t>
                      </a:r>
                      <a:r>
                        <a:rPr lang="en-IN" sz="135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dashboard should load in 2 seconds.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381000"/>
          </a:xfrm>
        </p:spPr>
        <p:txBody>
          <a:bodyPr>
            <a:normAutofit fontScale="90000"/>
          </a:bodyPr>
          <a:lstStyle/>
          <a:p>
            <a:r>
              <a:rPr lang="en-IN" dirty="0"/>
              <a:t>Compatibility Testing</a:t>
            </a:r>
          </a:p>
        </p:txBody>
      </p:sp>
      <p:sp>
        <p:nvSpPr>
          <p:cNvPr id="3" name="Content Placeholder 2"/>
          <p:cNvSpPr>
            <a:spLocks noGrp="1"/>
          </p:cNvSpPr>
          <p:nvPr>
            <p:ph idx="1"/>
          </p:nvPr>
        </p:nvSpPr>
        <p:spPr>
          <a:xfrm>
            <a:off x="304800" y="533400"/>
            <a:ext cx="8686800" cy="6324600"/>
          </a:xfrm>
        </p:spPr>
        <p:txBody>
          <a:bodyPr>
            <a:normAutofit fontScale="92500" lnSpcReduction="10000"/>
          </a:bodyPr>
          <a:lstStyle/>
          <a:p>
            <a:r>
              <a:rPr lang="en-IN" dirty="0"/>
              <a:t>Compatibility testing is a non- functional testing. </a:t>
            </a:r>
            <a:endParaRPr lang="en-IN" dirty="0" smtClean="0"/>
          </a:p>
          <a:p>
            <a:r>
              <a:rPr lang="en-IN" dirty="0" smtClean="0"/>
              <a:t> </a:t>
            </a:r>
            <a:r>
              <a:rPr lang="en-IN" dirty="0"/>
              <a:t>It is carried out to verify whether an application can run on different devices, browsers operating system ,networks. </a:t>
            </a:r>
          </a:p>
          <a:p>
            <a:r>
              <a:rPr lang="en-IN" dirty="0" smtClean="0"/>
              <a:t>Types </a:t>
            </a:r>
            <a:r>
              <a:rPr lang="en-IN" dirty="0"/>
              <a:t>of compatibility Tests </a:t>
            </a:r>
            <a:endParaRPr lang="en-IN" dirty="0" smtClean="0"/>
          </a:p>
          <a:p>
            <a:r>
              <a:rPr lang="en-IN" dirty="0" smtClean="0"/>
              <a:t>✓ </a:t>
            </a:r>
            <a:r>
              <a:rPr lang="en-IN" dirty="0"/>
              <a:t>Hardware Compatibility Testing </a:t>
            </a:r>
            <a:endParaRPr lang="en-IN" dirty="0" smtClean="0"/>
          </a:p>
          <a:p>
            <a:r>
              <a:rPr lang="en-IN" dirty="0" smtClean="0"/>
              <a:t>✓ </a:t>
            </a:r>
            <a:r>
              <a:rPr lang="en-IN" dirty="0"/>
              <a:t>Operating System Compatibility Testing </a:t>
            </a:r>
            <a:endParaRPr lang="en-IN" dirty="0" smtClean="0"/>
          </a:p>
          <a:p>
            <a:r>
              <a:rPr lang="en-IN" dirty="0" smtClean="0"/>
              <a:t>✓ </a:t>
            </a:r>
            <a:r>
              <a:rPr lang="en-IN" dirty="0"/>
              <a:t>Software Compatibility Testing </a:t>
            </a:r>
            <a:endParaRPr lang="en-IN" dirty="0" smtClean="0"/>
          </a:p>
          <a:p>
            <a:r>
              <a:rPr lang="en-IN" dirty="0" smtClean="0"/>
              <a:t>✓ </a:t>
            </a:r>
            <a:r>
              <a:rPr lang="en-IN" dirty="0"/>
              <a:t>Network Compatibility Testing </a:t>
            </a:r>
            <a:endParaRPr lang="en-IN" dirty="0" smtClean="0"/>
          </a:p>
          <a:p>
            <a:r>
              <a:rPr lang="en-IN" dirty="0" smtClean="0"/>
              <a:t>✓ </a:t>
            </a:r>
            <a:r>
              <a:rPr lang="en-IN" dirty="0"/>
              <a:t>Browser Compatibility Testing </a:t>
            </a:r>
            <a:endParaRPr lang="en-IN" dirty="0" smtClean="0"/>
          </a:p>
          <a:p>
            <a:r>
              <a:rPr lang="en-IN" dirty="0" smtClean="0"/>
              <a:t>✓ </a:t>
            </a:r>
            <a:r>
              <a:rPr lang="en-IN" dirty="0"/>
              <a:t>Devices Compatibility </a:t>
            </a:r>
            <a:r>
              <a:rPr lang="en-IN" dirty="0" smtClean="0"/>
              <a:t>Testing</a:t>
            </a:r>
          </a:p>
          <a:p>
            <a:r>
              <a:rPr lang="en-IN" dirty="0" smtClean="0"/>
              <a:t> </a:t>
            </a:r>
            <a:r>
              <a:rPr lang="en-IN" dirty="0"/>
              <a:t>✓ Mobile Compatibility </a:t>
            </a:r>
            <a:r>
              <a:rPr lang="en-IN" dirty="0" smtClean="0"/>
              <a:t>Testing</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Compatibility Testing</a:t>
            </a:r>
          </a:p>
        </p:txBody>
      </p:sp>
      <p:sp>
        <p:nvSpPr>
          <p:cNvPr id="3" name="Content Placeholder 2"/>
          <p:cNvSpPr>
            <a:spLocks noGrp="1"/>
          </p:cNvSpPr>
          <p:nvPr>
            <p:ph idx="1"/>
          </p:nvPr>
        </p:nvSpPr>
        <p:spPr/>
        <p:txBody>
          <a:bodyPr>
            <a:normAutofit lnSpcReduction="10000"/>
          </a:bodyPr>
          <a:lstStyle/>
          <a:p>
            <a:r>
              <a:rPr lang="en-US" b="1" u="sng" dirty="0"/>
              <a:t>Hardware Compatibility Testing </a:t>
            </a:r>
            <a:r>
              <a:rPr lang="en-US" dirty="0"/>
              <a:t>In this type of testing a developed application or software is tested on various hardware configuration to make sure it works on them in the desired manner</a:t>
            </a:r>
            <a:r>
              <a:rPr lang="en-US" dirty="0" smtClean="0"/>
              <a:t>.</a:t>
            </a:r>
          </a:p>
          <a:p>
            <a:r>
              <a:rPr lang="en-US" dirty="0" smtClean="0"/>
              <a:t> </a:t>
            </a:r>
            <a:r>
              <a:rPr lang="en-US" b="1" u="sng" dirty="0"/>
              <a:t>Network compatibility Testing </a:t>
            </a:r>
            <a:r>
              <a:rPr lang="en-US" dirty="0"/>
              <a:t>In this type of testing an application is checked on different network such as WIFI ,3g,4g,etc for various parameters such as bandwidth ,</a:t>
            </a:r>
            <a:r>
              <a:rPr lang="en-US" dirty="0" smtClean="0"/>
              <a:t>speed,etc</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4860925"/>
          </a:xfrm>
        </p:spPr>
        <p:txBody>
          <a:bodyPr/>
          <a:lstStyle/>
          <a:p>
            <a:r>
              <a:rPr lang="en-US" b="1" u="sng" dirty="0"/>
              <a:t>Operating System Compatibility Testing </a:t>
            </a:r>
            <a:r>
              <a:rPr lang="en-US" dirty="0"/>
              <a:t>An application or software is tested by running it on different operating system such as windows ,mac,linux,etc </a:t>
            </a:r>
            <a:endParaRPr lang="en-US" dirty="0" smtClean="0"/>
          </a:p>
          <a:p>
            <a:r>
              <a:rPr lang="en-US" b="1" u="sng" dirty="0" smtClean="0"/>
              <a:t>Device </a:t>
            </a:r>
            <a:r>
              <a:rPr lang="en-US" b="1" u="sng" dirty="0"/>
              <a:t>Compatibility Testing </a:t>
            </a:r>
            <a:r>
              <a:rPr lang="en-US" dirty="0"/>
              <a:t>Device compatibility testing is done to check an applications compatibility with various external device such as Bluetooth ,USB device ,printer,et</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lstStyle/>
          <a:p>
            <a:r>
              <a:rPr lang="en-US" b="1" u="sng" dirty="0">
                <a:solidFill>
                  <a:schemeClr val="tx1"/>
                </a:solidFill>
              </a:rPr>
              <a:t>Mobile Compatibility Testing </a:t>
            </a:r>
            <a:r>
              <a:rPr lang="en-US" dirty="0"/>
              <a:t>In this type of testing an application is tested on various mobile devices with different operating systems such as Android ,iOS and windows</a:t>
            </a:r>
            <a:r>
              <a:rPr lang="en-US" dirty="0" smtClean="0"/>
              <a:t>.</a:t>
            </a:r>
          </a:p>
          <a:p>
            <a:pPr marL="0" indent="0">
              <a:buNone/>
            </a:pPr>
            <a:endParaRPr lang="en-US" dirty="0" smtClean="0"/>
          </a:p>
          <a:p>
            <a:r>
              <a:rPr lang="en-US" dirty="0" smtClean="0"/>
              <a:t> </a:t>
            </a:r>
            <a:r>
              <a:rPr lang="en-US" b="1" u="sng" dirty="0"/>
              <a:t>Browser Compatibility Testing </a:t>
            </a:r>
            <a:r>
              <a:rPr lang="en-US" dirty="0"/>
              <a:t>It test an applications working on various browsers such as chrome ,firefox,internetexplorer et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00258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testing</a:t>
            </a:r>
            <a:endParaRPr lang="en-IN" dirty="0"/>
          </a:p>
        </p:txBody>
      </p:sp>
      <p:sp>
        <p:nvSpPr>
          <p:cNvPr id="3" name="Content Placeholder 2"/>
          <p:cNvSpPr>
            <a:spLocks noGrp="1"/>
          </p:cNvSpPr>
          <p:nvPr>
            <p:ph idx="1"/>
          </p:nvPr>
        </p:nvSpPr>
        <p:spPr/>
        <p:txBody>
          <a:bodyPr/>
          <a:lstStyle/>
          <a:p>
            <a:r>
              <a:rPr lang="en-US" dirty="0"/>
              <a:t>A cookie is a small piece of information that is stored in a text file on user’s (client) hard drive by the web server. This piece of information is then sent back to the server each time the browser requests a page from the server</a:t>
            </a:r>
            <a:r>
              <a:rPr lang="en-US" dirty="0" smtClean="0"/>
              <a:t>.</a:t>
            </a:r>
          </a:p>
          <a:p>
            <a:r>
              <a:rPr lang="en-US" dirty="0"/>
              <a:t>cookie contains personalized user data or information that is used to communicate between different web pages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a:t>
            </a:r>
            <a:r>
              <a:rPr lang="en-US" dirty="0" smtClean="0"/>
              <a:t>he </a:t>
            </a:r>
            <a:r>
              <a:rPr lang="en-US" dirty="0"/>
              <a:t>cookie consists of mainly three things:</a:t>
            </a:r>
          </a:p>
          <a:p>
            <a:r>
              <a:rPr lang="en-US" dirty="0"/>
              <a:t>The name of the server the cookie was sent from</a:t>
            </a:r>
          </a:p>
          <a:p>
            <a:r>
              <a:rPr lang="en-US" dirty="0"/>
              <a:t>Cookies Lifetime</a:t>
            </a:r>
          </a:p>
          <a:p>
            <a:r>
              <a:rPr lang="en-US" dirty="0"/>
              <a:t>A value. This is usually a randomly generated unique number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Types of Cookies</a:t>
            </a:r>
          </a:p>
        </p:txBody>
      </p:sp>
      <p:pic>
        <p:nvPicPr>
          <p:cNvPr id="2050" name="Picture 2" descr="Types of Cook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029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4343400"/>
            <a:ext cx="8686800" cy="1631216"/>
          </a:xfrm>
          <a:prstGeom prst="rect">
            <a:avLst/>
          </a:prstGeom>
        </p:spPr>
        <p:txBody>
          <a:bodyPr wrap="square">
            <a:spAutoFit/>
          </a:bodyPr>
          <a:lstStyle/>
          <a:p>
            <a:pPr>
              <a:buFont typeface="Arial" panose="020B0604020202020204" pitchFamily="34" charset="0"/>
              <a:buChar char="•"/>
            </a:pPr>
            <a:r>
              <a:rPr lang="en-US" sz="2000" b="1" dirty="0">
                <a:solidFill>
                  <a:srgbClr val="222222"/>
                </a:solidFill>
                <a:latin typeface="Source Sans Pro"/>
              </a:rPr>
              <a:t>Session Cookies:</a:t>
            </a:r>
            <a:r>
              <a:rPr lang="en-US" sz="2000" dirty="0">
                <a:solidFill>
                  <a:srgbClr val="222222"/>
                </a:solidFill>
                <a:latin typeface="Source Sans Pro"/>
              </a:rPr>
              <a:t> These cookies are active till the browser that triggers the cookie is open. When we close the browser this session cookie gets deleted</a:t>
            </a:r>
          </a:p>
          <a:p>
            <a:pPr>
              <a:buFont typeface="Arial" panose="020B0604020202020204" pitchFamily="34" charset="0"/>
              <a:buChar char="•"/>
            </a:pPr>
            <a:r>
              <a:rPr lang="en-US" sz="2000" b="1" dirty="0">
                <a:solidFill>
                  <a:srgbClr val="222222"/>
                </a:solidFill>
                <a:latin typeface="Source Sans Pro"/>
              </a:rPr>
              <a:t>Persistent Cookies:</a:t>
            </a:r>
            <a:r>
              <a:rPr lang="en-US" sz="2000" dirty="0">
                <a:solidFill>
                  <a:srgbClr val="222222"/>
                </a:solidFill>
                <a:latin typeface="Source Sans Pro"/>
              </a:rPr>
              <a:t> These cookies are written permanently on the user machine and it lasts for months or years</a:t>
            </a:r>
            <a:endParaRPr lang="en-US" sz="2000" b="0" i="0" dirty="0">
              <a:solidFill>
                <a:srgbClr val="222222"/>
              </a:solidFill>
              <a:effectLst/>
              <a:latin typeface="Source Sans Pro"/>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Positive Testing</a:t>
            </a:r>
            <a:endParaRPr lang="en-IN" dirty="0"/>
          </a:p>
        </p:txBody>
      </p:sp>
      <p:sp>
        <p:nvSpPr>
          <p:cNvPr id="3" name="Content Placeholder 2"/>
          <p:cNvSpPr>
            <a:spLocks noGrp="1"/>
          </p:cNvSpPr>
          <p:nvPr>
            <p:ph idx="1"/>
          </p:nvPr>
        </p:nvSpPr>
        <p:spPr/>
        <p:txBody>
          <a:bodyPr/>
          <a:lstStyle/>
          <a:p>
            <a:r>
              <a:rPr lang="en-US" b="1" dirty="0"/>
              <a:t>Positive Testing</a:t>
            </a:r>
            <a:r>
              <a:rPr lang="en-US" dirty="0"/>
              <a:t> is a type of testing which is performed on a software application by providing the valid data sets as an </a:t>
            </a:r>
            <a:r>
              <a:rPr lang="en-US" dirty="0" smtClean="0"/>
              <a:t>input.</a:t>
            </a:r>
          </a:p>
          <a:p>
            <a:r>
              <a:rPr lang="en-US" dirty="0"/>
              <a:t>It checks whether the software application behaves as expected with positive inputs or not. </a:t>
            </a:r>
            <a:endParaRPr lang="en-US" dirty="0" smtClean="0"/>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Testing</a:t>
            </a:r>
            <a:r>
              <a:rPr lang="en-US" dirty="0"/>
              <a:t> </a:t>
            </a:r>
            <a:endParaRPr lang="en-IN" dirty="0"/>
          </a:p>
        </p:txBody>
      </p:sp>
      <p:sp>
        <p:nvSpPr>
          <p:cNvPr id="3" name="Content Placeholder 2"/>
          <p:cNvSpPr>
            <a:spLocks noGrp="1"/>
          </p:cNvSpPr>
          <p:nvPr>
            <p:ph idx="1"/>
          </p:nvPr>
        </p:nvSpPr>
        <p:spPr/>
        <p:txBody>
          <a:bodyPr/>
          <a:lstStyle/>
          <a:p>
            <a:r>
              <a:rPr lang="en-US" b="1" dirty="0"/>
              <a:t>Negative Testing</a:t>
            </a:r>
            <a:r>
              <a:rPr lang="en-US" dirty="0"/>
              <a:t> is a testing method performed on the software application by providing invalid or improper data sets as input. It checks whether the software application behaves as expected with the negative or unwanted user inputs. The purpose of negative testing is to ensure that the software application does not crash and remains stable with invalid data inputs.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23822"/>
              </p:ext>
            </p:extLst>
          </p:nvPr>
        </p:nvGraphicFramePr>
        <p:xfrm>
          <a:off x="228597" y="1981200"/>
          <a:ext cx="8763002" cy="2336800"/>
        </p:xfrm>
        <a:graphic>
          <a:graphicData uri="http://schemas.openxmlformats.org/drawingml/2006/table">
            <a:tbl>
              <a:tblPr firstRow="1" bandRow="1">
                <a:tableStyleId>{5C22544A-7EE6-4342-B048-85BDC9FD1C3A}</a:tableStyleId>
              </a:tblPr>
              <a:tblGrid>
                <a:gridCol w="4381501"/>
                <a:gridCol w="4381501"/>
              </a:tblGrid>
              <a:tr h="411052">
                <a:tc>
                  <a:txBody>
                    <a:bodyPr/>
                    <a:lstStyle/>
                    <a:p>
                      <a:r>
                        <a:rPr kumimoji="0" lang="en-IN" b="0" i="0" kern="1200" dirty="0" smtClean="0">
                          <a:solidFill>
                            <a:schemeClr val="lt1"/>
                          </a:solidFill>
                          <a:effectLst/>
                          <a:latin typeface="+mn-lt"/>
                          <a:ea typeface="+mn-ea"/>
                          <a:cs typeface="+mn-cs"/>
                        </a:rPr>
                        <a:t> Functional Testing Types</a:t>
                      </a:r>
                      <a:endParaRPr lang="en-IN" dirty="0"/>
                    </a:p>
                  </a:txBody>
                  <a:tcPr/>
                </a:tc>
                <a:tc>
                  <a:txBody>
                    <a:bodyPr/>
                    <a:lstStyle/>
                    <a:p>
                      <a:r>
                        <a:rPr kumimoji="0" lang="en-IN" b="0" i="0" kern="1200" dirty="0" smtClean="0">
                          <a:solidFill>
                            <a:schemeClr val="lt1"/>
                          </a:solidFill>
                          <a:effectLst/>
                          <a:latin typeface="+mn-lt"/>
                          <a:ea typeface="+mn-ea"/>
                          <a:cs typeface="+mn-cs"/>
                        </a:rPr>
                        <a:t>Non-functional Testing Types</a:t>
                      </a:r>
                      <a:endParaRPr lang="en-IN" dirty="0"/>
                    </a:p>
                  </a:txBody>
                  <a:tcPr/>
                </a:tc>
              </a:tr>
              <a:tr h="1925748">
                <a:tc>
                  <a:txBody>
                    <a:bodyPr/>
                    <a:lstStyle/>
                    <a:p>
                      <a:pPr algn="l">
                        <a:buFont typeface="Arial" panose="020B0604020202020204" pitchFamily="34" charset="0"/>
                        <a:buChar char="•"/>
                      </a:pPr>
                      <a:r>
                        <a:rPr lang="en-US" b="0" i="0" dirty="0" smtClean="0">
                          <a:solidFill>
                            <a:srgbClr val="222222"/>
                          </a:solidFill>
                          <a:effectLst/>
                          <a:latin typeface="Source Sans Pro"/>
                        </a:rPr>
                        <a:t>Unit testing</a:t>
                      </a:r>
                    </a:p>
                    <a:p>
                      <a:pPr algn="l">
                        <a:buFont typeface="Arial" panose="020B0604020202020204" pitchFamily="34" charset="0"/>
                        <a:buChar char="•"/>
                      </a:pPr>
                      <a:r>
                        <a:rPr lang="en-US" b="0" i="0" dirty="0" smtClean="0">
                          <a:solidFill>
                            <a:srgbClr val="222222"/>
                          </a:solidFill>
                          <a:effectLst/>
                          <a:latin typeface="Source Sans Pro"/>
                        </a:rPr>
                        <a:t>Smoke testing</a:t>
                      </a:r>
                    </a:p>
                    <a:p>
                      <a:pPr algn="l">
                        <a:buFont typeface="Arial" panose="020B0604020202020204" pitchFamily="34" charset="0"/>
                        <a:buChar char="•"/>
                      </a:pPr>
                      <a:r>
                        <a:rPr lang="en-US" b="0" i="0" dirty="0" smtClean="0">
                          <a:solidFill>
                            <a:srgbClr val="222222"/>
                          </a:solidFill>
                          <a:effectLst/>
                          <a:latin typeface="Source Sans Pro"/>
                        </a:rPr>
                        <a:t>User Acceptance</a:t>
                      </a:r>
                    </a:p>
                    <a:p>
                      <a:pPr algn="l">
                        <a:buFont typeface="Arial" panose="020B0604020202020204" pitchFamily="34" charset="0"/>
                        <a:buChar char="•"/>
                      </a:pPr>
                      <a:r>
                        <a:rPr lang="en-US" b="0" i="0" dirty="0" smtClean="0">
                          <a:solidFill>
                            <a:srgbClr val="222222"/>
                          </a:solidFill>
                          <a:effectLst/>
                          <a:latin typeface="Source Sans Pro"/>
                        </a:rPr>
                        <a:t>Integration Testing</a:t>
                      </a:r>
                    </a:p>
                    <a:p>
                      <a:pPr algn="l">
                        <a:buFont typeface="Arial" panose="020B0604020202020204" pitchFamily="34" charset="0"/>
                        <a:buChar char="•"/>
                      </a:pPr>
                      <a:r>
                        <a:rPr lang="en-US" b="0" i="0" dirty="0" smtClean="0">
                          <a:solidFill>
                            <a:srgbClr val="222222"/>
                          </a:solidFill>
                          <a:effectLst/>
                          <a:latin typeface="Source Sans Pro"/>
                        </a:rPr>
                        <a:t>Regression testing</a:t>
                      </a:r>
                    </a:p>
                  </a:txBody>
                  <a:tcPr/>
                </a:tc>
                <a:tc>
                  <a:txBody>
                    <a:bodyPr/>
                    <a:lstStyle/>
                    <a:p>
                      <a:r>
                        <a:rPr kumimoji="0" lang="en-US" b="0" i="0" kern="1200" dirty="0" smtClean="0">
                          <a:solidFill>
                            <a:schemeClr val="dk1"/>
                          </a:solidFill>
                          <a:effectLst/>
                          <a:latin typeface="+mn-lt"/>
                          <a:ea typeface="+mn-ea"/>
                          <a:cs typeface="+mn-cs"/>
                        </a:rPr>
                        <a:t>Performance Testing</a:t>
                      </a:r>
                    </a:p>
                    <a:p>
                      <a:r>
                        <a:rPr kumimoji="0" lang="en-US" b="0" i="0" kern="1200" dirty="0" smtClean="0">
                          <a:solidFill>
                            <a:schemeClr val="dk1"/>
                          </a:solidFill>
                          <a:effectLst/>
                          <a:latin typeface="+mn-lt"/>
                          <a:ea typeface="+mn-ea"/>
                          <a:cs typeface="+mn-cs"/>
                        </a:rPr>
                        <a:t>Volume Testing</a:t>
                      </a:r>
                    </a:p>
                    <a:p>
                      <a:r>
                        <a:rPr kumimoji="0" lang="en-US" b="0" i="0" kern="1200" dirty="0" smtClean="0">
                          <a:solidFill>
                            <a:schemeClr val="dk1"/>
                          </a:solidFill>
                          <a:effectLst/>
                          <a:latin typeface="+mn-lt"/>
                          <a:ea typeface="+mn-ea"/>
                          <a:cs typeface="+mn-cs"/>
                        </a:rPr>
                        <a:t>Scalability</a:t>
                      </a:r>
                    </a:p>
                    <a:p>
                      <a:r>
                        <a:rPr kumimoji="0" lang="en-US" b="0" i="0" kern="1200" dirty="0" smtClean="0">
                          <a:solidFill>
                            <a:schemeClr val="dk1"/>
                          </a:solidFill>
                          <a:effectLst/>
                          <a:latin typeface="+mn-lt"/>
                          <a:ea typeface="+mn-ea"/>
                          <a:cs typeface="+mn-cs"/>
                        </a:rPr>
                        <a:t>Usability Testing</a:t>
                      </a:r>
                    </a:p>
                    <a:p>
                      <a:r>
                        <a:rPr kumimoji="0" lang="en-US" b="0" i="0" kern="1200" dirty="0" smtClean="0">
                          <a:solidFill>
                            <a:schemeClr val="dk1"/>
                          </a:solidFill>
                          <a:effectLst/>
                          <a:latin typeface="+mn-lt"/>
                          <a:ea typeface="+mn-ea"/>
                          <a:cs typeface="+mn-cs"/>
                        </a:rPr>
                        <a:t>Load Testing</a:t>
                      </a:r>
                    </a:p>
                    <a:p>
                      <a:r>
                        <a:rPr kumimoji="0" lang="en-US" b="0" i="0" kern="1200" dirty="0" smtClean="0">
                          <a:solidFill>
                            <a:schemeClr val="dk1"/>
                          </a:solidFill>
                          <a:effectLst/>
                          <a:latin typeface="+mn-lt"/>
                          <a:ea typeface="+mn-ea"/>
                          <a:cs typeface="+mn-cs"/>
                        </a:rPr>
                        <a:t>Stress Testing</a:t>
                      </a:r>
                    </a:p>
                  </a:txBody>
                  <a:tcPr/>
                </a:tc>
              </a:tr>
            </a:tbl>
          </a:graphicData>
        </a:graphic>
      </p:graphicFrame>
      <p:sp>
        <p:nvSpPr>
          <p:cNvPr id="3" name="Title 2"/>
          <p:cNvSpPr>
            <a:spLocks noGrp="1"/>
          </p:cNvSpPr>
          <p:nvPr>
            <p:ph type="title"/>
          </p:nvPr>
        </p:nvSpPr>
        <p:spPr/>
        <p:txBody>
          <a:bodyPr/>
          <a:lstStyle/>
          <a:p>
            <a:r>
              <a:rPr lang="en-IN" dirty="0"/>
              <a:t>Functional &amp; non functional testing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Driven Testing</a:t>
            </a:r>
            <a:endParaRPr lang="en-IN" dirty="0"/>
          </a:p>
        </p:txBody>
      </p:sp>
      <p:sp>
        <p:nvSpPr>
          <p:cNvPr id="3" name="Content Placeholder 2"/>
          <p:cNvSpPr>
            <a:spLocks noGrp="1"/>
          </p:cNvSpPr>
          <p:nvPr>
            <p:ph idx="1"/>
          </p:nvPr>
        </p:nvSpPr>
        <p:spPr/>
        <p:txBody>
          <a:bodyPr/>
          <a:lstStyle/>
          <a:p>
            <a:r>
              <a:rPr lang="en-US" b="1" dirty="0"/>
              <a:t>Data Driven Testing</a:t>
            </a:r>
            <a:r>
              <a:rPr lang="en-US" dirty="0"/>
              <a:t> is a software testing method in which test data is stored in table or spreadsheet format. Data driven testing allows testers to input a single test script that can execute tests for all test data from a table and expect the test output in the same table. It is also called table-driven testing or parameterized testing.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r>
              <a:rPr lang="en-IN" dirty="0" smtClean="0"/>
              <a:t>Ad-hoc </a:t>
            </a:r>
            <a:r>
              <a:rPr lang="en-IN" dirty="0"/>
              <a:t>Testing</a:t>
            </a:r>
            <a:endParaRPr lang="en-IN" dirty="0">
              <a:effectLst/>
            </a:endParaRPr>
          </a:p>
        </p:txBody>
      </p:sp>
      <p:sp>
        <p:nvSpPr>
          <p:cNvPr id="3" name="Content Placeholder 2"/>
          <p:cNvSpPr>
            <a:spLocks noGrp="1"/>
          </p:cNvSpPr>
          <p:nvPr>
            <p:ph idx="1"/>
          </p:nvPr>
        </p:nvSpPr>
        <p:spPr>
          <a:xfrm>
            <a:off x="304800" y="1219200"/>
            <a:ext cx="8686800" cy="5486400"/>
          </a:xfrm>
        </p:spPr>
        <p:txBody>
          <a:bodyPr>
            <a:normAutofit fontScale="72500" lnSpcReduction="20000"/>
          </a:bodyPr>
          <a:lstStyle/>
          <a:p>
            <a:pPr>
              <a:lnSpc>
                <a:spcPct val="150000"/>
              </a:lnSpc>
            </a:pPr>
            <a:r>
              <a:rPr lang="en-US" dirty="0" smtClean="0"/>
              <a:t>Main aim of this testing is to find defect by random checking.</a:t>
            </a:r>
          </a:p>
          <a:p>
            <a:pPr>
              <a:lnSpc>
                <a:spcPct val="150000"/>
              </a:lnSpc>
            </a:pPr>
            <a:r>
              <a:rPr lang="en-US" dirty="0" smtClean="0"/>
              <a:t>Ad-hoc testing is performed without planning and documentation(SRS &amp; Test cases)</a:t>
            </a:r>
          </a:p>
          <a:p>
            <a:pPr>
              <a:lnSpc>
                <a:spcPct val="150000"/>
              </a:lnSpc>
            </a:pPr>
            <a:r>
              <a:rPr lang="en-US" dirty="0" smtClean="0"/>
              <a:t>in this tester must understand the system significanly before performing testing.</a:t>
            </a:r>
          </a:p>
          <a:p>
            <a:pPr>
              <a:lnSpc>
                <a:spcPct val="150000"/>
              </a:lnSpc>
            </a:pPr>
            <a:r>
              <a:rPr lang="en-US" dirty="0" smtClean="0"/>
              <a:t>This testing can be performed when there is limited time to do elaborative testing.</a:t>
            </a:r>
          </a:p>
          <a:p>
            <a:pPr>
              <a:lnSpc>
                <a:spcPct val="150000"/>
              </a:lnSpc>
            </a:pPr>
            <a:r>
              <a:rPr lang="en-US" dirty="0" smtClean="0"/>
              <a:t>This testing will be effective only if the tester is knowledgeble of the system under test. </a:t>
            </a:r>
          </a:p>
          <a:p>
            <a:pPr>
              <a:lnSpc>
                <a:spcPct val="150000"/>
              </a:lnSpc>
            </a:pPr>
            <a:r>
              <a:rPr lang="en-US" dirty="0" smtClean="0"/>
              <a:t> </a:t>
            </a:r>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smtClean="0"/>
          </a:p>
          <a:p>
            <a:pPr>
              <a:lnSpc>
                <a:spcPct val="150000"/>
              </a:lnSpc>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dirty="0" smtClean="0">
                <a:sym typeface="+mn-ea"/>
              </a:rPr>
              <a:t> </a:t>
            </a:r>
            <a:r>
              <a:rPr lang="en-US" dirty="0">
                <a:sym typeface="+mn-ea"/>
              </a:rPr>
              <a:t>Types of </a:t>
            </a:r>
            <a:r>
              <a:rPr lang="en-US" dirty="0" smtClean="0">
                <a:sym typeface="+mn-ea"/>
              </a:rPr>
              <a:t>Ad-hoc </a:t>
            </a:r>
            <a:r>
              <a:rPr lang="en-US" dirty="0">
                <a:sym typeface="+mn-ea"/>
              </a:rPr>
              <a:t>testing:- </a:t>
            </a:r>
            <a:endParaRPr lang="en-US" dirty="0" smtClean="0"/>
          </a:p>
          <a:p>
            <a:pPr>
              <a:lnSpc>
                <a:spcPct val="150000"/>
              </a:lnSpc>
            </a:pPr>
            <a:r>
              <a:rPr lang="en-US" dirty="0" smtClean="0">
                <a:sym typeface="+mn-ea"/>
              </a:rPr>
              <a:t>-</a:t>
            </a:r>
            <a:r>
              <a:rPr lang="en-US" dirty="0">
                <a:sym typeface="+mn-ea"/>
              </a:rPr>
              <a:t>Buddy </a:t>
            </a:r>
            <a:r>
              <a:rPr lang="en-US" dirty="0" smtClean="0">
                <a:sym typeface="+mn-ea"/>
              </a:rPr>
              <a:t>Testing</a:t>
            </a:r>
            <a:endParaRPr lang="en-US" dirty="0" smtClean="0"/>
          </a:p>
          <a:p>
            <a:pPr>
              <a:lnSpc>
                <a:spcPct val="150000"/>
              </a:lnSpc>
            </a:pPr>
            <a:r>
              <a:rPr lang="en-US" dirty="0" smtClean="0">
                <a:sym typeface="+mn-ea"/>
              </a:rPr>
              <a:t> </a:t>
            </a:r>
            <a:r>
              <a:rPr lang="en-US" dirty="0">
                <a:sym typeface="+mn-ea"/>
              </a:rPr>
              <a:t>-Pair </a:t>
            </a:r>
            <a:r>
              <a:rPr lang="en-US" dirty="0" smtClean="0">
                <a:sym typeface="+mn-ea"/>
              </a:rPr>
              <a:t>Testing</a:t>
            </a:r>
            <a:endParaRPr lang="en-US" dirty="0" smtClean="0"/>
          </a:p>
          <a:p>
            <a:pPr>
              <a:lnSpc>
                <a:spcPct val="150000"/>
              </a:lnSpc>
            </a:pPr>
            <a:r>
              <a:rPr lang="en-IN" b="1" dirty="0">
                <a:sym typeface="+mn-ea"/>
              </a:rPr>
              <a:t>Monkey Testing:</a:t>
            </a:r>
            <a:endParaRPr lang="en-IN" dirty="0"/>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Types of Ad-hoc testing:- </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Buddy Testing: </a:t>
            </a:r>
            <a:r>
              <a:rPr lang="en-US" dirty="0"/>
              <a:t>Two buddies, one from development team and one from test team mutually work on identifying defects in the same module. Buddy testing helps the testers develop better test cases while development team can also make design changes early. This kind of testing happens usually after completing the unit testing.</a:t>
            </a:r>
          </a:p>
          <a:p>
            <a:r>
              <a:rPr lang="en-US" b="1" dirty="0"/>
              <a:t>Pair Testing: </a:t>
            </a:r>
            <a:r>
              <a:rPr lang="en-US" dirty="0"/>
              <a:t>Two testers are assigned the same modules and they share ideas and work on the same systems to find defects. One tester executes the tests while another tester records the notes on their findings.</a:t>
            </a:r>
          </a:p>
          <a:p>
            <a:endParaRPr lang="en-US" b="1" dirty="0"/>
          </a:p>
          <a:p>
            <a:endParaRPr lang="en-US" b="1" dirty="0"/>
          </a:p>
          <a:p>
            <a:endParaRPr lang="en-US" b="1" dirty="0"/>
          </a:p>
          <a:p>
            <a:endParaRPr lang="en-US" b="1" dirty="0"/>
          </a:p>
          <a:p>
            <a:endParaRPr lang="en-US" b="1"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sym typeface="+mn-ea"/>
              </a:rPr>
              <a:t>Monkey Testing: </a:t>
            </a:r>
            <a:endParaRPr lang="en-US" dirty="0"/>
          </a:p>
          <a:p>
            <a:pPr marL="0" indent="0">
              <a:buNone/>
            </a:pPr>
            <a:r>
              <a:rPr lang="en-US"/>
              <a:t>Monkey Testing is a software testing technique in which the tester enters any random inputs into the software application without predefined test cases and checks the behavior of the software application, whether it crashes or not.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Browser Testing</a:t>
            </a:r>
          </a:p>
        </p:txBody>
      </p:sp>
      <p:sp>
        <p:nvSpPr>
          <p:cNvPr id="3" name="Content Placeholder 2"/>
          <p:cNvSpPr>
            <a:spLocks noGrp="1"/>
          </p:cNvSpPr>
          <p:nvPr>
            <p:ph idx="1"/>
          </p:nvPr>
        </p:nvSpPr>
        <p:spPr/>
        <p:txBody>
          <a:bodyPr/>
          <a:lstStyle/>
          <a:p>
            <a:r>
              <a:rPr lang="en-US" dirty="0"/>
              <a:t>Cross browser testing helps us to ensure that our website or web application works as expected in various web browsers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483</TotalTime>
  <Words>1858</Words>
  <Application>Microsoft Office PowerPoint</Application>
  <PresentationFormat>On-screen Show (4:3)</PresentationFormat>
  <Paragraphs>213</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Franklin Gothic Book</vt:lpstr>
      <vt:lpstr>Franklin Gothic Medium</vt:lpstr>
      <vt:lpstr>Source Sans Pro</vt:lpstr>
      <vt:lpstr>Times New Roman</vt:lpstr>
      <vt:lpstr>Wingdings 2</vt:lpstr>
      <vt:lpstr>Trek</vt:lpstr>
      <vt:lpstr> Types of testing.</vt:lpstr>
      <vt:lpstr> Manual testing and Automation testing  </vt:lpstr>
      <vt:lpstr>Functional &amp; non functional testing</vt:lpstr>
      <vt:lpstr>Functional &amp; non functional testing</vt:lpstr>
      <vt:lpstr>Ad-hoc Testing</vt:lpstr>
      <vt:lpstr>PowerPoint Presentation</vt:lpstr>
      <vt:lpstr> Types of Ad-hoc testing:- </vt:lpstr>
      <vt:lpstr>PowerPoint Presentation</vt:lpstr>
      <vt:lpstr>Cross- Browser Testing</vt:lpstr>
      <vt:lpstr>Front End Testing &amp; Back End Testing</vt:lpstr>
      <vt:lpstr>Front End Testing</vt:lpstr>
      <vt:lpstr>Back End Testing </vt:lpstr>
      <vt:lpstr>Fuzz Testing</vt:lpstr>
      <vt:lpstr>PowerPoint Presentation</vt:lpstr>
      <vt:lpstr>GUI Testing </vt:lpstr>
      <vt:lpstr>Load Testing </vt:lpstr>
      <vt:lpstr>Stress Testing </vt:lpstr>
      <vt:lpstr>Security Testing</vt:lpstr>
      <vt:lpstr>Soak Testing </vt:lpstr>
      <vt:lpstr>PowerPoint Presentation</vt:lpstr>
      <vt:lpstr>PowerPoint Presentation</vt:lpstr>
      <vt:lpstr>Volume Testing</vt:lpstr>
      <vt:lpstr>Exploratory Testing</vt:lpstr>
      <vt:lpstr>PowerPoint Presentation</vt:lpstr>
      <vt:lpstr>PowerPoint Presentation</vt:lpstr>
      <vt:lpstr>PowerPoint Presentation</vt:lpstr>
      <vt:lpstr>PowerPoint Presentation</vt:lpstr>
      <vt:lpstr>Usability Testing</vt:lpstr>
      <vt:lpstr>Penetration Testing</vt:lpstr>
      <vt:lpstr>Compatibility Testing</vt:lpstr>
      <vt:lpstr>Types of Compatibility Testing</vt:lpstr>
      <vt:lpstr>PowerPoint Presentation</vt:lpstr>
      <vt:lpstr>PowerPoint Presentation</vt:lpstr>
      <vt:lpstr>PowerPoint Presentation</vt:lpstr>
      <vt:lpstr>Cookie testing</vt:lpstr>
      <vt:lpstr>PowerPoint Presentation</vt:lpstr>
      <vt:lpstr>Types of Cookies</vt:lpstr>
      <vt:lpstr>Positive Testing</vt:lpstr>
      <vt:lpstr>Negative Testing </vt:lpstr>
      <vt:lpstr>Data Driven Testing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CAMERINFOLKS</dc:creator>
  <cp:lastModifiedBy>Windows User</cp:lastModifiedBy>
  <cp:revision>126</cp:revision>
  <dcterms:created xsi:type="dcterms:W3CDTF">2016-08-02T14:04:00Z</dcterms:created>
  <dcterms:modified xsi:type="dcterms:W3CDTF">2023-07-12T07:21:49Z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D25638EA126B49D7A799B65CDB7D3608</vt:lpwstr>
  </property>
  <property fmtid="{D5CDD505-2E9C-101B-9397-08002B2CF9AE}" pid="3" name="KSOProductBuildVer">
    <vt:lpwstr>1033-11.2.0.11130</vt:lpwstr>
  </property>
</Properties>
</file>