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5" autoAdjust="0"/>
    <p:restoredTop sz="94660"/>
  </p:normalViewPr>
  <p:slideViewPr>
    <p:cSldViewPr snapToGrid="0">
      <p:cViewPr>
        <p:scale>
          <a:sx n="150" d="100"/>
          <a:sy n="150" d="100"/>
        </p:scale>
        <p:origin x="-1080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8890-BBED-4E83-B3DD-D8EE8C4317C7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3196-D233-4FB0-B67A-69D61031F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6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8890-BBED-4E83-B3DD-D8EE8C4317C7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3196-D233-4FB0-B67A-69D61031F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7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8890-BBED-4E83-B3DD-D8EE8C4317C7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3196-D233-4FB0-B67A-69D61031F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8890-BBED-4E83-B3DD-D8EE8C4317C7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3196-D233-4FB0-B67A-69D61031F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0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8890-BBED-4E83-B3DD-D8EE8C4317C7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3196-D233-4FB0-B67A-69D61031F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0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8890-BBED-4E83-B3DD-D8EE8C4317C7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3196-D233-4FB0-B67A-69D61031F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4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8890-BBED-4E83-B3DD-D8EE8C4317C7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3196-D233-4FB0-B67A-69D61031F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2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8890-BBED-4E83-B3DD-D8EE8C4317C7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3196-D233-4FB0-B67A-69D61031F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8890-BBED-4E83-B3DD-D8EE8C4317C7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3196-D233-4FB0-B67A-69D61031F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8890-BBED-4E83-B3DD-D8EE8C4317C7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3196-D233-4FB0-B67A-69D61031F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0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8890-BBED-4E83-B3DD-D8EE8C4317C7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3196-D233-4FB0-B67A-69D61031F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2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F8890-BBED-4E83-B3DD-D8EE8C4317C7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53196-D233-4FB0-B67A-69D61031F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Diagonal Corners Rounded 19"/>
          <p:cNvSpPr/>
          <p:nvPr/>
        </p:nvSpPr>
        <p:spPr>
          <a:xfrm>
            <a:off x="2019705" y="4006075"/>
            <a:ext cx="5048361" cy="71545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870" tIns="16435" rIns="32870" bIns="16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3" dirty="0">
              <a:solidFill>
                <a:schemeClr val="tx1"/>
              </a:solidFill>
            </a:endParaRPr>
          </a:p>
        </p:txBody>
      </p:sp>
      <p:sp>
        <p:nvSpPr>
          <p:cNvPr id="4" name="Rectangle: Diagonal Corners Rounded 3"/>
          <p:cNvSpPr/>
          <p:nvPr/>
        </p:nvSpPr>
        <p:spPr>
          <a:xfrm>
            <a:off x="2775584" y="854319"/>
            <a:ext cx="3506619" cy="43312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870" tIns="16435" rIns="32870" bIns="16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Total number of papers in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medline.abstract</a:t>
            </a:r>
            <a:r>
              <a:rPr lang="en-US" sz="1100" dirty="0">
                <a:solidFill>
                  <a:schemeClr val="tx1"/>
                </a:solidFill>
              </a:rPr>
              <a:t>  (22,359,026)</a:t>
            </a:r>
          </a:p>
        </p:txBody>
      </p:sp>
      <p:sp>
        <p:nvSpPr>
          <p:cNvPr id="8" name="Arrow: Bent-Up 7"/>
          <p:cNvSpPr/>
          <p:nvPr/>
        </p:nvSpPr>
        <p:spPr>
          <a:xfrm flipH="1" flipV="1">
            <a:off x="2407728" y="1051925"/>
            <a:ext cx="367857" cy="35611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870" tIns="16435" rIns="32870" bIns="16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2"/>
          </a:p>
        </p:txBody>
      </p:sp>
      <p:sp>
        <p:nvSpPr>
          <p:cNvPr id="9" name="Rectangle: Diagonal Corners Rounded 8"/>
          <p:cNvSpPr/>
          <p:nvPr/>
        </p:nvSpPr>
        <p:spPr>
          <a:xfrm>
            <a:off x="1360954" y="1415054"/>
            <a:ext cx="2272553" cy="168926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870" tIns="16435" rIns="32870" bIns="16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3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7169" y="1415055"/>
            <a:ext cx="2206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Total number of papers having the following </a:t>
            </a:r>
            <a:r>
              <a:rPr lang="en-US" sz="1100" dirty="0" err="1"/>
              <a:t>MeSH</a:t>
            </a:r>
            <a:r>
              <a:rPr lang="en-US" sz="1100" dirty="0"/>
              <a:t> terms (192,364)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1471141" y="1836520"/>
            <a:ext cx="2063755" cy="11972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Stem Cells            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Hematopoietic Stem Cells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Hematopoietic Stem Cell Transplantation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Stem Cell Transplantation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Embryonic Stem Cells  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Neoplastic Stem Cells 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Mesenchymal Stem Cell Transplantation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Pluripotent Stem Cells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Tumor Stem Cell Assay 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Neural Stem Cells     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Stem Cell Factor      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Hematopoietic Stem Cell Mobilization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Induced Pluripotent Stem Cells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Adult Stem Cells      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Peripheral Blood Stem Cell Transplantation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Multipotent Stem Cells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Cord Blood Stem Cell Transplantation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Stem Cell Niche       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Embryonal Carcinoma Stem Cells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Stem Cell Research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Fetal Stem Cells      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Totipotent Stem Cells </a:t>
            </a:r>
          </a:p>
        </p:txBody>
      </p:sp>
      <p:sp>
        <p:nvSpPr>
          <p:cNvPr id="16" name="Rectangle: Diagonal Corners Rounded 15"/>
          <p:cNvSpPr/>
          <p:nvPr/>
        </p:nvSpPr>
        <p:spPr>
          <a:xfrm>
            <a:off x="1336749" y="3335080"/>
            <a:ext cx="2282923" cy="44320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870" tIns="16435" rIns="32870" bIns="16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Total number of downloaded papers  (26,923 + 9,132 = 36,055)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2080293" y="4453216"/>
            <a:ext cx="4903055" cy="1963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8435" tIns="29217" rIns="58435" bIns="29217" numCol="4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6088" indent="-76088">
              <a:buFont typeface="Arial" panose="020B0604020202020204" pitchFamily="34" charset="0"/>
              <a:buChar char="•"/>
            </a:pPr>
            <a:r>
              <a:rPr lang="en-US" sz="500" dirty="0"/>
              <a:t>American Tissue Type Collection</a:t>
            </a:r>
          </a:p>
          <a:p>
            <a:pPr marL="76088" indent="-76088">
              <a:buFont typeface="Arial" panose="020B0604020202020204" pitchFamily="34" charset="0"/>
              <a:buChar char="•"/>
            </a:pPr>
            <a:r>
              <a:rPr lang="en-US" sz="500" dirty="0"/>
              <a:t>ATCC</a:t>
            </a:r>
          </a:p>
          <a:p>
            <a:pPr marL="76088" indent="-76088">
              <a:buFont typeface="Arial" panose="020B0604020202020204" pitchFamily="34" charset="0"/>
              <a:buChar char="•"/>
            </a:pPr>
            <a:r>
              <a:rPr lang="en-US" sz="500" dirty="0"/>
              <a:t>Cell Applications</a:t>
            </a:r>
          </a:p>
          <a:p>
            <a:pPr marL="76088" indent="-76088">
              <a:buFont typeface="Arial" panose="020B0604020202020204" pitchFamily="34" charset="0"/>
              <a:buChar char="•"/>
            </a:pPr>
            <a:r>
              <a:rPr lang="en-US" sz="500" dirty="0" err="1"/>
              <a:t>Coriell</a:t>
            </a:r>
            <a:r>
              <a:rPr lang="en-US" sz="500" dirty="0"/>
              <a:t> Biorepository</a:t>
            </a:r>
          </a:p>
          <a:p>
            <a:pPr marL="76088" indent="-76088">
              <a:buFont typeface="Arial" panose="020B0604020202020204" pitchFamily="34" charset="0"/>
              <a:buChar char="•"/>
            </a:pPr>
            <a:r>
              <a:rPr lang="en-US" sz="500" dirty="0" err="1"/>
              <a:t>Coriell</a:t>
            </a:r>
            <a:r>
              <a:rPr lang="en-US" sz="500" dirty="0"/>
              <a:t> Cell Repositories</a:t>
            </a:r>
          </a:p>
          <a:p>
            <a:pPr marL="76088" indent="-76088">
              <a:buFont typeface="Arial" panose="020B0604020202020204" pitchFamily="34" charset="0"/>
              <a:buChar char="•"/>
            </a:pPr>
            <a:r>
              <a:rPr lang="en-US" sz="500" dirty="0" err="1"/>
              <a:t>Coriell</a:t>
            </a:r>
            <a:r>
              <a:rPr lang="en-US" sz="500" dirty="0"/>
              <a:t> Institute for Medical Research</a:t>
            </a:r>
          </a:p>
          <a:p>
            <a:pPr marL="76088" indent="-76088">
              <a:buFont typeface="Arial" panose="020B0604020202020204" pitchFamily="34" charset="0"/>
              <a:buChar char="•"/>
            </a:pPr>
            <a:r>
              <a:rPr lang="en-US" sz="500" dirty="0" err="1"/>
              <a:t>Lonza</a:t>
            </a:r>
            <a:endParaRPr lang="en-US" sz="500" dirty="0"/>
          </a:p>
        </p:txBody>
      </p:sp>
      <p:sp>
        <p:nvSpPr>
          <p:cNvPr id="13" name="TextBox 12"/>
          <p:cNvSpPr txBox="1"/>
          <p:nvPr/>
        </p:nvSpPr>
        <p:spPr>
          <a:xfrm>
            <a:off x="2080294" y="4012513"/>
            <a:ext cx="50483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Query used to populate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stem_cell_docs</a:t>
            </a:r>
            <a:r>
              <a:rPr lang="en-US" sz="1100" dirty="0"/>
              <a:t> table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JOURNAL</a:t>
            </a:r>
            <a:r>
              <a:rPr lang="en-US" sz="1100" dirty="0"/>
              <a:t> and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en-US" sz="11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en-US" sz="11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100" dirty="0"/>
              <a:t>and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CELL </a:t>
            </a:r>
            <a:r>
              <a:rPr lang="en-US" sz="1100" dirty="0"/>
              <a:t>(list is in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Query.xlsx</a:t>
            </a:r>
            <a:r>
              <a:rPr lang="en-US" sz="1100" dirty="0"/>
              <a:t>)</a:t>
            </a:r>
          </a:p>
        </p:txBody>
      </p:sp>
      <p:sp>
        <p:nvSpPr>
          <p:cNvPr id="21" name="Arrow: Down 20"/>
          <p:cNvSpPr/>
          <p:nvPr/>
        </p:nvSpPr>
        <p:spPr>
          <a:xfrm>
            <a:off x="2397999" y="3106725"/>
            <a:ext cx="198462" cy="222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"/>
          </a:p>
        </p:txBody>
      </p:sp>
      <p:sp>
        <p:nvSpPr>
          <p:cNvPr id="22" name="Rectangle: Diagonal Corners Rounded 21"/>
          <p:cNvSpPr/>
          <p:nvPr/>
        </p:nvSpPr>
        <p:spPr>
          <a:xfrm>
            <a:off x="1337797" y="4966278"/>
            <a:ext cx="2296758" cy="45204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870" tIns="16435" rIns="32870" bIns="16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Total number of cell lines occurrence in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stem_cell_docs</a:t>
            </a:r>
            <a:r>
              <a:rPr lang="en-US" sz="1100" dirty="0">
                <a:solidFill>
                  <a:schemeClr val="tx1"/>
                </a:solidFill>
              </a:rPr>
              <a:t> table (7,857)</a:t>
            </a:r>
          </a:p>
        </p:txBody>
      </p:sp>
      <p:sp>
        <p:nvSpPr>
          <p:cNvPr id="23" name="Arrow: Down 22"/>
          <p:cNvSpPr/>
          <p:nvPr/>
        </p:nvSpPr>
        <p:spPr>
          <a:xfrm>
            <a:off x="2397999" y="3777740"/>
            <a:ext cx="198462" cy="222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"/>
          </a:p>
        </p:txBody>
      </p:sp>
      <p:sp>
        <p:nvSpPr>
          <p:cNvPr id="25" name="Rectangle: Diagonal Corners Rounded 24"/>
          <p:cNvSpPr/>
          <p:nvPr/>
        </p:nvSpPr>
        <p:spPr>
          <a:xfrm>
            <a:off x="5224765" y="1392056"/>
            <a:ext cx="2705750" cy="6277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870" tIns="16435" rIns="32870" bIns="16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3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24765" y="1392055"/>
            <a:ext cx="2705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Total number of papers having the following </a:t>
            </a:r>
            <a:r>
              <a:rPr lang="en-US" sz="1100" dirty="0" err="1"/>
              <a:t>MeSH</a:t>
            </a:r>
            <a:r>
              <a:rPr lang="en-US" sz="1100" dirty="0"/>
              <a:t> terms (179,322)</a:t>
            </a:r>
          </a:p>
        </p:txBody>
      </p:sp>
      <p:sp>
        <p:nvSpPr>
          <p:cNvPr id="27" name="Rectangle: Rounded Corners 26"/>
          <p:cNvSpPr/>
          <p:nvPr/>
        </p:nvSpPr>
        <p:spPr>
          <a:xfrm>
            <a:off x="5356653" y="1827027"/>
            <a:ext cx="2446439" cy="1254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Prostatic Neoplasms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Breast Neoplasms</a:t>
            </a:r>
          </a:p>
        </p:txBody>
      </p:sp>
      <p:sp>
        <p:nvSpPr>
          <p:cNvPr id="28" name="Arrow: Bent-Up 27"/>
          <p:cNvSpPr/>
          <p:nvPr/>
        </p:nvSpPr>
        <p:spPr>
          <a:xfrm flipV="1">
            <a:off x="6296367" y="1017185"/>
            <a:ext cx="368598" cy="35611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870" tIns="16435" rIns="32870" bIns="16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2"/>
          </a:p>
        </p:txBody>
      </p:sp>
      <p:sp>
        <p:nvSpPr>
          <p:cNvPr id="29" name="Arrow: Down 28"/>
          <p:cNvSpPr/>
          <p:nvPr/>
        </p:nvSpPr>
        <p:spPr>
          <a:xfrm>
            <a:off x="6484092" y="2019756"/>
            <a:ext cx="198462" cy="13097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"/>
          </a:p>
        </p:txBody>
      </p:sp>
      <p:sp>
        <p:nvSpPr>
          <p:cNvPr id="30" name="Rectangle: Diagonal Corners Rounded 29"/>
          <p:cNvSpPr/>
          <p:nvPr/>
        </p:nvSpPr>
        <p:spPr>
          <a:xfrm>
            <a:off x="5224765" y="3329554"/>
            <a:ext cx="2705750" cy="44873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870" tIns="16435" rIns="32870" bIns="16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Total number of downloaded papers 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(16,494 + 19,746 = 35,728)</a:t>
            </a:r>
          </a:p>
        </p:txBody>
      </p:sp>
      <p:sp>
        <p:nvSpPr>
          <p:cNvPr id="31" name="Arrow: Down 30"/>
          <p:cNvSpPr/>
          <p:nvPr/>
        </p:nvSpPr>
        <p:spPr>
          <a:xfrm>
            <a:off x="6484092" y="4726494"/>
            <a:ext cx="198462" cy="222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"/>
          </a:p>
        </p:txBody>
      </p:sp>
      <p:sp>
        <p:nvSpPr>
          <p:cNvPr id="32" name="Rectangle: Diagonal Corners Rounded 31"/>
          <p:cNvSpPr/>
          <p:nvPr/>
        </p:nvSpPr>
        <p:spPr>
          <a:xfrm>
            <a:off x="5224765" y="4957909"/>
            <a:ext cx="2706798" cy="45076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870" tIns="16435" rIns="32870" bIns="16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Total number of cell lines occurrence in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cancer_stemcell_docs</a:t>
            </a:r>
            <a:r>
              <a:rPr lang="en-US" sz="1100" dirty="0">
                <a:solidFill>
                  <a:schemeClr val="tx1"/>
                </a:solidFill>
              </a:rPr>
              <a:t> table (13,498)</a:t>
            </a:r>
          </a:p>
        </p:txBody>
      </p:sp>
      <p:sp>
        <p:nvSpPr>
          <p:cNvPr id="33" name="Arrow: Down 32"/>
          <p:cNvSpPr/>
          <p:nvPr/>
        </p:nvSpPr>
        <p:spPr>
          <a:xfrm>
            <a:off x="6484092" y="3777348"/>
            <a:ext cx="198462" cy="222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"/>
          </a:p>
        </p:txBody>
      </p:sp>
      <p:sp>
        <p:nvSpPr>
          <p:cNvPr id="35" name="Arrow: Down 34"/>
          <p:cNvSpPr/>
          <p:nvPr/>
        </p:nvSpPr>
        <p:spPr>
          <a:xfrm>
            <a:off x="2393194" y="4723932"/>
            <a:ext cx="198462" cy="222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"/>
          </a:p>
        </p:txBody>
      </p:sp>
    </p:spTree>
    <p:extLst>
      <p:ext uri="{BB962C8B-B14F-4D97-AF65-F5344CB8AC3E}">
        <p14:creationId xmlns:p14="http://schemas.microsoft.com/office/powerpoint/2010/main" val="152533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Diagonal Corners Rounded 19"/>
          <p:cNvSpPr/>
          <p:nvPr/>
        </p:nvSpPr>
        <p:spPr>
          <a:xfrm>
            <a:off x="1478158" y="4360717"/>
            <a:ext cx="5048361" cy="41735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870" tIns="16435" rIns="32870" bIns="16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3" dirty="0">
              <a:solidFill>
                <a:schemeClr val="tx1"/>
              </a:solidFill>
            </a:endParaRPr>
          </a:p>
        </p:txBody>
      </p:sp>
      <p:sp>
        <p:nvSpPr>
          <p:cNvPr id="4" name="Rectangle: Diagonal Corners Rounded 3"/>
          <p:cNvSpPr/>
          <p:nvPr/>
        </p:nvSpPr>
        <p:spPr>
          <a:xfrm>
            <a:off x="2267584" y="859112"/>
            <a:ext cx="3506619" cy="43312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870" tIns="16435" rIns="32870" bIns="16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Total number of </a:t>
            </a:r>
            <a:r>
              <a:rPr lang="en-US" sz="1100" dirty="0" smtClean="0">
                <a:solidFill>
                  <a:schemeClr val="tx1"/>
                </a:solidFill>
              </a:rPr>
              <a:t>documents in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medline.abstract</a:t>
            </a:r>
            <a:r>
              <a:rPr lang="en-US" sz="1100" dirty="0">
                <a:solidFill>
                  <a:schemeClr val="tx1"/>
                </a:solidFill>
              </a:rPr>
              <a:t>  (22,359,026)</a:t>
            </a:r>
          </a:p>
        </p:txBody>
      </p:sp>
      <p:sp>
        <p:nvSpPr>
          <p:cNvPr id="8" name="Arrow: Bent-Up 7"/>
          <p:cNvSpPr/>
          <p:nvPr/>
        </p:nvSpPr>
        <p:spPr>
          <a:xfrm flipH="1" flipV="1">
            <a:off x="1899728" y="1056718"/>
            <a:ext cx="367857" cy="35611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870" tIns="16435" rIns="32870" bIns="16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2"/>
          </a:p>
        </p:txBody>
      </p:sp>
      <p:sp>
        <p:nvSpPr>
          <p:cNvPr id="9" name="Rectangle: Diagonal Corners Rounded 8"/>
          <p:cNvSpPr/>
          <p:nvPr/>
        </p:nvSpPr>
        <p:spPr>
          <a:xfrm>
            <a:off x="852954" y="1419847"/>
            <a:ext cx="2497684" cy="19684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870" tIns="16435" rIns="32870" bIns="16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3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678" y="1419848"/>
            <a:ext cx="2396227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Total number of papers having the following </a:t>
            </a:r>
            <a:r>
              <a:rPr lang="en-US" sz="1100" dirty="0" err="1"/>
              <a:t>MeSH</a:t>
            </a:r>
            <a:r>
              <a:rPr lang="en-US" sz="1100" dirty="0"/>
              <a:t> terms (192,364</a:t>
            </a:r>
            <a:r>
              <a:rPr lang="en-US" sz="1100" dirty="0" smtClean="0"/>
              <a:t>)</a:t>
            </a:r>
          </a:p>
          <a:p>
            <a:pPr algn="ctr"/>
            <a:endParaRPr lang="en-US" sz="1100" dirty="0"/>
          </a:p>
          <a:p>
            <a:pPr algn="ctr"/>
            <a:endParaRPr lang="en-US" sz="1100" dirty="0" smtClean="0"/>
          </a:p>
          <a:p>
            <a:pPr algn="ctr"/>
            <a:endParaRPr lang="en-US" sz="1100" dirty="0"/>
          </a:p>
          <a:p>
            <a:pPr algn="ctr"/>
            <a:endParaRPr lang="en-US" sz="1100" dirty="0" smtClean="0"/>
          </a:p>
          <a:p>
            <a:pPr algn="ctr"/>
            <a:endParaRPr lang="en-US" sz="1100" dirty="0"/>
          </a:p>
          <a:p>
            <a:pPr algn="ctr"/>
            <a:endParaRPr lang="en-US" sz="1100" dirty="0" smtClean="0"/>
          </a:p>
          <a:p>
            <a:pPr algn="ctr"/>
            <a:endParaRPr lang="en-US" sz="1100" dirty="0"/>
          </a:p>
          <a:p>
            <a:pPr algn="ctr"/>
            <a:endParaRPr lang="en-US" sz="1100" dirty="0" smtClean="0"/>
          </a:p>
          <a:p>
            <a:pPr algn="ctr"/>
            <a:r>
              <a:rPr lang="en-US" sz="1100" dirty="0" smtClean="0"/>
              <a:t>, and were published in a valid journal</a:t>
            </a:r>
            <a:endParaRPr lang="en-US" sz="1100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963141" y="1841313"/>
            <a:ext cx="2063755" cy="11972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Stem Cells            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Hematopoietic Stem Cells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Hematopoietic Stem Cell Transplantation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Stem Cell Transplantation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Embryonic Stem Cells  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Neoplastic Stem Cells 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Mesenchymal Stem Cell Transplantation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Pluripotent Stem Cells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Tumor Stem Cell Assay 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Neural Stem Cells     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Stem Cell Factor      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Hematopoietic Stem Cell Mobilization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Induced Pluripotent Stem Cells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Adult Stem Cells      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Peripheral Blood Stem Cell Transplantation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Multipotent Stem Cells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Cord Blood Stem Cell Transplantation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Stem Cell Niche       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Embryonal Carcinoma Stem Cells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Stem Cell Research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Fetal Stem Cells      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Totipotent Stem Cells </a:t>
            </a:r>
          </a:p>
        </p:txBody>
      </p:sp>
      <p:sp>
        <p:nvSpPr>
          <p:cNvPr id="16" name="Rectangle: Diagonal Corners Rounded 15"/>
          <p:cNvSpPr/>
          <p:nvPr/>
        </p:nvSpPr>
        <p:spPr>
          <a:xfrm>
            <a:off x="805234" y="3637005"/>
            <a:ext cx="2597408" cy="44320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870" tIns="16435" rIns="32870" bIns="16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Downloading Full-texts</a:t>
            </a:r>
            <a:r>
              <a:rPr lang="en-US" sz="100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 26,923 </a:t>
            </a:r>
            <a:r>
              <a:rPr lang="en-US" sz="1000" dirty="0" err="1" smtClean="0">
                <a:solidFill>
                  <a:schemeClr val="tx1"/>
                </a:solidFill>
              </a:rPr>
              <a:t>ScienceDirect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+ </a:t>
            </a:r>
            <a:r>
              <a:rPr lang="en-US" sz="1000" dirty="0" smtClean="0">
                <a:solidFill>
                  <a:schemeClr val="tx1"/>
                </a:solidFill>
              </a:rPr>
              <a:t>9,132 PubMed Central Total: </a:t>
            </a:r>
            <a:r>
              <a:rPr lang="en-US" sz="1000" b="1" dirty="0" smtClean="0">
                <a:solidFill>
                  <a:schemeClr val="tx1"/>
                </a:solidFill>
              </a:rPr>
              <a:t>36,055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8332" y="4314438"/>
            <a:ext cx="50483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String Matching</a:t>
            </a:r>
            <a:r>
              <a:rPr lang="en-US" sz="1100" dirty="0" smtClean="0"/>
              <a:t>: </a:t>
            </a:r>
          </a:p>
          <a:p>
            <a:pPr algn="ctr"/>
            <a:r>
              <a:rPr lang="en-US" sz="1100" dirty="0" smtClean="0"/>
              <a:t>Does a form of at least one cell line occur in the full-text of a document? </a:t>
            </a:r>
            <a:endParaRPr lang="en-US" sz="1100" dirty="0"/>
          </a:p>
        </p:txBody>
      </p:sp>
      <p:sp>
        <p:nvSpPr>
          <p:cNvPr id="21" name="Arrow: Down 20"/>
          <p:cNvSpPr/>
          <p:nvPr/>
        </p:nvSpPr>
        <p:spPr>
          <a:xfrm>
            <a:off x="1880414" y="3403858"/>
            <a:ext cx="198462" cy="222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"/>
          </a:p>
        </p:txBody>
      </p:sp>
      <p:sp>
        <p:nvSpPr>
          <p:cNvPr id="22" name="Rectangle: Diagonal Corners Rounded 21"/>
          <p:cNvSpPr/>
          <p:nvPr/>
        </p:nvSpPr>
        <p:spPr>
          <a:xfrm>
            <a:off x="801043" y="5081297"/>
            <a:ext cx="2296758" cy="69044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870" tIns="16435" rIns="32870" bIns="16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Total number of cell </a:t>
            </a:r>
            <a:r>
              <a:rPr lang="en-US" sz="1100" dirty="0" smtClean="0">
                <a:solidFill>
                  <a:schemeClr val="tx1"/>
                </a:solidFill>
              </a:rPr>
              <a:t>line occurrences </a:t>
            </a:r>
            <a:r>
              <a:rPr lang="en-US" sz="1100" dirty="0">
                <a:solidFill>
                  <a:schemeClr val="tx1"/>
                </a:solidFill>
              </a:rPr>
              <a:t>in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stem_cell_docs</a:t>
            </a:r>
            <a:r>
              <a:rPr lang="en-US" sz="1100" dirty="0">
                <a:solidFill>
                  <a:schemeClr val="tx1"/>
                </a:solidFill>
              </a:rPr>
              <a:t> table </a:t>
            </a:r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(7,857 mentions; 5,514 documents)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Arrow: Down 22"/>
          <p:cNvSpPr/>
          <p:nvPr/>
        </p:nvSpPr>
        <p:spPr>
          <a:xfrm>
            <a:off x="1866037" y="4113212"/>
            <a:ext cx="198462" cy="222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"/>
          </a:p>
        </p:txBody>
      </p:sp>
      <p:sp>
        <p:nvSpPr>
          <p:cNvPr id="25" name="Rectangle: Diagonal Corners Rounded 24"/>
          <p:cNvSpPr/>
          <p:nvPr/>
        </p:nvSpPr>
        <p:spPr>
          <a:xfrm>
            <a:off x="4716765" y="1396848"/>
            <a:ext cx="2705750" cy="97062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870" tIns="16435" rIns="32870" bIns="16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3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16765" y="1396848"/>
            <a:ext cx="270575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Total number of papers having the following </a:t>
            </a:r>
            <a:r>
              <a:rPr lang="en-US" sz="1100" dirty="0" err="1"/>
              <a:t>MeSH</a:t>
            </a:r>
            <a:r>
              <a:rPr lang="en-US" sz="1100" dirty="0"/>
              <a:t> terms (179,322</a:t>
            </a:r>
            <a:r>
              <a:rPr lang="en-US" sz="1100" dirty="0" smtClean="0"/>
              <a:t>)</a:t>
            </a:r>
          </a:p>
          <a:p>
            <a:pPr algn="ctr"/>
            <a:endParaRPr lang="en-US" sz="1100" dirty="0"/>
          </a:p>
          <a:p>
            <a:pPr algn="ctr"/>
            <a:endParaRPr lang="en-US" sz="1100" dirty="0" smtClean="0"/>
          </a:p>
          <a:p>
            <a:pPr algn="ctr"/>
            <a:r>
              <a:rPr lang="en-US" sz="1100" dirty="0" smtClean="0"/>
              <a:t>, and </a:t>
            </a:r>
            <a:r>
              <a:rPr lang="en-US" sz="1100" dirty="0"/>
              <a:t>were published in a valid </a:t>
            </a:r>
            <a:r>
              <a:rPr lang="en-US" sz="1100" dirty="0" smtClean="0"/>
              <a:t>journal</a:t>
            </a:r>
            <a:endParaRPr lang="en-US" sz="1100" dirty="0"/>
          </a:p>
        </p:txBody>
      </p:sp>
      <p:sp>
        <p:nvSpPr>
          <p:cNvPr id="27" name="Rectangle: Rounded Corners 26"/>
          <p:cNvSpPr/>
          <p:nvPr/>
        </p:nvSpPr>
        <p:spPr>
          <a:xfrm>
            <a:off x="4848653" y="1831819"/>
            <a:ext cx="2446439" cy="2481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 smtClean="0"/>
              <a:t>Prostatic Neoplasms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 smtClean="0"/>
              <a:t>Breast Neoplasms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 smtClean="0"/>
              <a:t>Lung Neoplasms</a:t>
            </a:r>
            <a:endParaRPr lang="en-US" sz="500" dirty="0"/>
          </a:p>
        </p:txBody>
      </p:sp>
      <p:sp>
        <p:nvSpPr>
          <p:cNvPr id="28" name="Arrow: Bent-Up 27"/>
          <p:cNvSpPr/>
          <p:nvPr/>
        </p:nvSpPr>
        <p:spPr>
          <a:xfrm flipV="1">
            <a:off x="5788367" y="1021978"/>
            <a:ext cx="368598" cy="35611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870" tIns="16435" rIns="32870" bIns="16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2"/>
          </a:p>
        </p:txBody>
      </p:sp>
      <p:sp>
        <p:nvSpPr>
          <p:cNvPr id="29" name="Arrow: Down 28"/>
          <p:cNvSpPr/>
          <p:nvPr/>
        </p:nvSpPr>
        <p:spPr>
          <a:xfrm>
            <a:off x="5966507" y="2377056"/>
            <a:ext cx="198462" cy="12352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"/>
          </a:p>
        </p:txBody>
      </p:sp>
      <p:sp>
        <p:nvSpPr>
          <p:cNvPr id="30" name="Rectangle: Diagonal Corners Rounded 29"/>
          <p:cNvSpPr/>
          <p:nvPr/>
        </p:nvSpPr>
        <p:spPr>
          <a:xfrm>
            <a:off x="4692803" y="3631479"/>
            <a:ext cx="2705750" cy="44873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870" tIns="16435" rIns="32870" bIns="16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Downloading Full-texts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35,728+ </a:t>
            </a:r>
            <a:r>
              <a:rPr lang="en-US" sz="1000" dirty="0" err="1" smtClean="0">
                <a:solidFill>
                  <a:schemeClr val="tx1"/>
                </a:solidFill>
              </a:rPr>
              <a:t>ScienceDirect</a:t>
            </a:r>
            <a:r>
              <a:rPr lang="en-US" sz="1000" dirty="0" smtClean="0">
                <a:solidFill>
                  <a:schemeClr val="tx1"/>
                </a:solidFill>
              </a:rPr>
              <a:t> + &lt;??&gt; PubMed Central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Total: </a:t>
            </a:r>
            <a:r>
              <a:rPr lang="en-US" sz="1000" b="1" dirty="0" smtClean="0">
                <a:solidFill>
                  <a:schemeClr val="tx1"/>
                </a:solidFill>
              </a:rPr>
              <a:t>35,728+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Arrow: Down 30"/>
          <p:cNvSpPr/>
          <p:nvPr/>
        </p:nvSpPr>
        <p:spPr>
          <a:xfrm>
            <a:off x="5937752" y="4803174"/>
            <a:ext cx="198462" cy="222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"/>
          </a:p>
        </p:txBody>
      </p:sp>
      <p:sp>
        <p:nvSpPr>
          <p:cNvPr id="32" name="Rectangle: Diagonal Corners Rounded 31"/>
          <p:cNvSpPr/>
          <p:nvPr/>
        </p:nvSpPr>
        <p:spPr>
          <a:xfrm>
            <a:off x="4678426" y="5053759"/>
            <a:ext cx="2706798" cy="71798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870" tIns="16435" rIns="32870" bIns="16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Total number of cell </a:t>
            </a:r>
            <a:r>
              <a:rPr lang="en-US" sz="1100" dirty="0" smtClean="0">
                <a:solidFill>
                  <a:schemeClr val="tx1"/>
                </a:solidFill>
              </a:rPr>
              <a:t>line occurrences </a:t>
            </a:r>
            <a:r>
              <a:rPr lang="en-US" sz="1100" dirty="0">
                <a:solidFill>
                  <a:schemeClr val="tx1"/>
                </a:solidFill>
              </a:rPr>
              <a:t>in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cancer_stemcell_docs</a:t>
            </a:r>
            <a:r>
              <a:rPr lang="en-US" sz="1100" dirty="0">
                <a:solidFill>
                  <a:schemeClr val="tx1"/>
                </a:solidFill>
              </a:rPr>
              <a:t> table </a:t>
            </a:r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(13,498 mentions; 8,008 documents)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Arrow: Down 32"/>
          <p:cNvSpPr/>
          <p:nvPr/>
        </p:nvSpPr>
        <p:spPr>
          <a:xfrm>
            <a:off x="5952130" y="4112820"/>
            <a:ext cx="198462" cy="222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"/>
          </a:p>
        </p:txBody>
      </p:sp>
      <p:sp>
        <p:nvSpPr>
          <p:cNvPr id="35" name="Arrow: Down 34"/>
          <p:cNvSpPr/>
          <p:nvPr/>
        </p:nvSpPr>
        <p:spPr>
          <a:xfrm>
            <a:off x="1851647" y="4805404"/>
            <a:ext cx="198462" cy="222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"/>
          </a:p>
        </p:txBody>
      </p:sp>
      <p:sp>
        <p:nvSpPr>
          <p:cNvPr id="34" name="Right Brace 33"/>
          <p:cNvSpPr/>
          <p:nvPr/>
        </p:nvSpPr>
        <p:spPr>
          <a:xfrm>
            <a:off x="7465682" y="3626928"/>
            <a:ext cx="119811" cy="44665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/>
          <p:cNvSpPr/>
          <p:nvPr/>
        </p:nvSpPr>
        <p:spPr>
          <a:xfrm>
            <a:off x="7479101" y="4359215"/>
            <a:ext cx="119811" cy="44665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ight Brace 36"/>
          <p:cNvSpPr/>
          <p:nvPr/>
        </p:nvSpPr>
        <p:spPr>
          <a:xfrm>
            <a:off x="7468293" y="5013946"/>
            <a:ext cx="135494" cy="76320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86454" y="3556000"/>
            <a:ext cx="13846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Currently growing to include “Lung Neoplasms” and to include full-texts from PubMed Central.</a:t>
            </a:r>
          </a:p>
          <a:p>
            <a:endParaRPr lang="en-US" sz="800" dirty="0">
              <a:solidFill>
                <a:srgbClr val="FF0000"/>
              </a:solidFill>
            </a:endParaRPr>
          </a:p>
          <a:p>
            <a:endParaRPr lang="en-US" sz="800" dirty="0" smtClean="0">
              <a:solidFill>
                <a:srgbClr val="FF0000"/>
              </a:solidFill>
            </a:endParaRPr>
          </a:p>
          <a:p>
            <a:r>
              <a:rPr lang="en-US" sz="800" dirty="0" smtClean="0">
                <a:solidFill>
                  <a:srgbClr val="FF0000"/>
                </a:solidFill>
              </a:rPr>
              <a:t>Current data was matched against v1 of cell of the cell-lines. v2 has fewer lines, but more forms (spaces / dashes / full-stops).</a:t>
            </a:r>
          </a:p>
          <a:p>
            <a:endParaRPr lang="en-US" sz="800" dirty="0">
              <a:solidFill>
                <a:srgbClr val="FF0000"/>
              </a:solidFill>
            </a:endParaRPr>
          </a:p>
          <a:p>
            <a:endParaRPr lang="en-US" sz="800" dirty="0" smtClean="0">
              <a:solidFill>
                <a:srgbClr val="FF0000"/>
              </a:solidFill>
            </a:endParaRPr>
          </a:p>
          <a:p>
            <a:r>
              <a:rPr lang="en-US" sz="800" dirty="0" smtClean="0">
                <a:solidFill>
                  <a:srgbClr val="FF0000"/>
                </a:solidFill>
              </a:rPr>
              <a:t>These tables can be combined and indexed against MEDLINE tables.</a:t>
            </a:r>
            <a:endParaRPr 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32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Diagonal Corners Rounded 19"/>
          <p:cNvSpPr/>
          <p:nvPr/>
        </p:nvSpPr>
        <p:spPr>
          <a:xfrm>
            <a:off x="808521" y="4768229"/>
            <a:ext cx="2585843" cy="72165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870" tIns="16435" rIns="32870" bIns="16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3" dirty="0">
              <a:solidFill>
                <a:schemeClr val="tx1"/>
              </a:solidFill>
            </a:endParaRPr>
          </a:p>
        </p:txBody>
      </p:sp>
      <p:sp>
        <p:nvSpPr>
          <p:cNvPr id="4" name="Rectangle: Diagonal Corners Rounded 3"/>
          <p:cNvSpPr/>
          <p:nvPr/>
        </p:nvSpPr>
        <p:spPr>
          <a:xfrm>
            <a:off x="853267" y="694784"/>
            <a:ext cx="2471824" cy="42243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870" tIns="16435" rIns="32870" bIns="16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22,359,026 entries in </a:t>
            </a:r>
            <a:r>
              <a:rPr lang="en-US" sz="1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medline.abstract</a:t>
            </a:r>
            <a:r>
              <a:rPr lang="en-US" sz="1100" dirty="0" smtClean="0">
                <a:solidFill>
                  <a:schemeClr val="tx1"/>
                </a:solidFill>
              </a:rPr>
              <a:t> 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: Diagonal Corners Rounded 8"/>
          <p:cNvSpPr/>
          <p:nvPr/>
        </p:nvSpPr>
        <p:spPr>
          <a:xfrm>
            <a:off x="852954" y="1434471"/>
            <a:ext cx="2497684" cy="214769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870" tIns="16435" rIns="32870" bIns="16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3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5269" y="1434473"/>
            <a:ext cx="23962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umber </a:t>
            </a:r>
            <a:r>
              <a:rPr lang="en-US" sz="1100" dirty="0"/>
              <a:t>of </a:t>
            </a:r>
            <a:r>
              <a:rPr lang="en-US" sz="1100" dirty="0" smtClean="0"/>
              <a:t>documents with the </a:t>
            </a:r>
            <a:r>
              <a:rPr lang="en-US" sz="1100" dirty="0"/>
              <a:t>following </a:t>
            </a:r>
            <a:r>
              <a:rPr lang="en-US" sz="1100" dirty="0" err="1"/>
              <a:t>MeSH</a:t>
            </a:r>
            <a:r>
              <a:rPr lang="en-US" sz="1100" dirty="0"/>
              <a:t> </a:t>
            </a:r>
            <a:r>
              <a:rPr lang="en-US" sz="1100" dirty="0" smtClean="0"/>
              <a:t>terms (371,686)</a:t>
            </a:r>
          </a:p>
          <a:p>
            <a:pPr algn="ctr"/>
            <a:endParaRPr lang="en-US" sz="1100" dirty="0" smtClean="0"/>
          </a:p>
          <a:p>
            <a:pPr algn="ctr"/>
            <a:endParaRPr lang="en-US" sz="1100" dirty="0"/>
          </a:p>
          <a:p>
            <a:pPr algn="ctr"/>
            <a:endParaRPr lang="en-US" sz="1100" dirty="0" smtClean="0"/>
          </a:p>
          <a:p>
            <a:pPr algn="ctr"/>
            <a:endParaRPr lang="en-US" sz="1100" dirty="0"/>
          </a:p>
          <a:p>
            <a:pPr algn="ctr"/>
            <a:endParaRPr lang="en-US" sz="1100" dirty="0" smtClean="0"/>
          </a:p>
          <a:p>
            <a:pPr algn="ctr"/>
            <a:endParaRPr lang="en-US" sz="1100" dirty="0"/>
          </a:p>
          <a:p>
            <a:pPr algn="ctr"/>
            <a:endParaRPr lang="en-US" sz="1100" dirty="0" smtClean="0"/>
          </a:p>
          <a:p>
            <a:pPr algn="ctr"/>
            <a:endParaRPr lang="en-US" sz="1100" dirty="0"/>
          </a:p>
          <a:p>
            <a:pPr algn="ctr"/>
            <a:endParaRPr lang="en-US" sz="1100" dirty="0" smtClean="0"/>
          </a:p>
          <a:p>
            <a:pPr algn="ctr"/>
            <a:r>
              <a:rPr lang="en-US" sz="1100" dirty="0" smtClean="0"/>
              <a:t>, that were published in a valid journal</a:t>
            </a:r>
            <a:endParaRPr lang="en-US" sz="1100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963141" y="1855937"/>
            <a:ext cx="2063755" cy="14260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Stem Cells            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Hematopoietic Stem Cells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Hematopoietic Stem Cell Transplantation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Stem Cell Transplantation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Embryonic Stem Cells  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Neoplastic Stem Cells 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Mesenchymal Stem Cell Transplantation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Pluripotent Stem Cells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Tumor Stem Cell Assay 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Neural Stem Cells     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Stem Cell Factor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Prostatic Neoplasms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Breast Neoplasms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Lung </a:t>
            </a:r>
            <a:r>
              <a:rPr lang="en-US" sz="500" dirty="0" smtClean="0"/>
              <a:t>Neoplasms                          </a:t>
            </a:r>
            <a:endParaRPr lang="en-US" sz="500" dirty="0"/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Hematopoietic Stem Cell Mobilization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Induced Pluripotent Stem Cells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Adult Stem Cells      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Peripheral Blood Stem Cell Transplantation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Multipotent Stem Cells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Cord Blood Stem Cell Transplantation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Stem Cell Niche       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Embryonal Carcinoma Stem Cells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Stem Cell Research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Fetal Stem Cells      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Totipotent Stem Cells </a:t>
            </a:r>
          </a:p>
        </p:txBody>
      </p:sp>
      <p:sp>
        <p:nvSpPr>
          <p:cNvPr id="16" name="Rectangle: Diagonal Corners Rounded 15"/>
          <p:cNvSpPr/>
          <p:nvPr/>
        </p:nvSpPr>
        <p:spPr>
          <a:xfrm>
            <a:off x="805234" y="3911216"/>
            <a:ext cx="2597408" cy="49543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870" tIns="16435" rIns="32870" bIns="16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Download full-text documents from </a:t>
            </a:r>
            <a:r>
              <a:rPr lang="en-US" sz="1100" i="1" dirty="0" err="1" smtClean="0">
                <a:solidFill>
                  <a:schemeClr val="tx1"/>
                </a:solidFill>
              </a:rPr>
              <a:t>ScienceDirect</a:t>
            </a:r>
            <a:r>
              <a:rPr lang="en-US" sz="1100" dirty="0" smtClean="0">
                <a:solidFill>
                  <a:schemeClr val="tx1"/>
                </a:solidFill>
              </a:rPr>
              <a:t> and </a:t>
            </a:r>
            <a:r>
              <a:rPr lang="en-US" sz="1100" i="1" dirty="0" smtClean="0">
                <a:solidFill>
                  <a:schemeClr val="tx1"/>
                </a:solidFill>
              </a:rPr>
              <a:t>PubMed Central</a:t>
            </a:r>
            <a:r>
              <a:rPr lang="en-US" sz="1100" dirty="0" smtClean="0">
                <a:solidFill>
                  <a:schemeClr val="tx1"/>
                </a:solidFill>
              </a:rPr>
              <a:t>: 80,711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1766" y="4865928"/>
            <a:ext cx="25922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How many cell lines occur in the texts?:</a:t>
            </a:r>
          </a:p>
          <a:p>
            <a:pPr algn="ctr"/>
            <a:r>
              <a:rPr lang="en-US" sz="1100" dirty="0"/>
              <a:t>103,872 </a:t>
            </a:r>
            <a:r>
              <a:rPr lang="en-US" sz="1100" dirty="0" smtClean="0"/>
              <a:t>cell lines in 22,928 documents </a:t>
            </a:r>
          </a:p>
          <a:p>
            <a:pPr algn="ctr"/>
            <a:r>
              <a:rPr lang="en-US" sz="1100" dirty="0" smtClean="0"/>
              <a:t>(in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medline.cell_docs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21" name="Arrow: Down 20"/>
          <p:cNvSpPr/>
          <p:nvPr/>
        </p:nvSpPr>
        <p:spPr>
          <a:xfrm>
            <a:off x="1984662" y="3636149"/>
            <a:ext cx="198462" cy="222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"/>
          </a:p>
        </p:txBody>
      </p:sp>
      <p:sp>
        <p:nvSpPr>
          <p:cNvPr id="23" name="Arrow: Down 22"/>
          <p:cNvSpPr/>
          <p:nvPr/>
        </p:nvSpPr>
        <p:spPr>
          <a:xfrm>
            <a:off x="1970625" y="4481671"/>
            <a:ext cx="198462" cy="222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"/>
          </a:p>
        </p:txBody>
      </p:sp>
      <p:sp>
        <p:nvSpPr>
          <p:cNvPr id="38" name="Arrow: Down 20"/>
          <p:cNvSpPr/>
          <p:nvPr/>
        </p:nvSpPr>
        <p:spPr>
          <a:xfrm>
            <a:off x="1930602" y="1181654"/>
            <a:ext cx="198462" cy="222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"/>
          </a:p>
        </p:txBody>
      </p:sp>
      <p:sp>
        <p:nvSpPr>
          <p:cNvPr id="12" name="Rectangle: Diagonal Corners Rounded 19"/>
          <p:cNvSpPr/>
          <p:nvPr/>
        </p:nvSpPr>
        <p:spPr>
          <a:xfrm>
            <a:off x="5973188" y="2397564"/>
            <a:ext cx="2585843" cy="72165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870" tIns="16435" rIns="32870" bIns="16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3" dirty="0">
              <a:solidFill>
                <a:schemeClr val="tx1"/>
              </a:solidFill>
            </a:endParaRPr>
          </a:p>
        </p:txBody>
      </p:sp>
      <p:sp>
        <p:nvSpPr>
          <p:cNvPr id="15" name="Rectangle: Diagonal Corners Rounded 3"/>
          <p:cNvSpPr/>
          <p:nvPr/>
        </p:nvSpPr>
        <p:spPr>
          <a:xfrm>
            <a:off x="5975601" y="677852"/>
            <a:ext cx="2471824" cy="42243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870" tIns="16435" rIns="32870" bIns="16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Tens of millions of patents from May 2001 </a:t>
            </a:r>
            <a:r>
              <a:rPr lang="mr-IN" sz="1100" dirty="0" smtClean="0">
                <a:solidFill>
                  <a:schemeClr val="tx1"/>
                </a:solidFill>
              </a:rPr>
              <a:t>–</a:t>
            </a:r>
            <a:r>
              <a:rPr lang="en-US" sz="1100" dirty="0" smtClean="0">
                <a:solidFill>
                  <a:schemeClr val="tx1"/>
                </a:solidFill>
              </a:rPr>
              <a:t> May 2016.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Rectangle: Diagonal Corners Rounded 8"/>
          <p:cNvSpPr/>
          <p:nvPr/>
        </p:nvSpPr>
        <p:spPr>
          <a:xfrm>
            <a:off x="5975288" y="1417539"/>
            <a:ext cx="2497684" cy="65679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870" tIns="16435" rIns="32870" bIns="16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3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47603" y="1417541"/>
            <a:ext cx="23962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Number of patents (including supporting documentation) containing the word </a:t>
            </a:r>
            <a:r>
              <a:rPr lang="en-US" sz="1100" i="1" dirty="0" smtClean="0"/>
              <a:t>cell</a:t>
            </a:r>
            <a:r>
              <a:rPr lang="en-US" sz="1100" dirty="0" smtClean="0"/>
              <a:t>: 4,568,258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6003367" y="2452929"/>
            <a:ext cx="25922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How many cell lines occur in the </a:t>
            </a:r>
            <a:r>
              <a:rPr lang="en-US" sz="1100" dirty="0" smtClean="0"/>
              <a:t>texts</a:t>
            </a:r>
            <a:r>
              <a:rPr lang="en-US" sz="1100" dirty="0" smtClean="0"/>
              <a:t>?:</a:t>
            </a:r>
          </a:p>
          <a:p>
            <a:pPr algn="ctr"/>
            <a:r>
              <a:rPr lang="en-US" sz="1100" dirty="0" smtClean="0"/>
              <a:t>786,603 cell lines in 87,363 patents</a:t>
            </a:r>
            <a:endParaRPr lang="en-US" sz="1100" dirty="0" smtClean="0"/>
          </a:p>
          <a:p>
            <a:pPr algn="ctr"/>
            <a:r>
              <a:rPr lang="en-US" sz="1100" dirty="0" smtClean="0"/>
              <a:t>(</a:t>
            </a:r>
            <a:r>
              <a:rPr lang="en-US" sz="1100" dirty="0" smtClean="0"/>
              <a:t>in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medline.patent_docs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25" name="Arrow: Down 20"/>
          <p:cNvSpPr/>
          <p:nvPr/>
        </p:nvSpPr>
        <p:spPr>
          <a:xfrm>
            <a:off x="7132396" y="2137550"/>
            <a:ext cx="198462" cy="222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"/>
          </a:p>
        </p:txBody>
      </p:sp>
      <p:sp>
        <p:nvSpPr>
          <p:cNvPr id="27" name="Arrow: Down 20"/>
          <p:cNvSpPr/>
          <p:nvPr/>
        </p:nvSpPr>
        <p:spPr>
          <a:xfrm>
            <a:off x="7052936" y="1164722"/>
            <a:ext cx="198462" cy="222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"/>
          </a:p>
        </p:txBody>
      </p:sp>
      <p:sp>
        <p:nvSpPr>
          <p:cNvPr id="2" name="TextBox 1"/>
          <p:cNvSpPr txBox="1"/>
          <p:nvPr/>
        </p:nvSpPr>
        <p:spPr>
          <a:xfrm>
            <a:off x="990600" y="22013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Research Papers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16134" y="220133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 Patents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24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1029</TotalTime>
  <Words>655</Words>
  <Application>Microsoft Macintosh PowerPoint</Application>
  <PresentationFormat>On-screen Show (4:3)</PresentationFormat>
  <Paragraphs>146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</dc:creator>
  <cp:lastModifiedBy>Aaron Gerow</cp:lastModifiedBy>
  <cp:revision>45</cp:revision>
  <dcterms:created xsi:type="dcterms:W3CDTF">2016-07-26T05:05:32Z</dcterms:created>
  <dcterms:modified xsi:type="dcterms:W3CDTF">2016-10-19T20:42:04Z</dcterms:modified>
</cp:coreProperties>
</file>