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5" autoAdjust="0"/>
    <p:restoredTop sz="94660"/>
  </p:normalViewPr>
  <p:slideViewPr>
    <p:cSldViewPr snapToGrid="0">
      <p:cViewPr>
        <p:scale>
          <a:sx n="200" d="100"/>
          <a:sy n="200" d="100"/>
        </p:scale>
        <p:origin x="-3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6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8890-BBED-4E83-B3DD-D8EE8C4317C7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/>
          <p:cNvSpPr/>
          <p:nvPr/>
        </p:nvSpPr>
        <p:spPr>
          <a:xfrm>
            <a:off x="827554" y="634371"/>
            <a:ext cx="2497684" cy="214769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869" y="634373"/>
            <a:ext cx="23962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umber </a:t>
            </a:r>
            <a:r>
              <a:rPr lang="en-US" sz="1100" dirty="0"/>
              <a:t>of </a:t>
            </a:r>
            <a:r>
              <a:rPr lang="en-US" sz="1100" dirty="0" smtClean="0"/>
              <a:t>documents with the </a:t>
            </a:r>
            <a:r>
              <a:rPr lang="en-US" sz="1100" dirty="0"/>
              <a:t>following </a:t>
            </a:r>
            <a:r>
              <a:rPr lang="en-US" sz="1100" dirty="0" err="1"/>
              <a:t>MeSH</a:t>
            </a:r>
            <a:r>
              <a:rPr lang="en-US" sz="1100" dirty="0"/>
              <a:t> </a:t>
            </a:r>
            <a:r>
              <a:rPr lang="en-US" sz="1100" dirty="0" smtClean="0"/>
              <a:t>terms </a:t>
            </a:r>
            <a:r>
              <a:rPr lang="en-US" sz="1100" dirty="0"/>
              <a:t>(644,018)</a:t>
            </a:r>
            <a:endParaRPr lang="en-US" sz="1100" dirty="0" smtClean="0"/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, that were published in a valid journal</a:t>
            </a:r>
            <a:endParaRPr lang="en-US" sz="1100" dirty="0"/>
          </a:p>
        </p:txBody>
      </p:sp>
      <p:sp>
        <p:nvSpPr>
          <p:cNvPr id="16" name="Rectangle: Diagonal Corners Rounded 15"/>
          <p:cNvSpPr/>
          <p:nvPr/>
        </p:nvSpPr>
        <p:spPr>
          <a:xfrm>
            <a:off x="779834" y="3111116"/>
            <a:ext cx="2597408" cy="49543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Download full-text documents from </a:t>
            </a:r>
            <a:r>
              <a:rPr lang="en-US" sz="1100" i="1" dirty="0" err="1" smtClean="0">
                <a:solidFill>
                  <a:schemeClr val="tx1"/>
                </a:solidFill>
              </a:rPr>
              <a:t>ScienceDirect</a:t>
            </a:r>
            <a:r>
              <a:rPr lang="en-US" sz="1100" dirty="0" smtClean="0">
                <a:solidFill>
                  <a:schemeClr val="tx1"/>
                </a:solidFill>
              </a:rPr>
              <a:t> and </a:t>
            </a:r>
            <a:r>
              <a:rPr lang="en-US" sz="1100" i="1" dirty="0" smtClean="0">
                <a:solidFill>
                  <a:schemeClr val="tx1"/>
                </a:solidFill>
              </a:rPr>
              <a:t>PubMed Central</a:t>
            </a:r>
            <a:r>
              <a:rPr lang="en-US" sz="1100" dirty="0" smtClean="0">
                <a:solidFill>
                  <a:schemeClr val="tx1"/>
                </a:solidFill>
              </a:rPr>
              <a:t>: 169,464</a:t>
            </a:r>
          </a:p>
        </p:txBody>
      </p:sp>
      <p:sp>
        <p:nvSpPr>
          <p:cNvPr id="21" name="Arrow: Down 20"/>
          <p:cNvSpPr/>
          <p:nvPr/>
        </p:nvSpPr>
        <p:spPr>
          <a:xfrm>
            <a:off x="1959262" y="2836049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23" name="Arrow: Down 22"/>
          <p:cNvSpPr/>
          <p:nvPr/>
        </p:nvSpPr>
        <p:spPr>
          <a:xfrm>
            <a:off x="1945225" y="3681571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12" name="Rectangle: Diagonal Corners Rounded 19"/>
          <p:cNvSpPr/>
          <p:nvPr/>
        </p:nvSpPr>
        <p:spPr>
          <a:xfrm>
            <a:off x="4163438" y="2353114"/>
            <a:ext cx="2585843" cy="51708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15" name="Rectangle: Diagonal Corners Rounded 3"/>
          <p:cNvSpPr/>
          <p:nvPr/>
        </p:nvSpPr>
        <p:spPr>
          <a:xfrm>
            <a:off x="4165851" y="633402"/>
            <a:ext cx="2471824" cy="4224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Tens of millions of patents from May 2001 </a:t>
            </a:r>
            <a:r>
              <a:rPr lang="mr-IN" sz="1100" dirty="0" smtClean="0">
                <a:solidFill>
                  <a:schemeClr val="tx1"/>
                </a:solidFill>
              </a:rPr>
              <a:t>–</a:t>
            </a:r>
            <a:r>
              <a:rPr lang="en-US" sz="1100" dirty="0" smtClean="0">
                <a:solidFill>
                  <a:schemeClr val="tx1"/>
                </a:solidFill>
              </a:rPr>
              <a:t> May 2016.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: Diagonal Corners Rounded 8"/>
          <p:cNvSpPr/>
          <p:nvPr/>
        </p:nvSpPr>
        <p:spPr>
          <a:xfrm>
            <a:off x="4165538" y="1373089"/>
            <a:ext cx="2497684" cy="65679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7853" y="1373091"/>
            <a:ext cx="23962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Number of patents (including supporting documentation) containing the word </a:t>
            </a:r>
            <a:r>
              <a:rPr lang="en-US" sz="1100" i="1" dirty="0" smtClean="0"/>
              <a:t>cell</a:t>
            </a:r>
            <a:r>
              <a:rPr lang="en-US" sz="1100" dirty="0" smtClean="0"/>
              <a:t>: 4,568,258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193617" y="2408479"/>
            <a:ext cx="2592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How many cell lines occur in the texts?:</a:t>
            </a:r>
          </a:p>
          <a:p>
            <a:pPr algn="ctr"/>
            <a:r>
              <a:rPr lang="en-US" sz="1100" dirty="0" smtClean="0"/>
              <a:t>2,882,209 cell lines in 181,283 patents</a:t>
            </a:r>
          </a:p>
        </p:txBody>
      </p:sp>
      <p:sp>
        <p:nvSpPr>
          <p:cNvPr id="25" name="Arrow: Down 20"/>
          <p:cNvSpPr/>
          <p:nvPr/>
        </p:nvSpPr>
        <p:spPr>
          <a:xfrm>
            <a:off x="5303596" y="2067700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27" name="Arrow: Down 20"/>
          <p:cNvSpPr/>
          <p:nvPr/>
        </p:nvSpPr>
        <p:spPr>
          <a:xfrm>
            <a:off x="5293986" y="1101222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2" name="TextBox 1"/>
          <p:cNvSpPr txBox="1"/>
          <p:nvPr/>
        </p:nvSpPr>
        <p:spPr>
          <a:xfrm>
            <a:off x="1123950" y="22013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Papers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03234" y="226483"/>
            <a:ext cx="124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 Patents</a:t>
            </a:r>
            <a:endParaRPr lang="en-US" dirty="0"/>
          </a:p>
        </p:txBody>
      </p:sp>
      <p:sp>
        <p:nvSpPr>
          <p:cNvPr id="26" name="Rectangle: Rounded Corners 13"/>
          <p:cNvSpPr/>
          <p:nvPr/>
        </p:nvSpPr>
        <p:spPr>
          <a:xfrm>
            <a:off x="969491" y="1070288"/>
            <a:ext cx="2199159" cy="14443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 smtClean="0"/>
              <a:t>Stem </a:t>
            </a:r>
            <a:r>
              <a:rPr lang="en-US" sz="500" dirty="0"/>
              <a:t>Cells      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Cells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 Transplantation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Transplantation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Embryonic Stem Cells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Neoplastic Stem Cells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Mesenchymal Stem Cell Transplantation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Pluripotent Stem Cells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Tumor Stem Cell Assay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Neural Stem Cells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Factor </a:t>
            </a:r>
            <a:r>
              <a:rPr lang="en-US" sz="500" dirty="0" smtClean="0"/>
              <a:t>                         </a:t>
            </a:r>
            <a:endParaRPr lang="en-US" sz="500" dirty="0"/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 </a:t>
            </a:r>
            <a:r>
              <a:rPr lang="en-US" sz="500" dirty="0" smtClean="0"/>
              <a:t>Mobilization       </a:t>
            </a:r>
            <a:endParaRPr lang="en-US" sz="500" dirty="0"/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Induced Pluripotent Stem Cells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Adult Stem Cells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Peripheral Blood Stem Cell Transplantation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Multipotent Stem Cells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Cord Blood Stem Cell Transplantation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Niche 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Embryonal Carcinoma Stem Cells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Research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Fetal Stem Cells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Totipotent Stem Cells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Prostatic Neoplasms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 smtClean="0"/>
              <a:t>Breast Neoplasms </a:t>
            </a:r>
            <a:endParaRPr lang="en-US" sz="500" dirty="0"/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b="1" dirty="0" smtClean="0"/>
              <a:t>Lung Neoplasms</a:t>
            </a:r>
            <a:endParaRPr lang="en-US" sz="500" b="1" dirty="0"/>
          </a:p>
        </p:txBody>
      </p:sp>
      <p:sp>
        <p:nvSpPr>
          <p:cNvPr id="28" name="Rectangle: Diagonal Corners Rounded 21"/>
          <p:cNvSpPr/>
          <p:nvPr/>
        </p:nvSpPr>
        <p:spPr>
          <a:xfrm>
            <a:off x="745130" y="3924878"/>
            <a:ext cx="2645770" cy="45204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Total number of cell lines </a:t>
            </a:r>
            <a:r>
              <a:rPr lang="en-US" sz="1100" dirty="0" smtClean="0">
                <a:solidFill>
                  <a:schemeClr val="tx1"/>
                </a:solidFill>
              </a:rPr>
              <a:t>occurrences (2,957,185 in 148,177 documents)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2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</TotalTime>
  <Words>170</Words>
  <Application>Microsoft Macintosh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</dc:creator>
  <cp:lastModifiedBy>Aaron Gerow</cp:lastModifiedBy>
  <cp:revision>50</cp:revision>
  <dcterms:created xsi:type="dcterms:W3CDTF">2016-07-26T05:05:32Z</dcterms:created>
  <dcterms:modified xsi:type="dcterms:W3CDTF">2017-02-26T18:54:55Z</dcterms:modified>
</cp:coreProperties>
</file>