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78" r:id="rId2"/>
    <p:sldId id="279" r:id="rId3"/>
    <p:sldId id="265" r:id="rId4"/>
    <p:sldId id="280" r:id="rId5"/>
    <p:sldId id="266" r:id="rId6"/>
    <p:sldId id="282" r:id="rId7"/>
    <p:sldId id="268" r:id="rId8"/>
    <p:sldId id="283" r:id="rId9"/>
    <p:sldId id="267" r:id="rId10"/>
    <p:sldId id="284" r:id="rId11"/>
    <p:sldId id="269" r:id="rId12"/>
    <p:sldId id="285" r:id="rId13"/>
    <p:sldId id="270" r:id="rId14"/>
    <p:sldId id="286" r:id="rId15"/>
    <p:sldId id="271" r:id="rId16"/>
    <p:sldId id="272" r:id="rId17"/>
    <p:sldId id="260" r:id="rId18"/>
    <p:sldId id="274" r:id="rId19"/>
    <p:sldId id="273" r:id="rId20"/>
    <p:sldId id="276" r:id="rId21"/>
    <p:sldId id="262" r:id="rId22"/>
    <p:sldId id="256" r:id="rId23"/>
    <p:sldId id="289" r:id="rId24"/>
    <p:sldId id="290" r:id="rId25"/>
    <p:sldId id="287" r:id="rId26"/>
    <p:sldId id="28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88" autoAdjust="0"/>
  </p:normalViewPr>
  <p:slideViewPr>
    <p:cSldViewPr snapToGrid="0" snapToObjects="1">
      <p:cViewPr>
        <p:scale>
          <a:sx n="86" d="100"/>
          <a:sy n="86" d="100"/>
        </p:scale>
        <p:origin x="-1256" y="-8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D29E23-617F-B64B-BA01-900D181E966A}" type="datetimeFigureOut">
              <a:rPr lang="en-US" smtClean="0"/>
              <a:t>3/6/16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FB5FA9-C7FE-2F45-A7E7-4D270123B9EA}" type="slidenum">
              <a:rPr lang="en-US" smtClean="0"/>
              <a:t>‹#›</a:t>
            </a:fld>
            <a:endParaRPr lang="en-US"/>
          </a:p>
        </p:txBody>
      </p:sp>
    </p:spTree>
    <p:extLst>
      <p:ext uri="{BB962C8B-B14F-4D97-AF65-F5344CB8AC3E}">
        <p14:creationId xmlns:p14="http://schemas.microsoft.com/office/powerpoint/2010/main" val="34260119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3ABF88-F254-5C4B-A5EB-7EF4646BBC1A}" type="datetimeFigureOut">
              <a:rPr lang="en-US" smtClean="0"/>
              <a:t>3/6/16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0675B-4065-FC4B-BC7C-ABA70008D00D}" type="slidenum">
              <a:rPr lang="en-US" smtClean="0"/>
              <a:t>‹#›</a:t>
            </a:fld>
            <a:endParaRPr lang="en-US"/>
          </a:p>
        </p:txBody>
      </p:sp>
    </p:spTree>
    <p:extLst>
      <p:ext uri="{BB962C8B-B14F-4D97-AF65-F5344CB8AC3E}">
        <p14:creationId xmlns:p14="http://schemas.microsoft.com/office/powerpoint/2010/main" val="3916285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0675B-4065-FC4B-BC7C-ABA70008D00D}" type="slidenum">
              <a:rPr lang="en-US" smtClean="0"/>
              <a:t>5</a:t>
            </a:fld>
            <a:endParaRPr lang="en-US"/>
          </a:p>
        </p:txBody>
      </p:sp>
    </p:spTree>
    <p:extLst>
      <p:ext uri="{BB962C8B-B14F-4D97-AF65-F5344CB8AC3E}">
        <p14:creationId xmlns:p14="http://schemas.microsoft.com/office/powerpoint/2010/main" val="89394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0675B-4065-FC4B-BC7C-ABA70008D00D}" type="slidenum">
              <a:rPr lang="en-US" smtClean="0"/>
              <a:t>7</a:t>
            </a:fld>
            <a:endParaRPr lang="en-US"/>
          </a:p>
        </p:txBody>
      </p:sp>
    </p:spTree>
    <p:extLst>
      <p:ext uri="{BB962C8B-B14F-4D97-AF65-F5344CB8AC3E}">
        <p14:creationId xmlns:p14="http://schemas.microsoft.com/office/powerpoint/2010/main" val="893940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0675B-4065-FC4B-BC7C-ABA70008D00D}" type="slidenum">
              <a:rPr lang="en-US" smtClean="0"/>
              <a:t>9</a:t>
            </a:fld>
            <a:endParaRPr lang="en-US"/>
          </a:p>
        </p:txBody>
      </p:sp>
    </p:spTree>
    <p:extLst>
      <p:ext uri="{BB962C8B-B14F-4D97-AF65-F5344CB8AC3E}">
        <p14:creationId xmlns:p14="http://schemas.microsoft.com/office/powerpoint/2010/main" val="89394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0675B-4065-FC4B-BC7C-ABA70008D00D}" type="slidenum">
              <a:rPr lang="en-US" smtClean="0"/>
              <a:t>11</a:t>
            </a:fld>
            <a:endParaRPr lang="en-US"/>
          </a:p>
        </p:txBody>
      </p:sp>
    </p:spTree>
    <p:extLst>
      <p:ext uri="{BB962C8B-B14F-4D97-AF65-F5344CB8AC3E}">
        <p14:creationId xmlns:p14="http://schemas.microsoft.com/office/powerpoint/2010/main" val="89394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0675B-4065-FC4B-BC7C-ABA70008D00D}" type="slidenum">
              <a:rPr lang="en-US" smtClean="0"/>
              <a:t>13</a:t>
            </a:fld>
            <a:endParaRPr lang="en-US"/>
          </a:p>
        </p:txBody>
      </p:sp>
    </p:spTree>
    <p:extLst>
      <p:ext uri="{BB962C8B-B14F-4D97-AF65-F5344CB8AC3E}">
        <p14:creationId xmlns:p14="http://schemas.microsoft.com/office/powerpoint/2010/main" val="89394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0675B-4065-FC4B-BC7C-ABA70008D00D}" type="slidenum">
              <a:rPr lang="en-US" smtClean="0"/>
              <a:t>15</a:t>
            </a:fld>
            <a:endParaRPr lang="en-US"/>
          </a:p>
        </p:txBody>
      </p:sp>
    </p:spTree>
    <p:extLst>
      <p:ext uri="{BB962C8B-B14F-4D97-AF65-F5344CB8AC3E}">
        <p14:creationId xmlns:p14="http://schemas.microsoft.com/office/powerpoint/2010/main" val="89394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3CD119-514B-484D-BF71-F98D56B11895}" type="datetime1">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12714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35CBF-6894-8441-9159-162D7AB1F9E5}" type="datetime1">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395983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BD2646-F0F5-4B4A-B0A2-E7C59D2D8C8E}" type="datetime1">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76248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5FE08-C1F1-5F43-A9C5-82A8C58DE50D}" type="datetime1">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183925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4928F4-ECC4-CA4A-93B6-1298BE1EC480}" type="datetime1">
              <a:rPr lang="en-US" smtClean="0"/>
              <a:t>3/6/16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136209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F7A6B7-DF8C-A64B-BD0B-C118F32AC84B}" type="datetime1">
              <a:rPr lang="en-US" smtClean="0"/>
              <a:t>3/6/16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99062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51437B-A74C-2547-AE40-9213D851CED3}" type="datetime1">
              <a:rPr lang="en-US" smtClean="0"/>
              <a:t>3/6/16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28553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432623-E460-304D-BF6F-8533EDD62C97}" type="datetime1">
              <a:rPr lang="en-US" smtClean="0"/>
              <a:t>3/6/16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241265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8AD9D-FED9-9344-BCE9-2D8FBF725D5A}" type="datetime1">
              <a:rPr lang="en-US" smtClean="0"/>
              <a:t>3/6/16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1449644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428643-E656-CD45-AF89-CD9BD76C6D93}" type="datetime1">
              <a:rPr lang="en-US" smtClean="0"/>
              <a:t>3/6/16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145790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D97CFA-97B0-064B-96FF-B232F4D90A65}" type="datetime1">
              <a:rPr lang="en-US" smtClean="0"/>
              <a:t>3/6/16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051D1-0637-714D-B2C7-1F0056F3E1FB}" type="slidenum">
              <a:rPr lang="en-US" smtClean="0"/>
              <a:t>‹#›</a:t>
            </a:fld>
            <a:endParaRPr lang="en-US"/>
          </a:p>
        </p:txBody>
      </p:sp>
    </p:spTree>
    <p:extLst>
      <p:ext uri="{BB962C8B-B14F-4D97-AF65-F5344CB8AC3E}">
        <p14:creationId xmlns:p14="http://schemas.microsoft.com/office/powerpoint/2010/main" val="18705866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0B535-4CBE-234D-8EC9-A62552B4D772}" type="datetime1">
              <a:rPr lang="en-US" smtClean="0"/>
              <a:t>3/6/16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051D1-0637-714D-B2C7-1F0056F3E1FB}" type="slidenum">
              <a:rPr lang="en-US" smtClean="0"/>
              <a:t>‹#›</a:t>
            </a:fld>
            <a:endParaRPr lang="en-US"/>
          </a:p>
        </p:txBody>
      </p:sp>
    </p:spTree>
    <p:extLst>
      <p:ext uri="{BB962C8B-B14F-4D97-AF65-F5344CB8AC3E}">
        <p14:creationId xmlns:p14="http://schemas.microsoft.com/office/powerpoint/2010/main" val="3624231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LcZn_nezPI1lGD5M2ZHFd4KaQLuv0nejOeYssWmS1w/edi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4092"/>
            <a:ext cx="8229600" cy="1143000"/>
          </a:xfrm>
        </p:spPr>
        <p:txBody>
          <a:bodyPr>
            <a:normAutofit/>
          </a:bodyPr>
          <a:lstStyle/>
          <a:p>
            <a:r>
              <a:rPr lang="en-US" sz="3000" dirty="0">
                <a:latin typeface="+mn-lt"/>
                <a:cs typeface="Arial"/>
              </a:rPr>
              <a:t>Characterization of Demographic Inclusiveness in</a:t>
            </a:r>
            <a:br>
              <a:rPr lang="en-US" sz="3000" dirty="0">
                <a:latin typeface="+mn-lt"/>
                <a:cs typeface="Arial"/>
              </a:rPr>
            </a:br>
            <a:r>
              <a:rPr lang="en-US" sz="3000" dirty="0">
                <a:latin typeface="+mn-lt"/>
                <a:cs typeface="Arial"/>
              </a:rPr>
              <a:t>Human Cell Studies</a:t>
            </a:r>
          </a:p>
        </p:txBody>
      </p:sp>
      <p:sp>
        <p:nvSpPr>
          <p:cNvPr id="3" name="Slide Number Placeholder 2"/>
          <p:cNvSpPr>
            <a:spLocks noGrp="1"/>
          </p:cNvSpPr>
          <p:nvPr>
            <p:ph type="sldNum" sz="quarter" idx="12"/>
          </p:nvPr>
        </p:nvSpPr>
        <p:spPr/>
        <p:txBody>
          <a:bodyPr/>
          <a:lstStyle/>
          <a:p>
            <a:fld id="{8EF051D1-0637-714D-B2C7-1F0056F3E1FB}" type="slidenum">
              <a:rPr lang="en-US" smtClean="0"/>
              <a:t>1</a:t>
            </a:fld>
            <a:endParaRPr lang="en-US"/>
          </a:p>
        </p:txBody>
      </p:sp>
    </p:spTree>
    <p:extLst>
      <p:ext uri="{BB962C8B-B14F-4D97-AF65-F5344CB8AC3E}">
        <p14:creationId xmlns:p14="http://schemas.microsoft.com/office/powerpoint/2010/main" val="72857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BFBFBF"/>
                </a:solidFill>
                <a:latin typeface="Arial"/>
                <a:cs typeface="Arial"/>
              </a:rPr>
              <a:t>Step 2 Preclinical research</a:t>
            </a:r>
            <a:endParaRPr lang="en-US" sz="3200" dirty="0">
              <a:solidFill>
                <a:srgbClr val="BFBFBF"/>
              </a:solidFill>
              <a:latin typeface="Times New Roman"/>
              <a:cs typeface="Times New Roman"/>
            </a:endParaRPr>
          </a:p>
        </p:txBody>
      </p:sp>
      <p:sp>
        <p:nvSpPr>
          <p:cNvPr id="3" name="Content Placeholder 2"/>
          <p:cNvSpPr>
            <a:spLocks noGrp="1"/>
          </p:cNvSpPr>
          <p:nvPr>
            <p:ph idx="1"/>
          </p:nvPr>
        </p:nvSpPr>
        <p:spPr/>
        <p:txBody>
          <a:bodyPr>
            <a:normAutofit/>
          </a:bodyPr>
          <a:lstStyle/>
          <a:p>
            <a:r>
              <a:rPr lang="en-US" sz="2500" dirty="0">
                <a:solidFill>
                  <a:srgbClr val="BFBFBF"/>
                </a:solidFill>
                <a:cs typeface="Times New Roman"/>
              </a:rPr>
              <a:t>The donors to in vitro cell models vet the interaction of the drug against a specific target; i.e. destruction of a cancerous cell or support growth of new nerve. </a:t>
            </a:r>
          </a:p>
          <a:p>
            <a:endParaRPr lang="en-US" sz="2500" dirty="0">
              <a:solidFill>
                <a:srgbClr val="BFBFBF"/>
              </a:solidFill>
              <a:cs typeface="Times New Roman"/>
            </a:endParaRPr>
          </a:p>
          <a:p>
            <a:r>
              <a:rPr lang="en-US" sz="2500" dirty="0">
                <a:solidFill>
                  <a:schemeClr val="tx1"/>
                </a:solidFill>
                <a:cs typeface="Times New Roman"/>
              </a:rPr>
              <a:t>In vivo testing utilizing animal models to evaluate how the drug effects tissues and organ system throughout the organism. </a:t>
            </a:r>
          </a:p>
          <a:p>
            <a:endParaRPr lang="en-US" sz="2800" dirty="0">
              <a:solidFill>
                <a:schemeClr val="tx1"/>
              </a:solidFill>
              <a:latin typeface="Times New Roman"/>
              <a:cs typeface="Times New Roman"/>
            </a:endParaRPr>
          </a:p>
        </p:txBody>
      </p:sp>
      <p:sp>
        <p:nvSpPr>
          <p:cNvPr id="4" name="Slide Number Placeholder 3"/>
          <p:cNvSpPr>
            <a:spLocks noGrp="1"/>
          </p:cNvSpPr>
          <p:nvPr>
            <p:ph type="sldNum" sz="quarter" idx="12"/>
          </p:nvPr>
        </p:nvSpPr>
        <p:spPr/>
        <p:txBody>
          <a:bodyPr/>
          <a:lstStyle/>
          <a:p>
            <a:fld id="{8EF051D1-0637-714D-B2C7-1F0056F3E1FB}" type="slidenum">
              <a:rPr lang="en-US" smtClean="0"/>
              <a:t>10</a:t>
            </a:fld>
            <a:endParaRPr lang="en-US"/>
          </a:p>
        </p:txBody>
      </p:sp>
    </p:spTree>
    <p:extLst>
      <p:ext uri="{BB962C8B-B14F-4D97-AF65-F5344CB8AC3E}">
        <p14:creationId xmlns:p14="http://schemas.microsoft.com/office/powerpoint/2010/main" val="1359154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2330" y="0"/>
            <a:ext cx="9144000" cy="7005428"/>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solidFill>
                  <a:schemeClr val="tx1">
                    <a:lumMod val="65000"/>
                    <a:lumOff val="35000"/>
                  </a:schemeClr>
                </a:solidFill>
                <a:latin typeface="Arial"/>
                <a:cs typeface="Arial"/>
              </a:rPr>
              <a:t>US Food and Drug Administration: The Drug Development Process</a:t>
            </a:r>
          </a:p>
          <a:p>
            <a:pPr algn="ctr"/>
            <a:endParaRPr lang="en-US" sz="9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2000" dirty="0">
              <a:solidFill>
                <a:schemeClr val="tx1">
                  <a:lumMod val="65000"/>
                  <a:lumOff val="35000"/>
                </a:schemeClr>
              </a:solidFill>
              <a:latin typeface="Arial"/>
              <a:cs typeface="Arial"/>
            </a:endParaRPr>
          </a:p>
          <a:p>
            <a:pPr algn="ctr"/>
            <a:endParaRPr lang="en-US" dirty="0">
              <a:solidFill>
                <a:schemeClr val="tx1">
                  <a:lumMod val="65000"/>
                  <a:lumOff val="35000"/>
                </a:schemeClr>
              </a:solidFill>
              <a:latin typeface="Arial"/>
              <a:cs typeface="Arial"/>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500" dirty="0">
              <a:solidFill>
                <a:schemeClr val="tx1">
                  <a:lumMod val="65000"/>
                  <a:lumOff val="35000"/>
                </a:schemeClr>
              </a:solidFill>
              <a:latin typeface="Times New Roman"/>
              <a:cs typeface="Times New Roman"/>
            </a:endParaRPr>
          </a:p>
          <a:p>
            <a:pPr algn="ctr"/>
            <a:r>
              <a:rPr lang="en-US" sz="1000" dirty="0">
                <a:solidFill>
                  <a:schemeClr val="tx1">
                    <a:lumMod val="65000"/>
                    <a:lumOff val="35000"/>
                  </a:schemeClr>
                </a:solidFill>
                <a:latin typeface="Times New Roman"/>
                <a:cs typeface="Times New Roman"/>
              </a:rPr>
              <a:t>http://</a:t>
            </a:r>
            <a:r>
              <a:rPr lang="en-US" sz="1000" dirty="0" err="1">
                <a:solidFill>
                  <a:schemeClr val="tx1">
                    <a:lumMod val="65000"/>
                    <a:lumOff val="35000"/>
                  </a:schemeClr>
                </a:solidFill>
                <a:latin typeface="Times New Roman"/>
                <a:cs typeface="Times New Roman"/>
              </a:rPr>
              <a:t>www.fda.gov</a:t>
            </a:r>
            <a:r>
              <a:rPr lang="en-US" sz="1000" dirty="0">
                <a:solidFill>
                  <a:schemeClr val="tx1">
                    <a:lumMod val="65000"/>
                    <a:lumOff val="35000"/>
                  </a:schemeClr>
                </a:solidFill>
                <a:latin typeface="Times New Roman"/>
                <a:cs typeface="Times New Roman"/>
              </a:rPr>
              <a:t>/</a:t>
            </a:r>
            <a:r>
              <a:rPr lang="en-US" sz="1000" dirty="0" err="1">
                <a:solidFill>
                  <a:schemeClr val="tx1">
                    <a:lumMod val="65000"/>
                    <a:lumOff val="35000"/>
                  </a:schemeClr>
                </a:solidFill>
                <a:latin typeface="Times New Roman"/>
                <a:cs typeface="Times New Roman"/>
              </a:rPr>
              <a:t>ForPatients</a:t>
            </a:r>
            <a:r>
              <a:rPr lang="en-US" sz="1000" dirty="0">
                <a:solidFill>
                  <a:schemeClr val="tx1">
                    <a:lumMod val="65000"/>
                    <a:lumOff val="35000"/>
                  </a:schemeClr>
                </a:solidFill>
                <a:latin typeface="Times New Roman"/>
                <a:cs typeface="Times New Roman"/>
              </a:rPr>
              <a:t>/Approvals/Drugs/</a:t>
            </a:r>
            <a:r>
              <a:rPr lang="en-US" sz="1000" dirty="0" err="1">
                <a:solidFill>
                  <a:schemeClr val="tx1">
                    <a:lumMod val="65000"/>
                    <a:lumOff val="35000"/>
                  </a:schemeClr>
                </a:solidFill>
                <a:latin typeface="Times New Roman"/>
                <a:cs typeface="Times New Roman"/>
              </a:rPr>
              <a:t>default.htm</a:t>
            </a:r>
            <a:r>
              <a:rPr lang="en-US" sz="1000" dirty="0">
                <a:solidFill>
                  <a:schemeClr val="tx1">
                    <a:lumMod val="65000"/>
                    <a:lumOff val="35000"/>
                  </a:schemeClr>
                </a:solidFill>
                <a:latin typeface="Times New Roman"/>
                <a:cs typeface="Times New Roman"/>
              </a:rPr>
              <a:t>  </a:t>
            </a:r>
          </a:p>
        </p:txBody>
      </p:sp>
      <p:sp>
        <p:nvSpPr>
          <p:cNvPr id="25" name="Rectangle 24"/>
          <p:cNvSpPr/>
          <p:nvPr/>
        </p:nvSpPr>
        <p:spPr>
          <a:xfrm>
            <a:off x="98505" y="294079"/>
            <a:ext cx="8942928" cy="2773872"/>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1 Discovery and Development. </a:t>
            </a:r>
            <a:r>
              <a:rPr lang="en-US" sz="1400" dirty="0">
                <a:solidFill>
                  <a:schemeClr val="tx1">
                    <a:lumMod val="65000"/>
                    <a:lumOff val="35000"/>
                  </a:schemeClr>
                </a:solidFill>
                <a:latin typeface="Arial"/>
                <a:cs typeface="Arial"/>
              </a:rPr>
              <a:t>Thousands of molecular compounds tested to find possible beneficial effects against any number of diseases.   </a:t>
            </a:r>
          </a:p>
        </p:txBody>
      </p:sp>
      <p:sp>
        <p:nvSpPr>
          <p:cNvPr id="55" name="Rectangle 54"/>
          <p:cNvSpPr/>
          <p:nvPr/>
        </p:nvSpPr>
        <p:spPr>
          <a:xfrm>
            <a:off x="48572" y="3425367"/>
            <a:ext cx="8942929" cy="1238032"/>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endParaRPr lang="en-US" sz="1200" dirty="0">
              <a:solidFill>
                <a:schemeClr val="tx1">
                  <a:lumMod val="65000"/>
                  <a:lumOff val="35000"/>
                </a:schemeClr>
              </a:solidFill>
              <a:latin typeface="Arial"/>
              <a:cs typeface="Arial"/>
            </a:endParaRPr>
          </a:p>
        </p:txBody>
      </p:sp>
      <p:grpSp>
        <p:nvGrpSpPr>
          <p:cNvPr id="145" name="Group 144"/>
          <p:cNvGrpSpPr>
            <a:grpSpLocks noChangeAspect="1"/>
          </p:cNvGrpSpPr>
          <p:nvPr/>
        </p:nvGrpSpPr>
        <p:grpSpPr>
          <a:xfrm>
            <a:off x="225595" y="2082498"/>
            <a:ext cx="985828" cy="764832"/>
            <a:chOff x="-915973" y="5132663"/>
            <a:chExt cx="1791541" cy="1402398"/>
          </a:xfrm>
        </p:grpSpPr>
        <p:pic>
          <p:nvPicPr>
            <p:cNvPr id="21" name="Picture 20"/>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22" name="Picture 21"/>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24" name="Picture 2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3" name="Straight Arrow Connector 42"/>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24" idx="2"/>
              <a:endCxn id="22"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30" name="Group 229"/>
          <p:cNvGrpSpPr/>
          <p:nvPr/>
        </p:nvGrpSpPr>
        <p:grpSpPr>
          <a:xfrm>
            <a:off x="623951" y="1221831"/>
            <a:ext cx="305263" cy="719779"/>
            <a:chOff x="104762" y="4592637"/>
            <a:chExt cx="390335" cy="981652"/>
          </a:xfrm>
          <a:noFill/>
        </p:grpSpPr>
        <p:sp>
          <p:nvSpPr>
            <p:cNvPr id="231" name="Pentagon 230"/>
            <p:cNvSpPr/>
            <p:nvPr/>
          </p:nvSpPr>
          <p:spPr>
            <a:xfrm rot="5400000">
              <a:off x="-176280" y="4935077"/>
              <a:ext cx="944882" cy="274320"/>
            </a:xfrm>
            <a:prstGeom prst="homePlate">
              <a:avLst>
                <a:gd name="adj" fmla="val 62707"/>
              </a:avLst>
            </a:prstGeom>
            <a:solidFill>
              <a:srgbClr val="FFFFFF"/>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232" name="Rectangle 231"/>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3" name="Rounded Rectangle 232"/>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1" name="Group 310"/>
          <p:cNvGrpSpPr>
            <a:grpSpLocks/>
          </p:cNvGrpSpPr>
          <p:nvPr/>
        </p:nvGrpSpPr>
        <p:grpSpPr>
          <a:xfrm flipH="1">
            <a:off x="1481008" y="1485186"/>
            <a:ext cx="2353269" cy="206560"/>
            <a:chOff x="3400858" y="3634682"/>
            <a:chExt cx="2076870" cy="228600"/>
          </a:xfrm>
        </p:grpSpPr>
        <p:cxnSp>
          <p:nvCxnSpPr>
            <p:cNvPr id="312" name="Straight Arrow Connector 311"/>
            <p:cNvCxnSpPr/>
            <p:nvPr/>
          </p:nvCxnSpPr>
          <p:spPr>
            <a:xfrm>
              <a:off x="340085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p:nvPr/>
          </p:nvCxnSpPr>
          <p:spPr>
            <a:xfrm>
              <a:off x="3822946"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4" name="Straight Arrow Connector 313"/>
            <p:cNvCxnSpPr/>
            <p:nvPr/>
          </p:nvCxnSpPr>
          <p:spPr>
            <a:xfrm>
              <a:off x="4400970"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5" name="Straight Arrow Connector 314"/>
            <p:cNvCxnSpPr/>
            <p:nvPr/>
          </p:nvCxnSpPr>
          <p:spPr>
            <a:xfrm>
              <a:off x="4905363"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6" name="Straight Arrow Connector 315"/>
            <p:cNvCxnSpPr/>
            <p:nvPr/>
          </p:nvCxnSpPr>
          <p:spPr>
            <a:xfrm>
              <a:off x="547772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78691" y="1748808"/>
            <a:ext cx="305263" cy="719779"/>
            <a:chOff x="104762" y="4592637"/>
            <a:chExt cx="390335" cy="981652"/>
          </a:xfrm>
          <a:noFill/>
        </p:grpSpPr>
        <p:sp>
          <p:nvSpPr>
            <p:cNvPr id="324" name="Pentagon 323"/>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25" name="Rectangle 32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6" name="Rounded Rectangle 32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27" name="Multiply 326"/>
          <p:cNvSpPr/>
          <p:nvPr/>
        </p:nvSpPr>
        <p:spPr>
          <a:xfrm>
            <a:off x="1910502"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28" name="Group 327"/>
          <p:cNvGrpSpPr/>
          <p:nvPr/>
        </p:nvGrpSpPr>
        <p:grpSpPr>
          <a:xfrm>
            <a:off x="2567080" y="1748808"/>
            <a:ext cx="305263" cy="719779"/>
            <a:chOff x="104762" y="4592637"/>
            <a:chExt cx="390335" cy="981652"/>
          </a:xfrm>
          <a:noFill/>
        </p:grpSpPr>
        <p:sp>
          <p:nvSpPr>
            <p:cNvPr id="329" name="Pentagon 328"/>
            <p:cNvSpPr/>
            <p:nvPr/>
          </p:nvSpPr>
          <p:spPr>
            <a:xfrm rot="5400000">
              <a:off x="-176280" y="4935077"/>
              <a:ext cx="944882" cy="274320"/>
            </a:xfrm>
            <a:prstGeom prst="homePlate">
              <a:avLst>
                <a:gd name="adj" fmla="val 62707"/>
              </a:avLst>
            </a:prstGeom>
            <a:solidFill>
              <a:schemeClr val="accent2">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0" name="Rectangle 32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1" name="Rounded Rectangle 33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3" name="Group 332"/>
          <p:cNvGrpSpPr/>
          <p:nvPr/>
        </p:nvGrpSpPr>
        <p:grpSpPr>
          <a:xfrm>
            <a:off x="3200153" y="1748808"/>
            <a:ext cx="305263" cy="719779"/>
            <a:chOff x="104762" y="4592637"/>
            <a:chExt cx="390335" cy="981652"/>
          </a:xfrm>
          <a:noFill/>
        </p:grpSpPr>
        <p:sp>
          <p:nvSpPr>
            <p:cNvPr id="334" name="Pentagon 333"/>
            <p:cNvSpPr/>
            <p:nvPr/>
          </p:nvSpPr>
          <p:spPr>
            <a:xfrm rot="5400000">
              <a:off x="-176280" y="4935077"/>
              <a:ext cx="944882" cy="274320"/>
            </a:xfrm>
            <a:prstGeom prst="homePlate">
              <a:avLst>
                <a:gd name="adj" fmla="val 62707"/>
              </a:avLst>
            </a:prstGeom>
            <a:solidFill>
              <a:schemeClr val="accent3">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5" name="Rectangle 33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Rounded Rectangle 33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37" name="Multiply 336"/>
          <p:cNvSpPr/>
          <p:nvPr/>
        </p:nvSpPr>
        <p:spPr>
          <a:xfrm>
            <a:off x="2493430"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38" name="Group 337"/>
          <p:cNvGrpSpPr/>
          <p:nvPr/>
        </p:nvGrpSpPr>
        <p:grpSpPr>
          <a:xfrm>
            <a:off x="3694192" y="1748808"/>
            <a:ext cx="305263" cy="719779"/>
            <a:chOff x="104762" y="4592637"/>
            <a:chExt cx="390335" cy="981652"/>
          </a:xfrm>
          <a:noFill/>
        </p:grpSpPr>
        <p:sp>
          <p:nvSpPr>
            <p:cNvPr id="339" name="Pentagon 338"/>
            <p:cNvSpPr/>
            <p:nvPr/>
          </p:nvSpPr>
          <p:spPr>
            <a:xfrm rot="5400000">
              <a:off x="-176280" y="4935077"/>
              <a:ext cx="944882" cy="274320"/>
            </a:xfrm>
            <a:prstGeom prst="homePlate">
              <a:avLst>
                <a:gd name="adj" fmla="val 62707"/>
              </a:avLst>
            </a:prstGeom>
            <a:solidFill>
              <a:srgbClr val="EBF1DE"/>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40" name="Rectangle 33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1" name="Rounded Rectangle 34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43" name="Group 342"/>
          <p:cNvGrpSpPr>
            <a:grpSpLocks/>
          </p:cNvGrpSpPr>
          <p:nvPr/>
        </p:nvGrpSpPr>
        <p:grpSpPr>
          <a:xfrm flipH="1">
            <a:off x="3356012" y="2517006"/>
            <a:ext cx="478263" cy="346247"/>
            <a:chOff x="3400858" y="3634682"/>
            <a:chExt cx="422089" cy="383191"/>
          </a:xfrm>
        </p:grpSpPr>
        <p:cxnSp>
          <p:nvCxnSpPr>
            <p:cNvPr id="344" name="Straight Arrow Connector 343"/>
            <p:cNvCxnSpPr/>
            <p:nvPr/>
          </p:nvCxnSpPr>
          <p:spPr>
            <a:xfrm>
              <a:off x="3400858" y="3634682"/>
              <a:ext cx="0" cy="228600"/>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flipH="1">
              <a:off x="3822947" y="3634682"/>
              <a:ext cx="0" cy="383191"/>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grpSp>
      <p:sp>
        <p:nvSpPr>
          <p:cNvPr id="349" name="Rectangle 348"/>
          <p:cNvSpPr/>
          <p:nvPr/>
        </p:nvSpPr>
        <p:spPr>
          <a:xfrm>
            <a:off x="98504" y="3392107"/>
            <a:ext cx="2176430" cy="1196322"/>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2 Preclinical research. </a:t>
            </a:r>
            <a:r>
              <a:rPr lang="en-US" sz="1400" dirty="0">
                <a:solidFill>
                  <a:schemeClr val="tx1">
                    <a:lumMod val="65000"/>
                    <a:lumOff val="35000"/>
                  </a:schemeClr>
                </a:solidFill>
                <a:latin typeface="Arial"/>
                <a:cs typeface="Arial"/>
              </a:rPr>
              <a:t>In vitro In vivo to identify dosing and toxicity in preparation for testing in people.  </a:t>
            </a:r>
          </a:p>
        </p:txBody>
      </p:sp>
      <p:grpSp>
        <p:nvGrpSpPr>
          <p:cNvPr id="2" name="Group 1"/>
          <p:cNvGrpSpPr/>
          <p:nvPr/>
        </p:nvGrpSpPr>
        <p:grpSpPr>
          <a:xfrm>
            <a:off x="5717117" y="3461354"/>
            <a:ext cx="3267123" cy="1166058"/>
            <a:chOff x="5612378" y="3210366"/>
            <a:chExt cx="3333443" cy="1263001"/>
          </a:xfrm>
        </p:grpSpPr>
        <p:sp>
          <p:nvSpPr>
            <p:cNvPr id="350" name="Process 349"/>
            <p:cNvSpPr/>
            <p:nvPr/>
          </p:nvSpPr>
          <p:spPr>
            <a:xfrm>
              <a:off x="5612378" y="3210366"/>
              <a:ext cx="3333443" cy="1263001"/>
            </a:xfrm>
            <a:prstGeom prst="flowChartProcess">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dirty="0">
                  <a:solidFill>
                    <a:schemeClr val="bg1"/>
                  </a:solidFill>
                </a:rPr>
                <a:t>IN VIVO: ANIMAL MODEL </a:t>
              </a:r>
            </a:p>
          </p:txBody>
        </p:sp>
        <p:pic>
          <p:nvPicPr>
            <p:cNvPr id="361" name="Picture 360"/>
            <p:cNvPicPr>
              <a:picLocks noChangeAspect="1"/>
            </p:cNvPicPr>
            <p:nvPr/>
          </p:nvPicPr>
          <p:blipFill>
            <a:blip r:embed="rId6">
              <a:clrChange>
                <a:clrFrom>
                  <a:srgbClr val="FFFFFF"/>
                </a:clrFrom>
                <a:clrTo>
                  <a:srgbClr val="FFFFFF">
                    <a:alpha val="0"/>
                  </a:srgbClr>
                </a:clrTo>
              </a:clrChange>
              <a:lum bright="70000" contrast="-70000"/>
            </a:blip>
            <a:stretch>
              <a:fillRect/>
            </a:stretch>
          </p:blipFill>
          <p:spPr>
            <a:xfrm>
              <a:off x="6647514" y="3589682"/>
              <a:ext cx="812902" cy="802111"/>
            </a:xfrm>
            <a:prstGeom prst="rect">
              <a:avLst/>
            </a:prstGeom>
          </p:spPr>
        </p:pic>
        <p:grpSp>
          <p:nvGrpSpPr>
            <p:cNvPr id="374" name="Group 373"/>
            <p:cNvGrpSpPr/>
            <p:nvPr/>
          </p:nvGrpSpPr>
          <p:grpSpPr>
            <a:xfrm>
              <a:off x="7788836" y="3534305"/>
              <a:ext cx="756321" cy="777240"/>
              <a:chOff x="6444766" y="4150523"/>
              <a:chExt cx="756321" cy="777240"/>
            </a:xfrm>
            <a:solidFill>
              <a:schemeClr val="tx1"/>
            </a:solidFill>
          </p:grpSpPr>
          <p:sp>
            <p:nvSpPr>
              <p:cNvPr id="375" name="Rounded Rectangle 374"/>
              <p:cNvSpPr/>
              <p:nvPr/>
            </p:nvSpPr>
            <p:spPr>
              <a:xfrm>
                <a:off x="6488613" y="4763258"/>
                <a:ext cx="332488" cy="23938"/>
              </a:xfrm>
              <a:prstGeom prst="roundRect">
                <a:avLst>
                  <a:gd name="adj" fmla="val 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76" name="Rounded Rectangle 375"/>
              <p:cNvSpPr/>
              <p:nvPr/>
            </p:nvSpPr>
            <p:spPr>
              <a:xfrm>
                <a:off x="6652463" y="4789615"/>
                <a:ext cx="4788" cy="42288"/>
              </a:xfrm>
              <a:prstGeom prst="roundRect">
                <a:avLst>
                  <a:gd name="adj" fmla="val 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nvGrpSpPr>
              <p:cNvPr id="377" name="Group 376"/>
              <p:cNvGrpSpPr/>
              <p:nvPr/>
            </p:nvGrpSpPr>
            <p:grpSpPr>
              <a:xfrm>
                <a:off x="6588732" y="4162685"/>
                <a:ext cx="532743" cy="765078"/>
                <a:chOff x="2810670" y="2668257"/>
                <a:chExt cx="1017487" cy="1461224"/>
              </a:xfrm>
              <a:grpFill/>
            </p:grpSpPr>
            <p:sp>
              <p:nvSpPr>
                <p:cNvPr id="382" name="Block Arc 381"/>
                <p:cNvSpPr/>
                <p:nvPr/>
              </p:nvSpPr>
              <p:spPr>
                <a:xfrm rot="6674663">
                  <a:off x="2752432" y="3053755"/>
                  <a:ext cx="1133964" cy="1017487"/>
                </a:xfrm>
                <a:prstGeom prst="blockArc">
                  <a:avLst>
                    <a:gd name="adj1" fmla="val 10800000"/>
                    <a:gd name="adj2" fmla="val 4"/>
                    <a:gd name="adj3" fmla="val 9397"/>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83" name="Rounded Rectangle 382"/>
                <p:cNvSpPr/>
                <p:nvPr/>
              </p:nvSpPr>
              <p:spPr>
                <a:xfrm rot="18679238">
                  <a:off x="3589984" y="2711498"/>
                  <a:ext cx="234445" cy="147963"/>
                </a:xfrm>
                <a:prstGeom prst="roundRect">
                  <a:avLst>
                    <a:gd name="adj" fmla="val 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sp>
            <p:nvSpPr>
              <p:cNvPr id="378" name="Rounded Rectangle 377"/>
              <p:cNvSpPr/>
              <p:nvPr/>
            </p:nvSpPr>
            <p:spPr>
              <a:xfrm>
                <a:off x="6444766" y="4837841"/>
                <a:ext cx="756321" cy="89064"/>
              </a:xfrm>
              <a:prstGeom prst="roundRect">
                <a:avLst>
                  <a:gd name="adj" fmla="val 1081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79" name="Oval 378"/>
              <p:cNvSpPr/>
              <p:nvPr/>
            </p:nvSpPr>
            <p:spPr>
              <a:xfrm>
                <a:off x="6703639" y="4524917"/>
                <a:ext cx="95754" cy="95754"/>
              </a:xfrm>
              <a:prstGeom prst="ellipse">
                <a:avLst/>
              </a:prstGeom>
              <a:grpFill/>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80" name="Rounded Rectangle 379"/>
              <p:cNvSpPr/>
              <p:nvPr/>
            </p:nvSpPr>
            <p:spPr>
              <a:xfrm rot="18679238">
                <a:off x="6664446" y="4321021"/>
                <a:ext cx="489813" cy="148817"/>
              </a:xfrm>
              <a:prstGeom prst="roundRect">
                <a:avLst>
                  <a:gd name="adj" fmla="val 44322"/>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81" name="Oval 380"/>
              <p:cNvSpPr/>
              <p:nvPr/>
            </p:nvSpPr>
            <p:spPr>
              <a:xfrm>
                <a:off x="6978083" y="4259454"/>
                <a:ext cx="47877" cy="47877"/>
              </a:xfrm>
              <a:prstGeom prst="ellipse">
                <a:avLst/>
              </a:prstGeom>
              <a:grpFill/>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grpSp>
      <p:sp>
        <p:nvSpPr>
          <p:cNvPr id="392" name="U-Turn Arrow 391"/>
          <p:cNvSpPr/>
          <p:nvPr/>
        </p:nvSpPr>
        <p:spPr>
          <a:xfrm flipH="1">
            <a:off x="799145" y="824300"/>
            <a:ext cx="377817" cy="1164570"/>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Process 47"/>
          <p:cNvSpPr/>
          <p:nvPr/>
        </p:nvSpPr>
        <p:spPr>
          <a:xfrm>
            <a:off x="1103743" y="821731"/>
            <a:ext cx="272782" cy="1575121"/>
          </a:xfrm>
          <a:prstGeom prst="flowChart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3" name="Group 392"/>
          <p:cNvGrpSpPr>
            <a:grpSpLocks noChangeAspect="1"/>
          </p:cNvGrpSpPr>
          <p:nvPr/>
        </p:nvGrpSpPr>
        <p:grpSpPr>
          <a:xfrm rot="5400000" flipH="1">
            <a:off x="2351371" y="-358883"/>
            <a:ext cx="699389" cy="3012457"/>
            <a:chOff x="193168" y="1155534"/>
            <a:chExt cx="654893" cy="2657150"/>
          </a:xfrm>
        </p:grpSpPr>
        <p:grpSp>
          <p:nvGrpSpPr>
            <p:cNvPr id="394" name="Group 393"/>
            <p:cNvGrpSpPr>
              <a:grpSpLocks noChangeAspect="1"/>
            </p:cNvGrpSpPr>
            <p:nvPr/>
          </p:nvGrpSpPr>
          <p:grpSpPr>
            <a:xfrm rot="5400000">
              <a:off x="343250" y="1280491"/>
              <a:ext cx="365760" cy="562390"/>
              <a:chOff x="338690" y="1544748"/>
              <a:chExt cx="621098" cy="954996"/>
            </a:xfrm>
          </p:grpSpPr>
          <p:sp>
            <p:nvSpPr>
              <p:cNvPr id="430" name="Hexagon 429"/>
              <p:cNvSpPr/>
              <p:nvPr/>
            </p:nvSpPr>
            <p:spPr>
              <a:xfrm>
                <a:off x="338690" y="1919123"/>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1" name="Hexagon 430"/>
              <p:cNvSpPr/>
              <p:nvPr/>
            </p:nvSpPr>
            <p:spPr>
              <a:xfrm>
                <a:off x="547532" y="203389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2" name="Straight Connector 431"/>
              <p:cNvCxnSpPr/>
              <p:nvPr/>
            </p:nvCxnSpPr>
            <p:spPr>
              <a:xfrm flipV="1">
                <a:off x="547532" y="1779681"/>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33" name="Straight Connector 432"/>
              <p:cNvCxnSpPr/>
              <p:nvPr/>
            </p:nvCxnSpPr>
            <p:spPr>
              <a:xfrm flipV="1">
                <a:off x="547532" y="2269079"/>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4" name="Hexagon 433"/>
              <p:cNvSpPr/>
              <p:nvPr/>
            </p:nvSpPr>
            <p:spPr>
              <a:xfrm>
                <a:off x="556939" y="156354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5" name="Straight Connector 434"/>
              <p:cNvCxnSpPr/>
              <p:nvPr/>
            </p:nvCxnSpPr>
            <p:spPr>
              <a:xfrm rot="5400000" flipV="1">
                <a:off x="858081" y="211657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6" name="Oval 435"/>
              <p:cNvSpPr/>
              <p:nvPr/>
            </p:nvSpPr>
            <p:spPr>
              <a:xfrm>
                <a:off x="479724" y="2408304"/>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7" name="Straight Connector 436"/>
              <p:cNvCxnSpPr/>
              <p:nvPr/>
            </p:nvCxnSpPr>
            <p:spPr>
              <a:xfrm rot="5400000" flipV="1">
                <a:off x="455350" y="156544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8" name="Oval 437"/>
              <p:cNvSpPr/>
              <p:nvPr/>
            </p:nvSpPr>
            <p:spPr>
              <a:xfrm rot="5400000">
                <a:off x="340507" y="1544748"/>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5" name="Group 394"/>
            <p:cNvGrpSpPr/>
            <p:nvPr/>
          </p:nvGrpSpPr>
          <p:grpSpPr>
            <a:xfrm flipV="1">
              <a:off x="277860" y="1814486"/>
              <a:ext cx="496541" cy="336469"/>
              <a:chOff x="484881" y="1993219"/>
              <a:chExt cx="496541" cy="336469"/>
            </a:xfrm>
          </p:grpSpPr>
          <p:sp>
            <p:nvSpPr>
              <p:cNvPr id="422" name="Hexagon 421"/>
              <p:cNvSpPr/>
              <p:nvPr/>
            </p:nvSpPr>
            <p:spPr>
              <a:xfrm rot="5400000">
                <a:off x="609638" y="209799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3" name="Straight Connector 422"/>
              <p:cNvCxnSpPr/>
              <p:nvPr/>
            </p:nvCxnSpPr>
            <p:spPr>
              <a:xfrm rot="5400000" flipV="1">
                <a:off x="783177" y="209291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24" name="Straight Connector 423"/>
              <p:cNvCxnSpPr/>
              <p:nvPr/>
            </p:nvCxnSpPr>
            <p:spPr>
              <a:xfrm rot="5400000" flipV="1">
                <a:off x="560823" y="206469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5" name="Hexagon 424"/>
              <p:cNvSpPr/>
              <p:nvPr/>
            </p:nvSpPr>
            <p:spPr>
              <a:xfrm rot="5400000">
                <a:off x="820774" y="213175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6" name="Straight Connector 425"/>
              <p:cNvCxnSpPr/>
              <p:nvPr/>
            </p:nvCxnSpPr>
            <p:spPr>
              <a:xfrm rot="10800000" flipV="1">
                <a:off x="650634" y="224757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7" name="Oval 426"/>
              <p:cNvSpPr/>
              <p:nvPr/>
            </p:nvSpPr>
            <p:spPr>
              <a:xfrm rot="5400000">
                <a:off x="484881" y="2046982"/>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8" name="Straight Connector 427"/>
              <p:cNvCxnSpPr/>
              <p:nvPr/>
            </p:nvCxnSpPr>
            <p:spPr>
              <a:xfrm rot="10800000" flipV="1">
                <a:off x="909341" y="2038627"/>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9" name="Oval 428"/>
              <p:cNvSpPr/>
              <p:nvPr/>
            </p:nvSpPr>
            <p:spPr>
              <a:xfrm rot="10800000">
                <a:off x="927574" y="1993219"/>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6" name="Group 395"/>
            <p:cNvGrpSpPr>
              <a:grpSpLocks noChangeAspect="1"/>
            </p:cNvGrpSpPr>
            <p:nvPr/>
          </p:nvGrpSpPr>
          <p:grpSpPr>
            <a:xfrm rot="16200000" flipH="1">
              <a:off x="343250" y="2205559"/>
              <a:ext cx="365760" cy="551321"/>
              <a:chOff x="338690" y="1563545"/>
              <a:chExt cx="621098" cy="936199"/>
            </a:xfrm>
            <a:noFill/>
          </p:grpSpPr>
          <p:sp>
            <p:nvSpPr>
              <p:cNvPr id="415" name="Hexagon 414"/>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6" name="Hexagon 415"/>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7" name="Straight Connector 416"/>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8" name="Straight Connector 417"/>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9" name="Hexagon 418"/>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0" name="Straight Connector 419"/>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1" name="Oval 420"/>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7" name="Double Brace 396"/>
            <p:cNvSpPr/>
            <p:nvPr/>
          </p:nvSpPr>
          <p:spPr>
            <a:xfrm rot="5400000">
              <a:off x="-807960" y="2156662"/>
              <a:ext cx="2657150" cy="654893"/>
            </a:xfrm>
            <a:prstGeom prst="bracePair">
              <a:avLst>
                <a:gd name="adj" fmla="val 7200"/>
              </a:avLst>
            </a:prstGeom>
            <a:ln>
              <a:solidFill>
                <a:schemeClr val="tx2">
                  <a:lumMod val="50000"/>
                </a:schemeClr>
              </a:solidFill>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98" name="Group 397"/>
            <p:cNvGrpSpPr>
              <a:grpSpLocks noChangeAspect="1"/>
            </p:cNvGrpSpPr>
            <p:nvPr/>
          </p:nvGrpSpPr>
          <p:grpSpPr>
            <a:xfrm rot="5400000">
              <a:off x="343250" y="2724550"/>
              <a:ext cx="365760" cy="551321"/>
              <a:chOff x="338690" y="1563545"/>
              <a:chExt cx="621098" cy="936199"/>
            </a:xfrm>
            <a:noFill/>
          </p:grpSpPr>
          <p:sp>
            <p:nvSpPr>
              <p:cNvPr id="408" name="Hexagon 407"/>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Hexagon 408"/>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0" name="Straight Connector 409"/>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1" name="Straight Connector 410"/>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2" name="Hexagon 411"/>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3" name="Straight Connector 412"/>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4" name="Oval 413"/>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99" name="Straight Connector 398"/>
            <p:cNvCxnSpPr/>
            <p:nvPr/>
          </p:nvCxnSpPr>
          <p:spPr>
            <a:xfrm rot="10800000" flipV="1">
              <a:off x="507293" y="276006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0" name="Oval 399"/>
            <p:cNvSpPr/>
            <p:nvPr/>
          </p:nvSpPr>
          <p:spPr>
            <a:xfrm rot="5400000">
              <a:off x="499206" y="2714132"/>
              <a:ext cx="53848" cy="53848"/>
            </a:xfrm>
            <a:prstGeom prst="ellipse">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01" name="Group 400"/>
            <p:cNvGrpSpPr>
              <a:grpSpLocks noChangeAspect="1"/>
            </p:cNvGrpSpPr>
            <p:nvPr/>
          </p:nvGrpSpPr>
          <p:grpSpPr>
            <a:xfrm rot="9052141">
              <a:off x="343250" y="3326278"/>
              <a:ext cx="365760" cy="424040"/>
              <a:chOff x="338690" y="1779681"/>
              <a:chExt cx="621098" cy="720063"/>
            </a:xfrm>
            <a:noFill/>
          </p:grpSpPr>
          <p:sp>
            <p:nvSpPr>
              <p:cNvPr id="402" name="Hexagon 401"/>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3" name="Hexagon 402"/>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4" name="Straight Connector 403"/>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5" name="Straight Connector 404"/>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6" name="Straight Connector 405"/>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7" name="Oval 406"/>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439" name="U-Turn Arrow 438"/>
          <p:cNvSpPr/>
          <p:nvPr/>
        </p:nvSpPr>
        <p:spPr>
          <a:xfrm>
            <a:off x="362763" y="824300"/>
            <a:ext cx="377817" cy="1164570"/>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444" name="Group 443"/>
          <p:cNvGrpSpPr/>
          <p:nvPr/>
        </p:nvGrpSpPr>
        <p:grpSpPr>
          <a:xfrm>
            <a:off x="1335562" y="1748808"/>
            <a:ext cx="305263" cy="719779"/>
            <a:chOff x="104762" y="4592637"/>
            <a:chExt cx="390335" cy="981652"/>
          </a:xfrm>
          <a:noFill/>
        </p:grpSpPr>
        <p:sp>
          <p:nvSpPr>
            <p:cNvPr id="445" name="Pentagon 444"/>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446" name="Rectangle 445"/>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Rounded Rectangle 446"/>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48" name="Multiply 447"/>
          <p:cNvSpPr/>
          <p:nvPr/>
        </p:nvSpPr>
        <p:spPr>
          <a:xfrm>
            <a:off x="1267373"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Elbow Connector 49"/>
          <p:cNvCxnSpPr/>
          <p:nvPr/>
        </p:nvCxnSpPr>
        <p:spPr>
          <a:xfrm flipV="1">
            <a:off x="3875563" y="904356"/>
            <a:ext cx="4660280" cy="1833829"/>
          </a:xfrm>
          <a:prstGeom prst="bentConnector4">
            <a:avLst>
              <a:gd name="adj1" fmla="val 92605"/>
              <a:gd name="adj2" fmla="val 112289"/>
            </a:avLst>
          </a:prstGeom>
          <a:ln w="3175" cmpd="sng">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49" name="Elbow Connector 448"/>
          <p:cNvCxnSpPr/>
          <p:nvPr/>
        </p:nvCxnSpPr>
        <p:spPr>
          <a:xfrm flipV="1">
            <a:off x="3379035" y="1042298"/>
            <a:ext cx="4551279" cy="1810719"/>
          </a:xfrm>
          <a:prstGeom prst="bentConnector4">
            <a:avLst>
              <a:gd name="adj1" fmla="val 87890"/>
              <a:gd name="adj2" fmla="val 120065"/>
            </a:avLst>
          </a:prstGeom>
          <a:ln w="3175" cmpd="sng">
            <a:solidFill>
              <a:schemeClr val="tx1"/>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50" name="Rectangle 449"/>
          <p:cNvSpPr/>
          <p:nvPr/>
        </p:nvSpPr>
        <p:spPr>
          <a:xfrm>
            <a:off x="4352152" y="797650"/>
            <a:ext cx="4593531" cy="2180109"/>
          </a:xfrm>
          <a:prstGeom prst="rect">
            <a:avLst/>
          </a:prstGeom>
          <a:solidFill>
            <a:srgbClr val="FFFFFF"/>
          </a:solidFill>
          <a:ln w="3175" cmpd="sng">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200" dirty="0">
                <a:solidFill>
                  <a:schemeClr val="tx1">
                    <a:lumMod val="65000"/>
                    <a:lumOff val="35000"/>
                  </a:schemeClr>
                </a:solidFill>
                <a:latin typeface="Arial"/>
                <a:cs typeface="Arial"/>
              </a:rPr>
              <a:t> </a:t>
            </a:r>
          </a:p>
        </p:txBody>
      </p:sp>
      <p:sp>
        <p:nvSpPr>
          <p:cNvPr id="451" name="Rectangle 450"/>
          <p:cNvSpPr/>
          <p:nvPr/>
        </p:nvSpPr>
        <p:spPr>
          <a:xfrm>
            <a:off x="6404543" y="1080111"/>
            <a:ext cx="2449728" cy="80615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2" name="Rectangle 451"/>
          <p:cNvSpPr/>
          <p:nvPr/>
        </p:nvSpPr>
        <p:spPr>
          <a:xfrm>
            <a:off x="6404543" y="1962088"/>
            <a:ext cx="2449728" cy="834737"/>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3" name="Rectangle 452"/>
          <p:cNvSpPr/>
          <p:nvPr/>
        </p:nvSpPr>
        <p:spPr>
          <a:xfrm>
            <a:off x="4366154" y="783931"/>
            <a:ext cx="2156839" cy="1835118"/>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250" dirty="0">
                <a:solidFill>
                  <a:schemeClr val="tx1">
                    <a:lumMod val="65000"/>
                    <a:lumOff val="35000"/>
                  </a:schemeClr>
                </a:solidFill>
                <a:latin typeface="Arial"/>
                <a:cs typeface="Arial"/>
              </a:rPr>
              <a:t>Small number of candidates identified for further study. Analysis of how it is absorbed, distributed, metabolized, best dosage, mechanisms, method to administer, side effects, how it affects different groups of people, interaction with other treatments.</a:t>
            </a:r>
          </a:p>
        </p:txBody>
      </p:sp>
      <p:grpSp>
        <p:nvGrpSpPr>
          <p:cNvPr id="454" name="Group 453"/>
          <p:cNvGrpSpPr>
            <a:grpSpLocks noChangeAspect="1"/>
          </p:cNvGrpSpPr>
          <p:nvPr/>
        </p:nvGrpSpPr>
        <p:grpSpPr>
          <a:xfrm flipH="1">
            <a:off x="6356335" y="1143490"/>
            <a:ext cx="985828" cy="716544"/>
            <a:chOff x="-915973" y="5132663"/>
            <a:chExt cx="1791541" cy="1402398"/>
          </a:xfrm>
        </p:grpSpPr>
        <p:pic>
          <p:nvPicPr>
            <p:cNvPr id="455" name="Picture 454"/>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456" name="Picture 455"/>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57" name="Picture 456"/>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58" name="Straight Arrow Connector 457"/>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9" name="Straight Arrow Connector 458"/>
            <p:cNvCxnSpPr>
              <a:stCxn id="457" idx="2"/>
              <a:endCxn id="456"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0" name="Picture 459"/>
          <p:cNvPicPr>
            <a:picLocks noChangeAspect="1"/>
          </p:cNvPicPr>
          <p:nvPr/>
        </p:nvPicPr>
        <p:blipFill>
          <a:blip r:embed="rId7">
            <a:duotone>
              <a:schemeClr val="accent3">
                <a:shade val="45000"/>
                <a:satMod val="135000"/>
              </a:schemeClr>
              <a:prstClr val="white"/>
            </a:duotone>
          </a:blip>
          <a:stretch>
            <a:fillRect/>
          </a:stretch>
        </p:blipFill>
        <p:spPr>
          <a:xfrm>
            <a:off x="7567339" y="1145503"/>
            <a:ext cx="716966" cy="675371"/>
          </a:xfrm>
          <a:prstGeom prst="rect">
            <a:avLst/>
          </a:prstGeom>
        </p:spPr>
      </p:pic>
      <p:grpSp>
        <p:nvGrpSpPr>
          <p:cNvPr id="461" name="Group 460"/>
          <p:cNvGrpSpPr>
            <a:grpSpLocks noChangeAspect="1"/>
          </p:cNvGrpSpPr>
          <p:nvPr/>
        </p:nvGrpSpPr>
        <p:grpSpPr>
          <a:xfrm flipH="1">
            <a:off x="6365020" y="2056514"/>
            <a:ext cx="985828" cy="716544"/>
            <a:chOff x="-915973" y="5132663"/>
            <a:chExt cx="1791541" cy="1402398"/>
          </a:xfrm>
        </p:grpSpPr>
        <p:pic>
          <p:nvPicPr>
            <p:cNvPr id="462" name="Picture 461"/>
            <p:cNvPicPr>
              <a:picLocks noChangeAspect="1"/>
            </p:cNvPicPr>
            <p:nvPr/>
          </p:nvPicPr>
          <p:blipFill>
            <a:blip r:embed="rId3">
              <a:duotone>
                <a:schemeClr val="accent2">
                  <a:shade val="45000"/>
                  <a:satMod val="135000"/>
                </a:schemeClr>
                <a:prstClr val="white"/>
              </a:duotone>
            </a:blip>
            <a:stretch>
              <a:fillRect/>
            </a:stretch>
          </p:blipFill>
          <p:spPr>
            <a:xfrm>
              <a:off x="-244483" y="5132663"/>
              <a:ext cx="1120051" cy="1402398"/>
            </a:xfrm>
            <a:prstGeom prst="rect">
              <a:avLst/>
            </a:prstGeom>
          </p:spPr>
        </p:pic>
        <p:pic>
          <p:nvPicPr>
            <p:cNvPr id="463" name="Picture 462"/>
            <p:cNvPicPr>
              <a:picLocks noChangeAspect="1"/>
            </p:cNvPicPr>
            <p:nvPr/>
          </p:nvPicPr>
          <p:blipFill>
            <a:blip r:embed="rId4">
              <a:duotone>
                <a:schemeClr val="accent2">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64" name="Picture 46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65" name="Straight Arrow Connector 464"/>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6" name="Straight Arrow Connector 465"/>
            <p:cNvCxnSpPr>
              <a:stCxn id="464" idx="2"/>
              <a:endCxn id="463"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7" name="Picture 466"/>
          <p:cNvPicPr>
            <a:picLocks noChangeAspect="1"/>
          </p:cNvPicPr>
          <p:nvPr/>
        </p:nvPicPr>
        <p:blipFill>
          <a:blip r:embed="rId7">
            <a:duotone>
              <a:schemeClr val="accent3">
                <a:shade val="45000"/>
                <a:satMod val="135000"/>
              </a:schemeClr>
              <a:prstClr val="white"/>
            </a:duotone>
          </a:blip>
          <a:stretch>
            <a:fillRect/>
          </a:stretch>
        </p:blipFill>
        <p:spPr>
          <a:xfrm>
            <a:off x="8149390" y="1145503"/>
            <a:ext cx="716966" cy="675371"/>
          </a:xfrm>
          <a:prstGeom prst="rect">
            <a:avLst/>
          </a:prstGeom>
        </p:spPr>
      </p:pic>
      <p:pic>
        <p:nvPicPr>
          <p:cNvPr id="468" name="Picture 467"/>
          <p:cNvPicPr>
            <a:picLocks noChangeAspect="1"/>
          </p:cNvPicPr>
          <p:nvPr/>
        </p:nvPicPr>
        <p:blipFill>
          <a:blip r:embed="rId7">
            <a:duotone>
              <a:schemeClr val="accent2">
                <a:shade val="45000"/>
                <a:satMod val="135000"/>
              </a:schemeClr>
              <a:prstClr val="white"/>
            </a:duotone>
          </a:blip>
          <a:stretch>
            <a:fillRect/>
          </a:stretch>
        </p:blipFill>
        <p:spPr>
          <a:xfrm>
            <a:off x="7567339" y="2041771"/>
            <a:ext cx="716966" cy="675371"/>
          </a:xfrm>
          <a:prstGeom prst="rect">
            <a:avLst/>
          </a:prstGeom>
        </p:spPr>
      </p:pic>
      <p:pic>
        <p:nvPicPr>
          <p:cNvPr id="469" name="Picture 468"/>
          <p:cNvPicPr>
            <a:picLocks noChangeAspect="1"/>
          </p:cNvPicPr>
          <p:nvPr/>
        </p:nvPicPr>
        <p:blipFill>
          <a:blip r:embed="rId7">
            <a:duotone>
              <a:schemeClr val="accent3">
                <a:shade val="45000"/>
                <a:satMod val="135000"/>
              </a:schemeClr>
              <a:prstClr val="white"/>
            </a:duotone>
          </a:blip>
          <a:stretch>
            <a:fillRect/>
          </a:stretch>
        </p:blipFill>
        <p:spPr>
          <a:xfrm>
            <a:off x="8137305" y="2041771"/>
            <a:ext cx="716966" cy="675371"/>
          </a:xfrm>
          <a:prstGeom prst="rect">
            <a:avLst/>
          </a:prstGeom>
        </p:spPr>
      </p:pic>
      <p:cxnSp>
        <p:nvCxnSpPr>
          <p:cNvPr id="470" name="Straight Arrow Connector 469"/>
          <p:cNvCxnSpPr/>
          <p:nvPr/>
        </p:nvCxnSpPr>
        <p:spPr>
          <a:xfrm flipH="1">
            <a:off x="7935397" y="1756340"/>
            <a:ext cx="0" cy="330527"/>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8532043" y="1758252"/>
            <a:ext cx="0" cy="337686"/>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8532043" y="824300"/>
            <a:ext cx="0" cy="416505"/>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flipH="1">
            <a:off x="7930313" y="821731"/>
            <a:ext cx="5084" cy="409677"/>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7930313" y="2591992"/>
            <a:ext cx="0" cy="385768"/>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77" name="Multiply 476"/>
          <p:cNvSpPr/>
          <p:nvPr/>
        </p:nvSpPr>
        <p:spPr>
          <a:xfrm>
            <a:off x="7710419" y="278166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 name="Group 2"/>
          <p:cNvGrpSpPr/>
          <p:nvPr/>
        </p:nvGrpSpPr>
        <p:grpSpPr>
          <a:xfrm>
            <a:off x="2274934" y="3461354"/>
            <a:ext cx="3427138" cy="1166058"/>
            <a:chOff x="1869791" y="3210366"/>
            <a:chExt cx="3496706" cy="1263001"/>
          </a:xfrm>
        </p:grpSpPr>
        <p:sp>
          <p:nvSpPr>
            <p:cNvPr id="46" name="Process 45"/>
            <p:cNvSpPr/>
            <p:nvPr/>
          </p:nvSpPr>
          <p:spPr>
            <a:xfrm>
              <a:off x="1869791" y="3210366"/>
              <a:ext cx="3496706" cy="1263001"/>
            </a:xfrm>
            <a:prstGeom prst="flowChartProcess">
              <a:avLst/>
            </a:prstGeom>
            <a:noFill/>
            <a:ln w="3175"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dirty="0"/>
                <a:t>IN VITRO: CELL MODEL  </a:t>
              </a:r>
            </a:p>
          </p:txBody>
        </p:sp>
        <p:grpSp>
          <p:nvGrpSpPr>
            <p:cNvPr id="368" name="Group 367"/>
            <p:cNvGrpSpPr/>
            <p:nvPr/>
          </p:nvGrpSpPr>
          <p:grpSpPr>
            <a:xfrm>
              <a:off x="3089246" y="3605927"/>
              <a:ext cx="1005840" cy="776116"/>
              <a:chOff x="6194555" y="3919273"/>
              <a:chExt cx="1005840" cy="776116"/>
            </a:xfrm>
          </p:grpSpPr>
          <p:pic>
            <p:nvPicPr>
              <p:cNvPr id="369" name="Picture 368"/>
              <p:cNvPicPr>
                <a:picLocks noChangeAspect="1"/>
              </p:cNvPicPr>
              <p:nvPr/>
            </p:nvPicPr>
            <p:blipFill>
              <a:blip r:embed="rId3">
                <a:duotone>
                  <a:schemeClr val="accent2">
                    <a:shade val="45000"/>
                    <a:satMod val="135000"/>
                  </a:schemeClr>
                  <a:prstClr val="white"/>
                </a:duotone>
              </a:blip>
              <a:stretch>
                <a:fillRect/>
              </a:stretch>
            </p:blipFill>
            <p:spPr>
              <a:xfrm flipH="1">
                <a:off x="6194555" y="3919273"/>
                <a:ext cx="628840" cy="776116"/>
              </a:xfrm>
              <a:prstGeom prst="rect">
                <a:avLst/>
              </a:prstGeom>
            </p:spPr>
          </p:pic>
          <p:pic>
            <p:nvPicPr>
              <p:cNvPr id="370" name="Picture 369"/>
              <p:cNvPicPr>
                <a:picLocks noChangeAspect="1"/>
              </p:cNvPicPr>
              <p:nvPr/>
            </p:nvPicPr>
            <p:blipFill>
              <a:blip r:embed="rId4">
                <a:duotone>
                  <a:schemeClr val="accent2">
                    <a:shade val="45000"/>
                    <a:satMod val="135000"/>
                  </a:schemeClr>
                  <a:prstClr val="white"/>
                </a:duotone>
              </a:blip>
              <a:stretch>
                <a:fillRect/>
              </a:stretch>
            </p:blipFill>
            <p:spPr>
              <a:xfrm flipH="1">
                <a:off x="6889419" y="4397204"/>
                <a:ext cx="310976" cy="271940"/>
              </a:xfrm>
              <a:prstGeom prst="rect">
                <a:avLst/>
              </a:prstGeom>
              <a:ln>
                <a:solidFill>
                  <a:schemeClr val="tx1"/>
                </a:solidFill>
                <a:prstDash val="sysDash"/>
              </a:ln>
            </p:spPr>
          </p:pic>
          <p:pic>
            <p:nvPicPr>
              <p:cNvPr id="371" name="Picture 370"/>
              <p:cNvPicPr>
                <a:picLocks noChangeAspect="1"/>
              </p:cNvPicPr>
              <p:nvPr/>
            </p:nvPicPr>
            <p:blipFill>
              <a:blip r:embed="rId5">
                <a:duotone>
                  <a:schemeClr val="accent4">
                    <a:shade val="45000"/>
                    <a:satMod val="135000"/>
                  </a:schemeClr>
                  <a:prstClr val="white"/>
                </a:duotone>
              </a:blip>
              <a:stretch>
                <a:fillRect/>
              </a:stretch>
            </p:blipFill>
            <p:spPr>
              <a:xfrm flipH="1">
                <a:off x="6889419" y="3941710"/>
                <a:ext cx="310976" cy="306535"/>
              </a:xfrm>
              <a:prstGeom prst="rect">
                <a:avLst/>
              </a:prstGeom>
              <a:ln>
                <a:solidFill>
                  <a:schemeClr val="tx1"/>
                </a:solidFill>
                <a:prstDash val="sysDash"/>
              </a:ln>
            </p:spPr>
          </p:pic>
          <p:cxnSp>
            <p:nvCxnSpPr>
              <p:cNvPr id="372" name="Straight Arrow Connector 371"/>
              <p:cNvCxnSpPr/>
              <p:nvPr/>
            </p:nvCxnSpPr>
            <p:spPr>
              <a:xfrm flipV="1">
                <a:off x="6548617" y="4085105"/>
                <a:ext cx="340802" cy="312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3" name="Straight Arrow Connector 372"/>
              <p:cNvCxnSpPr>
                <a:stCxn id="371" idx="2"/>
                <a:endCxn id="370" idx="0"/>
              </p:cNvCxnSpPr>
              <p:nvPr/>
            </p:nvCxnSpPr>
            <p:spPr>
              <a:xfrm flipH="1">
                <a:off x="7044907" y="4248245"/>
                <a:ext cx="0" cy="1489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51" name="Group 350"/>
            <p:cNvGrpSpPr/>
            <p:nvPr/>
          </p:nvGrpSpPr>
          <p:grpSpPr>
            <a:xfrm>
              <a:off x="4480308" y="3429523"/>
              <a:ext cx="756321" cy="777240"/>
              <a:chOff x="6444766" y="4150523"/>
              <a:chExt cx="756321" cy="777240"/>
            </a:xfrm>
          </p:grpSpPr>
          <p:sp>
            <p:nvSpPr>
              <p:cNvPr id="352" name="Rounded Rectangle 351"/>
              <p:cNvSpPr/>
              <p:nvPr/>
            </p:nvSpPr>
            <p:spPr>
              <a:xfrm>
                <a:off x="6488613" y="4763258"/>
                <a:ext cx="332488" cy="23938"/>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3" name="Rounded Rectangle 352"/>
              <p:cNvSpPr/>
              <p:nvPr/>
            </p:nvSpPr>
            <p:spPr>
              <a:xfrm>
                <a:off x="6652463" y="4789615"/>
                <a:ext cx="4788" cy="42288"/>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nvGrpSpPr>
              <p:cNvPr id="354" name="Group 353"/>
              <p:cNvGrpSpPr/>
              <p:nvPr/>
            </p:nvGrpSpPr>
            <p:grpSpPr>
              <a:xfrm>
                <a:off x="6588732" y="4162685"/>
                <a:ext cx="532743" cy="765078"/>
                <a:chOff x="2810670" y="2668257"/>
                <a:chExt cx="1017487" cy="1461224"/>
              </a:xfrm>
            </p:grpSpPr>
            <p:sp>
              <p:nvSpPr>
                <p:cNvPr id="359" name="Block Arc 358"/>
                <p:cNvSpPr/>
                <p:nvPr/>
              </p:nvSpPr>
              <p:spPr>
                <a:xfrm rot="6674663">
                  <a:off x="2752432" y="3053755"/>
                  <a:ext cx="1133964" cy="1017487"/>
                </a:xfrm>
                <a:prstGeom prst="blockArc">
                  <a:avLst>
                    <a:gd name="adj1" fmla="val 10800000"/>
                    <a:gd name="adj2" fmla="val 4"/>
                    <a:gd name="adj3" fmla="val 9397"/>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60" name="Rounded Rectangle 359"/>
                <p:cNvSpPr/>
                <p:nvPr/>
              </p:nvSpPr>
              <p:spPr>
                <a:xfrm rot="18679238">
                  <a:off x="3589984" y="2711498"/>
                  <a:ext cx="234445" cy="147963"/>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sp>
            <p:nvSpPr>
              <p:cNvPr id="355" name="Rounded Rectangle 354"/>
              <p:cNvSpPr/>
              <p:nvPr/>
            </p:nvSpPr>
            <p:spPr>
              <a:xfrm>
                <a:off x="6444766" y="4837841"/>
                <a:ext cx="756321" cy="89064"/>
              </a:xfrm>
              <a:prstGeom prst="roundRect">
                <a:avLst>
                  <a:gd name="adj" fmla="val 1081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6" name="Oval 355"/>
              <p:cNvSpPr/>
              <p:nvPr/>
            </p:nvSpPr>
            <p:spPr>
              <a:xfrm>
                <a:off x="6703639" y="4524917"/>
                <a:ext cx="95754" cy="95754"/>
              </a:xfrm>
              <a:prstGeom prst="ellipse">
                <a:avLst/>
              </a:prstGeom>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7" name="Rounded Rectangle 356"/>
              <p:cNvSpPr/>
              <p:nvPr/>
            </p:nvSpPr>
            <p:spPr>
              <a:xfrm rot="18679238">
                <a:off x="6664446" y="4321021"/>
                <a:ext cx="489813" cy="148817"/>
              </a:xfrm>
              <a:prstGeom prst="roundRect">
                <a:avLst>
                  <a:gd name="adj" fmla="val 44322"/>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8" name="Oval 357"/>
              <p:cNvSpPr/>
              <p:nvPr/>
            </p:nvSpPr>
            <p:spPr>
              <a:xfrm>
                <a:off x="6978083" y="4259454"/>
                <a:ext cx="47877" cy="47877"/>
              </a:xfrm>
              <a:prstGeom prst="ellipse">
                <a:avLst/>
              </a:prstGeom>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grpSp>
          <p:nvGrpSpPr>
            <p:cNvPr id="362" name="Group 361"/>
            <p:cNvGrpSpPr/>
            <p:nvPr/>
          </p:nvGrpSpPr>
          <p:grpSpPr>
            <a:xfrm>
              <a:off x="1869791" y="3605927"/>
              <a:ext cx="1005840" cy="776116"/>
              <a:chOff x="5002043" y="3919273"/>
              <a:chExt cx="1005840" cy="776116"/>
            </a:xfrm>
          </p:grpSpPr>
          <p:pic>
            <p:nvPicPr>
              <p:cNvPr id="363" name="Picture 362"/>
              <p:cNvPicPr>
                <a:picLocks noChangeAspect="1"/>
              </p:cNvPicPr>
              <p:nvPr/>
            </p:nvPicPr>
            <p:blipFill>
              <a:blip r:embed="rId3">
                <a:duotone>
                  <a:schemeClr val="accent1">
                    <a:shade val="45000"/>
                    <a:satMod val="135000"/>
                  </a:schemeClr>
                  <a:prstClr val="white"/>
                </a:duotone>
              </a:blip>
              <a:stretch>
                <a:fillRect/>
              </a:stretch>
            </p:blipFill>
            <p:spPr>
              <a:xfrm flipH="1">
                <a:off x="5002043" y="3919273"/>
                <a:ext cx="628840" cy="776116"/>
              </a:xfrm>
              <a:prstGeom prst="rect">
                <a:avLst/>
              </a:prstGeom>
            </p:spPr>
          </p:pic>
          <p:pic>
            <p:nvPicPr>
              <p:cNvPr id="364" name="Picture 363"/>
              <p:cNvPicPr>
                <a:picLocks noChangeAspect="1"/>
              </p:cNvPicPr>
              <p:nvPr/>
            </p:nvPicPr>
            <p:blipFill>
              <a:blip r:embed="rId4">
                <a:duotone>
                  <a:schemeClr val="accent1">
                    <a:shade val="45000"/>
                    <a:satMod val="135000"/>
                  </a:schemeClr>
                  <a:prstClr val="white"/>
                </a:duotone>
              </a:blip>
              <a:stretch>
                <a:fillRect/>
              </a:stretch>
            </p:blipFill>
            <p:spPr>
              <a:xfrm flipH="1">
                <a:off x="5696907" y="4397204"/>
                <a:ext cx="310976" cy="271940"/>
              </a:xfrm>
              <a:prstGeom prst="rect">
                <a:avLst/>
              </a:prstGeom>
              <a:ln>
                <a:solidFill>
                  <a:schemeClr val="tx1"/>
                </a:solidFill>
                <a:prstDash val="sysDash"/>
              </a:ln>
            </p:spPr>
          </p:pic>
          <p:pic>
            <p:nvPicPr>
              <p:cNvPr id="365" name="Picture 364"/>
              <p:cNvPicPr>
                <a:picLocks noChangeAspect="1"/>
              </p:cNvPicPr>
              <p:nvPr/>
            </p:nvPicPr>
            <p:blipFill>
              <a:blip r:embed="rId5">
                <a:duotone>
                  <a:schemeClr val="accent4">
                    <a:shade val="45000"/>
                    <a:satMod val="135000"/>
                  </a:schemeClr>
                  <a:prstClr val="white"/>
                </a:duotone>
              </a:blip>
              <a:stretch>
                <a:fillRect/>
              </a:stretch>
            </p:blipFill>
            <p:spPr>
              <a:xfrm flipH="1">
                <a:off x="5696907" y="3941710"/>
                <a:ext cx="310976" cy="306535"/>
              </a:xfrm>
              <a:prstGeom prst="rect">
                <a:avLst/>
              </a:prstGeom>
              <a:ln>
                <a:solidFill>
                  <a:schemeClr val="tx1"/>
                </a:solidFill>
                <a:prstDash val="sysDash"/>
              </a:ln>
            </p:spPr>
          </p:pic>
          <p:cxnSp>
            <p:nvCxnSpPr>
              <p:cNvPr id="366" name="Straight Arrow Connector 365"/>
              <p:cNvCxnSpPr/>
              <p:nvPr/>
            </p:nvCxnSpPr>
            <p:spPr>
              <a:xfrm flipV="1">
                <a:off x="5356105" y="4085105"/>
                <a:ext cx="340802" cy="312099"/>
              </a:xfrm>
              <a:prstGeom prst="straightConnector1">
                <a:avLst/>
              </a:prstGeom>
              <a:ln w="3175" cmpd="sng">
                <a:tailEnd type="arrow"/>
              </a:ln>
            </p:spPr>
            <p:style>
              <a:lnRef idx="1">
                <a:schemeClr val="dk1"/>
              </a:lnRef>
              <a:fillRef idx="0">
                <a:schemeClr val="dk1"/>
              </a:fillRef>
              <a:effectRef idx="0">
                <a:schemeClr val="dk1"/>
              </a:effectRef>
              <a:fontRef idx="minor">
                <a:schemeClr val="tx1"/>
              </a:fontRef>
            </p:style>
          </p:cxnSp>
          <p:cxnSp>
            <p:nvCxnSpPr>
              <p:cNvPr id="367" name="Straight Arrow Connector 366"/>
              <p:cNvCxnSpPr>
                <a:stCxn id="365" idx="2"/>
                <a:endCxn id="364" idx="0"/>
              </p:cNvCxnSpPr>
              <p:nvPr/>
            </p:nvCxnSpPr>
            <p:spPr>
              <a:xfrm flipH="1">
                <a:off x="5852395" y="4248245"/>
                <a:ext cx="0" cy="148959"/>
              </a:xfrm>
              <a:prstGeom prst="straightConnector1">
                <a:avLst/>
              </a:prstGeom>
              <a:ln w="3175" cmpd="sng">
                <a:tailEnd type="arrow"/>
              </a:ln>
            </p:spPr>
            <p:style>
              <a:lnRef idx="1">
                <a:schemeClr val="dk1"/>
              </a:lnRef>
              <a:fillRef idx="0">
                <a:schemeClr val="dk1"/>
              </a:fillRef>
              <a:effectRef idx="0">
                <a:schemeClr val="dk1"/>
              </a:effectRef>
              <a:fontRef idx="minor">
                <a:schemeClr val="tx1"/>
              </a:fontRef>
            </p:style>
          </p:cxnSp>
        </p:grpSp>
      </p:grpSp>
      <p:sp>
        <p:nvSpPr>
          <p:cNvPr id="14" name="Left Arrow 13"/>
          <p:cNvSpPr/>
          <p:nvPr/>
        </p:nvSpPr>
        <p:spPr>
          <a:xfrm flipH="1">
            <a:off x="5673347" y="3854749"/>
            <a:ext cx="394628" cy="379267"/>
          </a:xfrm>
          <a:prstGeom prst="lef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p:nvPr/>
        </p:nvCxnSpPr>
        <p:spPr>
          <a:xfrm flipH="1">
            <a:off x="1090790" y="828466"/>
            <a:ext cx="0" cy="50653"/>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Elbow Connector 4"/>
          <p:cNvCxnSpPr>
            <a:endCxn id="349" idx="0"/>
          </p:cNvCxnSpPr>
          <p:nvPr/>
        </p:nvCxnSpPr>
        <p:spPr>
          <a:xfrm rot="10800000" flipV="1">
            <a:off x="1186720" y="3218039"/>
            <a:ext cx="7349131" cy="174068"/>
          </a:xfrm>
          <a:prstGeom prst="bentConnector2">
            <a:avLst/>
          </a:prstGeom>
          <a:ln w="3175" cmpd="sng">
            <a:solidFill>
              <a:srgbClr val="000000"/>
            </a:solidFill>
            <a:prstDash val="dot"/>
            <a:tailEnd type="arrow"/>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8528907" y="2614769"/>
            <a:ext cx="0" cy="584725"/>
          </a:xfrm>
          <a:prstGeom prst="line">
            <a:avLst/>
          </a:prstGeom>
          <a:ln w="3175" cmpd="sng">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8EF051D1-0637-714D-B2C7-1F0056F3E1FB}" type="slidenum">
              <a:rPr lang="en-US" smtClean="0"/>
              <a:t>11</a:t>
            </a:fld>
            <a:endParaRPr lang="en-US"/>
          </a:p>
        </p:txBody>
      </p:sp>
    </p:spTree>
    <p:extLst>
      <p:ext uri="{BB962C8B-B14F-4D97-AF65-F5344CB8AC3E}">
        <p14:creationId xmlns:p14="http://schemas.microsoft.com/office/powerpoint/2010/main" val="396575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chemeClr val="tx1">
                    <a:lumMod val="65000"/>
                    <a:lumOff val="35000"/>
                  </a:schemeClr>
                </a:solidFill>
                <a:latin typeface="Arial"/>
                <a:cs typeface="Arial"/>
              </a:rPr>
              <a:t>Step 3 Clinical research. </a:t>
            </a:r>
          </a:p>
        </p:txBody>
      </p:sp>
      <p:sp>
        <p:nvSpPr>
          <p:cNvPr id="3" name="Content Placeholder 2"/>
          <p:cNvSpPr>
            <a:spLocks noGrp="1"/>
          </p:cNvSpPr>
          <p:nvPr>
            <p:ph idx="1"/>
          </p:nvPr>
        </p:nvSpPr>
        <p:spPr/>
        <p:txBody>
          <a:bodyPr>
            <a:normAutofit/>
          </a:bodyPr>
          <a:lstStyle/>
          <a:p>
            <a:r>
              <a:rPr lang="en-US" sz="2500" dirty="0">
                <a:solidFill>
                  <a:schemeClr val="tx1"/>
                </a:solidFill>
                <a:cs typeface="Times New Roman"/>
              </a:rPr>
              <a:t>Human subjects participate in the study. The genetic diversity represented in Step 3 is the broadest yet in the study.</a:t>
            </a:r>
          </a:p>
        </p:txBody>
      </p:sp>
      <p:sp>
        <p:nvSpPr>
          <p:cNvPr id="4" name="Slide Number Placeholder 3"/>
          <p:cNvSpPr>
            <a:spLocks noGrp="1"/>
          </p:cNvSpPr>
          <p:nvPr>
            <p:ph type="sldNum" sz="quarter" idx="12"/>
          </p:nvPr>
        </p:nvSpPr>
        <p:spPr/>
        <p:txBody>
          <a:bodyPr/>
          <a:lstStyle/>
          <a:p>
            <a:fld id="{8EF051D1-0637-714D-B2C7-1F0056F3E1FB}" type="slidenum">
              <a:rPr lang="en-US" smtClean="0"/>
              <a:t>12</a:t>
            </a:fld>
            <a:endParaRPr lang="en-US"/>
          </a:p>
        </p:txBody>
      </p:sp>
    </p:spTree>
    <p:extLst>
      <p:ext uri="{BB962C8B-B14F-4D97-AF65-F5344CB8AC3E}">
        <p14:creationId xmlns:p14="http://schemas.microsoft.com/office/powerpoint/2010/main" val="265024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a:grpSpLocks/>
          </p:cNvGrpSpPr>
          <p:nvPr/>
        </p:nvGrpSpPr>
        <p:grpSpPr>
          <a:xfrm>
            <a:off x="12330" y="0"/>
            <a:ext cx="9144000" cy="7005428"/>
            <a:chOff x="0" y="21573"/>
            <a:chExt cx="9329616" cy="7587841"/>
          </a:xfrm>
        </p:grpSpPr>
        <p:sp>
          <p:nvSpPr>
            <p:cNvPr id="26" name="Rectangle 25"/>
            <p:cNvSpPr/>
            <p:nvPr/>
          </p:nvSpPr>
          <p:spPr>
            <a:xfrm>
              <a:off x="0" y="21573"/>
              <a:ext cx="9329616" cy="7587841"/>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solidFill>
                    <a:schemeClr val="tx1">
                      <a:lumMod val="65000"/>
                      <a:lumOff val="35000"/>
                    </a:schemeClr>
                  </a:solidFill>
                  <a:latin typeface="Arial"/>
                  <a:cs typeface="Arial"/>
                </a:rPr>
                <a:t>US Food and Drug Administration: The Drug Development Process</a:t>
              </a:r>
            </a:p>
            <a:p>
              <a:pPr algn="ctr"/>
              <a:endParaRPr lang="en-US" sz="9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2000" dirty="0">
                <a:solidFill>
                  <a:schemeClr val="tx1">
                    <a:lumMod val="65000"/>
                    <a:lumOff val="35000"/>
                  </a:schemeClr>
                </a:solidFill>
                <a:latin typeface="Arial"/>
                <a:cs typeface="Arial"/>
              </a:endParaRPr>
            </a:p>
            <a:p>
              <a:pPr algn="ctr"/>
              <a:endParaRPr lang="en-US" dirty="0">
                <a:solidFill>
                  <a:schemeClr val="tx1">
                    <a:lumMod val="65000"/>
                    <a:lumOff val="35000"/>
                  </a:schemeClr>
                </a:solidFill>
                <a:latin typeface="Arial"/>
                <a:cs typeface="Arial"/>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500" dirty="0">
                <a:solidFill>
                  <a:schemeClr val="tx1">
                    <a:lumMod val="65000"/>
                    <a:lumOff val="35000"/>
                  </a:schemeClr>
                </a:solidFill>
                <a:latin typeface="Times New Roman"/>
                <a:cs typeface="Times New Roman"/>
              </a:endParaRPr>
            </a:p>
            <a:p>
              <a:pPr algn="ctr"/>
              <a:r>
                <a:rPr lang="en-US" sz="1000" dirty="0">
                  <a:solidFill>
                    <a:schemeClr val="tx1">
                      <a:lumMod val="65000"/>
                      <a:lumOff val="35000"/>
                    </a:schemeClr>
                  </a:solidFill>
                  <a:latin typeface="Times New Roman"/>
                  <a:cs typeface="Times New Roman"/>
                </a:rPr>
                <a:t>http://</a:t>
              </a:r>
              <a:r>
                <a:rPr lang="en-US" sz="1000" dirty="0" err="1">
                  <a:solidFill>
                    <a:schemeClr val="tx1">
                      <a:lumMod val="65000"/>
                      <a:lumOff val="35000"/>
                    </a:schemeClr>
                  </a:solidFill>
                  <a:latin typeface="Times New Roman"/>
                  <a:cs typeface="Times New Roman"/>
                </a:rPr>
                <a:t>www.fda.gov</a:t>
              </a:r>
              <a:r>
                <a:rPr lang="en-US" sz="1000" dirty="0">
                  <a:solidFill>
                    <a:schemeClr val="tx1">
                      <a:lumMod val="65000"/>
                      <a:lumOff val="35000"/>
                    </a:schemeClr>
                  </a:solidFill>
                  <a:latin typeface="Times New Roman"/>
                  <a:cs typeface="Times New Roman"/>
                </a:rPr>
                <a:t>/</a:t>
              </a:r>
              <a:r>
                <a:rPr lang="en-US" sz="1000" dirty="0" err="1">
                  <a:solidFill>
                    <a:schemeClr val="tx1">
                      <a:lumMod val="65000"/>
                      <a:lumOff val="35000"/>
                    </a:schemeClr>
                  </a:solidFill>
                  <a:latin typeface="Times New Roman"/>
                  <a:cs typeface="Times New Roman"/>
                </a:rPr>
                <a:t>ForPatients</a:t>
              </a:r>
              <a:r>
                <a:rPr lang="en-US" sz="1000" dirty="0">
                  <a:solidFill>
                    <a:schemeClr val="tx1">
                      <a:lumMod val="65000"/>
                      <a:lumOff val="35000"/>
                    </a:schemeClr>
                  </a:solidFill>
                  <a:latin typeface="Times New Roman"/>
                  <a:cs typeface="Times New Roman"/>
                </a:rPr>
                <a:t>/Approvals/Drugs/</a:t>
              </a:r>
              <a:r>
                <a:rPr lang="en-US" sz="1000" dirty="0" err="1">
                  <a:solidFill>
                    <a:schemeClr val="tx1">
                      <a:lumMod val="65000"/>
                      <a:lumOff val="35000"/>
                    </a:schemeClr>
                  </a:solidFill>
                  <a:latin typeface="Times New Roman"/>
                  <a:cs typeface="Times New Roman"/>
                </a:rPr>
                <a:t>default.htm</a:t>
              </a:r>
              <a:r>
                <a:rPr lang="en-US" sz="1000" dirty="0">
                  <a:solidFill>
                    <a:schemeClr val="tx1">
                      <a:lumMod val="65000"/>
                      <a:lumOff val="35000"/>
                    </a:schemeClr>
                  </a:solidFill>
                  <a:latin typeface="Times New Roman"/>
                  <a:cs typeface="Times New Roman"/>
                </a:rPr>
                <a:t>  </a:t>
              </a:r>
            </a:p>
          </p:txBody>
        </p:sp>
        <p:sp>
          <p:nvSpPr>
            <p:cNvPr id="25" name="Rectangle 24"/>
            <p:cNvSpPr/>
            <p:nvPr/>
          </p:nvSpPr>
          <p:spPr>
            <a:xfrm>
              <a:off x="87924" y="340101"/>
              <a:ext cx="9124462" cy="3004485"/>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1 Discovery and Development. </a:t>
              </a:r>
              <a:r>
                <a:rPr lang="en-US" sz="1400" dirty="0">
                  <a:solidFill>
                    <a:schemeClr val="tx1">
                      <a:lumMod val="65000"/>
                      <a:lumOff val="35000"/>
                    </a:schemeClr>
                  </a:solidFill>
                  <a:latin typeface="Arial"/>
                  <a:cs typeface="Arial"/>
                </a:rPr>
                <a:t>Thousands of molecular compounds tested to find possible beneficial effects against any number of diseases.   </a:t>
              </a:r>
            </a:p>
          </p:txBody>
        </p:sp>
        <p:sp>
          <p:nvSpPr>
            <p:cNvPr id="55" name="Rectangle 54"/>
            <p:cNvSpPr/>
            <p:nvPr/>
          </p:nvSpPr>
          <p:spPr>
            <a:xfrm>
              <a:off x="36978" y="3731716"/>
              <a:ext cx="9124463" cy="1340959"/>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endParaRPr lang="en-US" sz="1200" dirty="0">
                <a:solidFill>
                  <a:schemeClr val="tx1">
                    <a:lumMod val="65000"/>
                    <a:lumOff val="35000"/>
                  </a:schemeClr>
                </a:solidFill>
                <a:latin typeface="Arial"/>
                <a:cs typeface="Arial"/>
              </a:endParaRPr>
            </a:p>
          </p:txBody>
        </p:sp>
        <p:sp>
          <p:nvSpPr>
            <p:cNvPr id="65" name="Rectangle 64"/>
            <p:cNvSpPr/>
            <p:nvPr/>
          </p:nvSpPr>
          <p:spPr>
            <a:xfrm>
              <a:off x="87923" y="5129276"/>
              <a:ext cx="9124464" cy="1943858"/>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endParaRPr lang="en-US" sz="1200" dirty="0">
                <a:solidFill>
                  <a:schemeClr val="tx1">
                    <a:lumMod val="65000"/>
                    <a:lumOff val="35000"/>
                  </a:schemeClr>
                </a:solidFill>
                <a:latin typeface="Arial"/>
                <a:cs typeface="Arial"/>
              </a:endParaRPr>
            </a:p>
          </p:txBody>
        </p:sp>
        <p:grpSp>
          <p:nvGrpSpPr>
            <p:cNvPr id="145" name="Group 144"/>
            <p:cNvGrpSpPr>
              <a:grpSpLocks noChangeAspect="1"/>
            </p:cNvGrpSpPr>
            <p:nvPr/>
          </p:nvGrpSpPr>
          <p:grpSpPr>
            <a:xfrm>
              <a:off x="217594" y="2277204"/>
              <a:ext cx="1005840" cy="828418"/>
              <a:chOff x="-915973" y="5132663"/>
              <a:chExt cx="1791541" cy="1402398"/>
            </a:xfrm>
          </p:grpSpPr>
          <p:pic>
            <p:nvPicPr>
              <p:cNvPr id="21" name="Picture 20"/>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22" name="Picture 21"/>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24" name="Picture 2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3" name="Straight Arrow Connector 42"/>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24" idx="2"/>
                <a:endCxn id="22"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30" name="Group 229"/>
            <p:cNvGrpSpPr/>
            <p:nvPr/>
          </p:nvGrpSpPr>
          <p:grpSpPr>
            <a:xfrm>
              <a:off x="624036" y="1344984"/>
              <a:ext cx="311460" cy="779620"/>
              <a:chOff x="104762" y="4592637"/>
              <a:chExt cx="390335" cy="981652"/>
            </a:xfrm>
            <a:noFill/>
          </p:grpSpPr>
          <p:sp>
            <p:nvSpPr>
              <p:cNvPr id="231" name="Pentagon 230"/>
              <p:cNvSpPr/>
              <p:nvPr/>
            </p:nvSpPr>
            <p:spPr>
              <a:xfrm rot="5400000">
                <a:off x="-176280" y="4935077"/>
                <a:ext cx="944882" cy="274320"/>
              </a:xfrm>
              <a:prstGeom prst="homePlate">
                <a:avLst>
                  <a:gd name="adj" fmla="val 62707"/>
                </a:avLst>
              </a:prstGeom>
              <a:solidFill>
                <a:srgbClr val="FFFFFF"/>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232" name="Rectangle 231"/>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3" name="Rounded Rectangle 232"/>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303" name="Picture 302"/>
            <p:cNvPicPr>
              <a:picLocks noChangeAspect="1"/>
            </p:cNvPicPr>
            <p:nvPr/>
          </p:nvPicPr>
          <p:blipFill>
            <a:blip r:embed="rId3">
              <a:duotone>
                <a:schemeClr val="accent1">
                  <a:shade val="45000"/>
                  <a:satMod val="135000"/>
                </a:schemeClr>
                <a:prstClr val="white"/>
              </a:duotone>
            </a:blip>
            <a:stretch>
              <a:fillRect/>
            </a:stretch>
          </p:blipFill>
          <p:spPr>
            <a:xfrm flipH="1">
              <a:off x="2468660" y="6244111"/>
              <a:ext cx="628840" cy="776116"/>
            </a:xfrm>
            <a:prstGeom prst="rect">
              <a:avLst/>
            </a:prstGeom>
          </p:spPr>
        </p:pic>
        <p:pic>
          <p:nvPicPr>
            <p:cNvPr id="304" name="Picture 303"/>
            <p:cNvPicPr>
              <a:picLocks noChangeAspect="1"/>
            </p:cNvPicPr>
            <p:nvPr/>
          </p:nvPicPr>
          <p:blipFill>
            <a:blip r:embed="rId3">
              <a:duotone>
                <a:schemeClr val="accent2">
                  <a:shade val="45000"/>
                  <a:satMod val="135000"/>
                </a:schemeClr>
                <a:prstClr val="white"/>
              </a:duotone>
            </a:blip>
            <a:stretch>
              <a:fillRect/>
            </a:stretch>
          </p:blipFill>
          <p:spPr>
            <a:xfrm flipH="1">
              <a:off x="3184732" y="6252195"/>
              <a:ext cx="628840" cy="776116"/>
            </a:xfrm>
            <a:prstGeom prst="rect">
              <a:avLst/>
            </a:prstGeom>
          </p:spPr>
        </p:pic>
        <p:pic>
          <p:nvPicPr>
            <p:cNvPr id="305" name="Picture 304"/>
            <p:cNvPicPr>
              <a:picLocks noChangeAspect="1"/>
            </p:cNvPicPr>
            <p:nvPr/>
          </p:nvPicPr>
          <p:blipFill>
            <a:blip r:embed="rId3">
              <a:duotone>
                <a:schemeClr val="accent3">
                  <a:shade val="45000"/>
                  <a:satMod val="135000"/>
                </a:schemeClr>
                <a:prstClr val="white"/>
              </a:duotone>
            </a:blip>
            <a:stretch>
              <a:fillRect/>
            </a:stretch>
          </p:blipFill>
          <p:spPr>
            <a:xfrm flipH="1">
              <a:off x="3882684" y="6236519"/>
              <a:ext cx="628840" cy="776116"/>
            </a:xfrm>
            <a:prstGeom prst="rect">
              <a:avLst/>
            </a:prstGeom>
          </p:spPr>
        </p:pic>
        <p:pic>
          <p:nvPicPr>
            <p:cNvPr id="306" name="Picture 305"/>
            <p:cNvPicPr>
              <a:picLocks noChangeAspect="1"/>
            </p:cNvPicPr>
            <p:nvPr/>
          </p:nvPicPr>
          <p:blipFill>
            <a:blip r:embed="rId3">
              <a:duotone>
                <a:schemeClr val="accent4">
                  <a:shade val="45000"/>
                  <a:satMod val="135000"/>
                </a:schemeClr>
                <a:prstClr val="white"/>
              </a:duotone>
            </a:blip>
            <a:stretch>
              <a:fillRect/>
            </a:stretch>
          </p:blipFill>
          <p:spPr>
            <a:xfrm flipH="1">
              <a:off x="4598756" y="6244603"/>
              <a:ext cx="628840" cy="776116"/>
            </a:xfrm>
            <a:prstGeom prst="rect">
              <a:avLst/>
            </a:prstGeom>
          </p:spPr>
        </p:pic>
        <p:pic>
          <p:nvPicPr>
            <p:cNvPr id="308" name="Picture 307"/>
            <p:cNvPicPr>
              <a:picLocks noChangeAspect="1"/>
            </p:cNvPicPr>
            <p:nvPr/>
          </p:nvPicPr>
          <p:blipFill>
            <a:blip r:embed="rId3">
              <a:duotone>
                <a:schemeClr val="accent2">
                  <a:shade val="45000"/>
                  <a:satMod val="135000"/>
                </a:schemeClr>
                <a:prstClr val="white"/>
              </a:duotone>
            </a:blip>
            <a:stretch>
              <a:fillRect/>
            </a:stretch>
          </p:blipFill>
          <p:spPr>
            <a:xfrm flipH="1">
              <a:off x="6013985" y="6236184"/>
              <a:ext cx="628840" cy="776116"/>
            </a:xfrm>
            <a:prstGeom prst="rect">
              <a:avLst/>
            </a:prstGeom>
          </p:spPr>
        </p:pic>
        <p:pic>
          <p:nvPicPr>
            <p:cNvPr id="309" name="Picture 308"/>
            <p:cNvPicPr>
              <a:picLocks noChangeAspect="1"/>
            </p:cNvPicPr>
            <p:nvPr/>
          </p:nvPicPr>
          <p:blipFill>
            <a:blip r:embed="rId3">
              <a:duotone>
                <a:schemeClr val="accent3">
                  <a:shade val="45000"/>
                  <a:satMod val="135000"/>
                </a:schemeClr>
                <a:prstClr val="white"/>
              </a:duotone>
            </a:blip>
            <a:stretch>
              <a:fillRect/>
            </a:stretch>
          </p:blipFill>
          <p:spPr>
            <a:xfrm flipH="1">
              <a:off x="6711937" y="6220508"/>
              <a:ext cx="628840" cy="776116"/>
            </a:xfrm>
            <a:prstGeom prst="rect">
              <a:avLst/>
            </a:prstGeom>
          </p:spPr>
        </p:pic>
        <p:grpSp>
          <p:nvGrpSpPr>
            <p:cNvPr id="311" name="Group 310"/>
            <p:cNvGrpSpPr>
              <a:grpSpLocks/>
            </p:cNvGrpSpPr>
            <p:nvPr/>
          </p:nvGrpSpPr>
          <p:grpSpPr>
            <a:xfrm flipH="1">
              <a:off x="1498491" y="1630233"/>
              <a:ext cx="2401038" cy="223733"/>
              <a:chOff x="3400858" y="3634682"/>
              <a:chExt cx="2076870" cy="228600"/>
            </a:xfrm>
          </p:grpSpPr>
          <p:cxnSp>
            <p:nvCxnSpPr>
              <p:cNvPr id="312" name="Straight Arrow Connector 311"/>
              <p:cNvCxnSpPr/>
              <p:nvPr/>
            </p:nvCxnSpPr>
            <p:spPr>
              <a:xfrm>
                <a:off x="340085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p:nvPr/>
            </p:nvCxnSpPr>
            <p:spPr>
              <a:xfrm>
                <a:off x="3822946"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4" name="Straight Arrow Connector 313"/>
              <p:cNvCxnSpPr/>
              <p:nvPr/>
            </p:nvCxnSpPr>
            <p:spPr>
              <a:xfrm>
                <a:off x="4400970"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5" name="Straight Arrow Connector 314"/>
              <p:cNvCxnSpPr/>
              <p:nvPr/>
            </p:nvCxnSpPr>
            <p:spPr>
              <a:xfrm>
                <a:off x="4905363"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6" name="Straight Arrow Connector 315"/>
              <p:cNvCxnSpPr/>
              <p:nvPr/>
            </p:nvCxnSpPr>
            <p:spPr>
              <a:xfrm>
                <a:off x="547772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2006277" y="1915772"/>
              <a:ext cx="311460" cy="779620"/>
              <a:chOff x="104762" y="4592637"/>
              <a:chExt cx="390335" cy="981652"/>
            </a:xfrm>
            <a:noFill/>
          </p:grpSpPr>
          <p:sp>
            <p:nvSpPr>
              <p:cNvPr id="324" name="Pentagon 323"/>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25" name="Rectangle 32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6" name="Rounded Rectangle 32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27" name="Multiply 326"/>
            <p:cNvSpPr/>
            <p:nvPr/>
          </p:nvSpPr>
          <p:spPr>
            <a:xfrm>
              <a:off x="1936703" y="2077700"/>
              <a:ext cx="457200" cy="457200"/>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28" name="Group 327"/>
            <p:cNvGrpSpPr/>
            <p:nvPr/>
          </p:nvGrpSpPr>
          <p:grpSpPr>
            <a:xfrm>
              <a:off x="2606609" y="1915772"/>
              <a:ext cx="311460" cy="779620"/>
              <a:chOff x="104762" y="4592637"/>
              <a:chExt cx="390335" cy="981652"/>
            </a:xfrm>
            <a:noFill/>
          </p:grpSpPr>
          <p:sp>
            <p:nvSpPr>
              <p:cNvPr id="329" name="Pentagon 328"/>
              <p:cNvSpPr/>
              <p:nvPr/>
            </p:nvSpPr>
            <p:spPr>
              <a:xfrm rot="5400000">
                <a:off x="-176280" y="4935077"/>
                <a:ext cx="944882" cy="274320"/>
              </a:xfrm>
              <a:prstGeom prst="homePlate">
                <a:avLst>
                  <a:gd name="adj" fmla="val 62707"/>
                </a:avLst>
              </a:prstGeom>
              <a:solidFill>
                <a:schemeClr val="accent2">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0" name="Rectangle 32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1" name="Rounded Rectangle 33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3" name="Group 332"/>
            <p:cNvGrpSpPr/>
            <p:nvPr/>
          </p:nvGrpSpPr>
          <p:grpSpPr>
            <a:xfrm>
              <a:off x="3252533" y="1915772"/>
              <a:ext cx="311460" cy="779620"/>
              <a:chOff x="104762" y="4592637"/>
              <a:chExt cx="390335" cy="981652"/>
            </a:xfrm>
            <a:noFill/>
          </p:grpSpPr>
          <p:sp>
            <p:nvSpPr>
              <p:cNvPr id="334" name="Pentagon 333"/>
              <p:cNvSpPr/>
              <p:nvPr/>
            </p:nvSpPr>
            <p:spPr>
              <a:xfrm rot="5400000">
                <a:off x="-176280" y="4935077"/>
                <a:ext cx="944882" cy="274320"/>
              </a:xfrm>
              <a:prstGeom prst="homePlate">
                <a:avLst>
                  <a:gd name="adj" fmla="val 62707"/>
                </a:avLst>
              </a:prstGeom>
              <a:solidFill>
                <a:schemeClr val="accent3">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5" name="Rectangle 33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Rounded Rectangle 33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37" name="Multiply 336"/>
            <p:cNvSpPr/>
            <p:nvPr/>
          </p:nvSpPr>
          <p:spPr>
            <a:xfrm>
              <a:off x="2531464" y="2077700"/>
              <a:ext cx="457200" cy="457200"/>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38" name="Group 337"/>
            <p:cNvGrpSpPr/>
            <p:nvPr/>
          </p:nvGrpSpPr>
          <p:grpSpPr>
            <a:xfrm>
              <a:off x="3756601" y="1915772"/>
              <a:ext cx="311460" cy="779620"/>
              <a:chOff x="104762" y="4592637"/>
              <a:chExt cx="390335" cy="981652"/>
            </a:xfrm>
            <a:noFill/>
          </p:grpSpPr>
          <p:sp>
            <p:nvSpPr>
              <p:cNvPr id="339" name="Pentagon 338"/>
              <p:cNvSpPr/>
              <p:nvPr/>
            </p:nvSpPr>
            <p:spPr>
              <a:xfrm rot="5400000">
                <a:off x="-176280" y="4935077"/>
                <a:ext cx="944882" cy="274320"/>
              </a:xfrm>
              <a:prstGeom prst="homePlate">
                <a:avLst>
                  <a:gd name="adj" fmla="val 62707"/>
                </a:avLst>
              </a:prstGeom>
              <a:solidFill>
                <a:srgbClr val="EBF1DE"/>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40" name="Rectangle 33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1" name="Rounded Rectangle 34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43" name="Group 342"/>
            <p:cNvGrpSpPr>
              <a:grpSpLocks/>
            </p:cNvGrpSpPr>
            <p:nvPr/>
          </p:nvGrpSpPr>
          <p:grpSpPr>
            <a:xfrm flipH="1">
              <a:off x="3411556" y="2747836"/>
              <a:ext cx="487971" cy="375033"/>
              <a:chOff x="3400858" y="3634682"/>
              <a:chExt cx="422089" cy="383191"/>
            </a:xfrm>
          </p:grpSpPr>
          <p:cxnSp>
            <p:nvCxnSpPr>
              <p:cNvPr id="344" name="Straight Arrow Connector 343"/>
              <p:cNvCxnSpPr/>
              <p:nvPr/>
            </p:nvCxnSpPr>
            <p:spPr>
              <a:xfrm>
                <a:off x="3400858" y="3634682"/>
                <a:ext cx="0" cy="228600"/>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flipH="1">
                <a:off x="3822947" y="3634682"/>
                <a:ext cx="0" cy="383191"/>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grpSp>
        <p:sp>
          <p:nvSpPr>
            <p:cNvPr id="349" name="Rectangle 348"/>
            <p:cNvSpPr/>
            <p:nvPr/>
          </p:nvSpPr>
          <p:spPr>
            <a:xfrm>
              <a:off x="87923" y="3695691"/>
              <a:ext cx="2220610" cy="1295781"/>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2 Preclinical research. </a:t>
              </a:r>
              <a:r>
                <a:rPr lang="en-US" sz="1400" dirty="0">
                  <a:solidFill>
                    <a:schemeClr val="tx1">
                      <a:lumMod val="65000"/>
                      <a:lumOff val="35000"/>
                    </a:schemeClr>
                  </a:solidFill>
                  <a:latin typeface="Arial"/>
                  <a:cs typeface="Arial"/>
                </a:rPr>
                <a:t>In vitro In vivo to identify dosing and toxicity in preparation for testing in people.  </a:t>
              </a:r>
            </a:p>
          </p:txBody>
        </p:sp>
        <p:grpSp>
          <p:nvGrpSpPr>
            <p:cNvPr id="2" name="Group 1"/>
            <p:cNvGrpSpPr/>
            <p:nvPr/>
          </p:nvGrpSpPr>
          <p:grpSpPr>
            <a:xfrm>
              <a:off x="5820590" y="3770695"/>
              <a:ext cx="3333443" cy="1263001"/>
              <a:chOff x="5612378" y="3210366"/>
              <a:chExt cx="3333443" cy="1263001"/>
            </a:xfrm>
          </p:grpSpPr>
          <p:sp>
            <p:nvSpPr>
              <p:cNvPr id="350" name="Process 349"/>
              <p:cNvSpPr/>
              <p:nvPr/>
            </p:nvSpPr>
            <p:spPr>
              <a:xfrm>
                <a:off x="5612378" y="3210366"/>
                <a:ext cx="3333443" cy="1263001"/>
              </a:xfrm>
              <a:prstGeom prst="flowChartProcess">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dirty="0">
                    <a:solidFill>
                      <a:schemeClr val="bg1"/>
                    </a:solidFill>
                  </a:rPr>
                  <a:t>IN VIVO: ANIMAL MODEL </a:t>
                </a:r>
              </a:p>
            </p:txBody>
          </p:sp>
          <p:pic>
            <p:nvPicPr>
              <p:cNvPr id="361" name="Picture 360"/>
              <p:cNvPicPr>
                <a:picLocks noChangeAspect="1"/>
              </p:cNvPicPr>
              <p:nvPr/>
            </p:nvPicPr>
            <p:blipFill>
              <a:blip r:embed="rId6">
                <a:clrChange>
                  <a:clrFrom>
                    <a:srgbClr val="FFFFFF"/>
                  </a:clrFrom>
                  <a:clrTo>
                    <a:srgbClr val="FFFFFF">
                      <a:alpha val="0"/>
                    </a:srgbClr>
                  </a:clrTo>
                </a:clrChange>
                <a:lum bright="70000" contrast="-70000"/>
              </a:blip>
              <a:stretch>
                <a:fillRect/>
              </a:stretch>
            </p:blipFill>
            <p:spPr>
              <a:xfrm>
                <a:off x="6647514" y="3589682"/>
                <a:ext cx="812902" cy="802111"/>
              </a:xfrm>
              <a:prstGeom prst="rect">
                <a:avLst/>
              </a:prstGeom>
            </p:spPr>
          </p:pic>
          <p:grpSp>
            <p:nvGrpSpPr>
              <p:cNvPr id="374" name="Group 373"/>
              <p:cNvGrpSpPr/>
              <p:nvPr/>
            </p:nvGrpSpPr>
            <p:grpSpPr>
              <a:xfrm>
                <a:off x="7788836" y="3534305"/>
                <a:ext cx="756321" cy="777240"/>
                <a:chOff x="6444766" y="4150523"/>
                <a:chExt cx="756321" cy="777240"/>
              </a:xfrm>
              <a:solidFill>
                <a:schemeClr val="tx1"/>
              </a:solidFill>
            </p:grpSpPr>
            <p:sp>
              <p:nvSpPr>
                <p:cNvPr id="375" name="Rounded Rectangle 374"/>
                <p:cNvSpPr/>
                <p:nvPr/>
              </p:nvSpPr>
              <p:spPr>
                <a:xfrm>
                  <a:off x="6488613" y="4763258"/>
                  <a:ext cx="332488" cy="23938"/>
                </a:xfrm>
                <a:prstGeom prst="roundRect">
                  <a:avLst>
                    <a:gd name="adj" fmla="val 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76" name="Rounded Rectangle 375"/>
                <p:cNvSpPr/>
                <p:nvPr/>
              </p:nvSpPr>
              <p:spPr>
                <a:xfrm>
                  <a:off x="6652463" y="4789615"/>
                  <a:ext cx="4788" cy="42288"/>
                </a:xfrm>
                <a:prstGeom prst="roundRect">
                  <a:avLst>
                    <a:gd name="adj" fmla="val 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nvGrpSpPr>
                <p:cNvPr id="377" name="Group 376"/>
                <p:cNvGrpSpPr/>
                <p:nvPr/>
              </p:nvGrpSpPr>
              <p:grpSpPr>
                <a:xfrm>
                  <a:off x="6588732" y="4162685"/>
                  <a:ext cx="532743" cy="765078"/>
                  <a:chOff x="2810670" y="2668257"/>
                  <a:chExt cx="1017487" cy="1461224"/>
                </a:xfrm>
                <a:grpFill/>
              </p:grpSpPr>
              <p:sp>
                <p:nvSpPr>
                  <p:cNvPr id="382" name="Block Arc 381"/>
                  <p:cNvSpPr/>
                  <p:nvPr/>
                </p:nvSpPr>
                <p:spPr>
                  <a:xfrm rot="6674663">
                    <a:off x="2752432" y="3053755"/>
                    <a:ext cx="1133964" cy="1017487"/>
                  </a:xfrm>
                  <a:prstGeom prst="blockArc">
                    <a:avLst>
                      <a:gd name="adj1" fmla="val 10800000"/>
                      <a:gd name="adj2" fmla="val 4"/>
                      <a:gd name="adj3" fmla="val 9397"/>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83" name="Rounded Rectangle 382"/>
                  <p:cNvSpPr/>
                  <p:nvPr/>
                </p:nvSpPr>
                <p:spPr>
                  <a:xfrm rot="18679238">
                    <a:off x="3589984" y="2711498"/>
                    <a:ext cx="234445" cy="147963"/>
                  </a:xfrm>
                  <a:prstGeom prst="roundRect">
                    <a:avLst>
                      <a:gd name="adj" fmla="val 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sp>
              <p:nvSpPr>
                <p:cNvPr id="378" name="Rounded Rectangle 377"/>
                <p:cNvSpPr/>
                <p:nvPr/>
              </p:nvSpPr>
              <p:spPr>
                <a:xfrm>
                  <a:off x="6444766" y="4837841"/>
                  <a:ext cx="756321" cy="89064"/>
                </a:xfrm>
                <a:prstGeom prst="roundRect">
                  <a:avLst>
                    <a:gd name="adj" fmla="val 1081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79" name="Oval 378"/>
                <p:cNvSpPr/>
                <p:nvPr/>
              </p:nvSpPr>
              <p:spPr>
                <a:xfrm>
                  <a:off x="6703639" y="4524917"/>
                  <a:ext cx="95754" cy="95754"/>
                </a:xfrm>
                <a:prstGeom prst="ellipse">
                  <a:avLst/>
                </a:prstGeom>
                <a:grpFill/>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80" name="Rounded Rectangle 379"/>
                <p:cNvSpPr/>
                <p:nvPr/>
              </p:nvSpPr>
              <p:spPr>
                <a:xfrm rot="18679238">
                  <a:off x="6664446" y="4321021"/>
                  <a:ext cx="489813" cy="148817"/>
                </a:xfrm>
                <a:prstGeom prst="roundRect">
                  <a:avLst>
                    <a:gd name="adj" fmla="val 44322"/>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81" name="Oval 380"/>
                <p:cNvSpPr/>
                <p:nvPr/>
              </p:nvSpPr>
              <p:spPr>
                <a:xfrm>
                  <a:off x="6978083" y="4259454"/>
                  <a:ext cx="47877" cy="47877"/>
                </a:xfrm>
                <a:prstGeom prst="ellipse">
                  <a:avLst/>
                </a:prstGeom>
                <a:grpFill/>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grpSp>
        <p:sp>
          <p:nvSpPr>
            <p:cNvPr id="384" name="Rectangle 383"/>
            <p:cNvSpPr/>
            <p:nvPr/>
          </p:nvSpPr>
          <p:spPr>
            <a:xfrm>
              <a:off x="87923" y="5113034"/>
              <a:ext cx="9026770" cy="1120133"/>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3 Clinical research. </a:t>
              </a:r>
            </a:p>
            <a:p>
              <a:r>
                <a:rPr lang="en-US" sz="1250" dirty="0">
                  <a:solidFill>
                    <a:schemeClr val="tx1">
                      <a:lumMod val="65000"/>
                      <a:lumOff val="35000"/>
                    </a:schemeClr>
                  </a:solidFill>
                  <a:latin typeface="Arial"/>
                  <a:cs typeface="Arial"/>
                </a:rPr>
                <a:t>Phase 1: 20-100 healthy volunteers or people with the disease/condition surveyed over several months. 70% pass rate</a:t>
              </a:r>
            </a:p>
            <a:p>
              <a:r>
                <a:rPr lang="en-US" sz="1250" dirty="0">
                  <a:solidFill>
                    <a:schemeClr val="tx1">
                      <a:lumMod val="65000"/>
                      <a:lumOff val="35000"/>
                    </a:schemeClr>
                  </a:solidFill>
                  <a:latin typeface="Arial"/>
                  <a:cs typeface="Arial"/>
                </a:rPr>
                <a:t>Phase 2: Up to several hundred people with the disease/condition surveyed for months up to 2 years. 33% pass rate</a:t>
              </a:r>
            </a:p>
            <a:p>
              <a:r>
                <a:rPr lang="en-US" sz="1250" dirty="0">
                  <a:solidFill>
                    <a:schemeClr val="tx1">
                      <a:lumMod val="65000"/>
                      <a:lumOff val="35000"/>
                    </a:schemeClr>
                  </a:solidFill>
                  <a:latin typeface="Arial"/>
                  <a:cs typeface="Arial"/>
                </a:rPr>
                <a:t>Phase 3: 300-3000 volunteers with the disease/condition surveyed 1-4 years to detect adverse reactions. 25-30% pass rate</a:t>
              </a:r>
            </a:p>
            <a:p>
              <a:r>
                <a:rPr lang="en-US" sz="1250" dirty="0">
                  <a:solidFill>
                    <a:schemeClr val="tx1">
                      <a:lumMod val="65000"/>
                      <a:lumOff val="35000"/>
                    </a:schemeClr>
                  </a:solidFill>
                  <a:latin typeface="Arial"/>
                  <a:cs typeface="Arial"/>
                </a:rPr>
                <a:t>Phase 4: Several thousand volunteers who have the disease/condition to assess safety and efficacy. </a:t>
              </a:r>
            </a:p>
          </p:txBody>
        </p:sp>
        <p:pic>
          <p:nvPicPr>
            <p:cNvPr id="385" name="Picture 384"/>
            <p:cNvPicPr>
              <a:picLocks noChangeAspect="1"/>
            </p:cNvPicPr>
            <p:nvPr/>
          </p:nvPicPr>
          <p:blipFill>
            <a:blip r:embed="rId3">
              <a:duotone>
                <a:schemeClr val="accent4">
                  <a:shade val="45000"/>
                  <a:satMod val="135000"/>
                </a:schemeClr>
                <a:prstClr val="white"/>
              </a:duotone>
            </a:blip>
            <a:stretch>
              <a:fillRect/>
            </a:stretch>
          </p:blipFill>
          <p:spPr>
            <a:xfrm flipH="1">
              <a:off x="7412742" y="6212916"/>
              <a:ext cx="628840" cy="776116"/>
            </a:xfrm>
            <a:prstGeom prst="rect">
              <a:avLst/>
            </a:prstGeom>
          </p:spPr>
        </p:pic>
        <p:pic>
          <p:nvPicPr>
            <p:cNvPr id="386" name="Picture 385"/>
            <p:cNvPicPr>
              <a:picLocks noChangeAspect="1"/>
            </p:cNvPicPr>
            <p:nvPr/>
          </p:nvPicPr>
          <p:blipFill>
            <a:blip r:embed="rId3">
              <a:duotone>
                <a:schemeClr val="accent1">
                  <a:shade val="45000"/>
                  <a:satMod val="135000"/>
                </a:schemeClr>
                <a:prstClr val="white"/>
              </a:duotone>
            </a:blip>
            <a:stretch>
              <a:fillRect/>
            </a:stretch>
          </p:blipFill>
          <p:spPr>
            <a:xfrm flipH="1">
              <a:off x="8107544" y="6220508"/>
              <a:ext cx="628840" cy="776116"/>
            </a:xfrm>
            <a:prstGeom prst="rect">
              <a:avLst/>
            </a:prstGeom>
          </p:spPr>
        </p:pic>
        <p:pic>
          <p:nvPicPr>
            <p:cNvPr id="388" name="Picture 387"/>
            <p:cNvPicPr>
              <a:picLocks noChangeAspect="1"/>
            </p:cNvPicPr>
            <p:nvPr/>
          </p:nvPicPr>
          <p:blipFill>
            <a:blip r:embed="rId3">
              <a:duotone>
                <a:schemeClr val="accent3">
                  <a:shade val="45000"/>
                  <a:satMod val="135000"/>
                </a:schemeClr>
                <a:prstClr val="white"/>
              </a:duotone>
            </a:blip>
            <a:stretch>
              <a:fillRect/>
            </a:stretch>
          </p:blipFill>
          <p:spPr>
            <a:xfrm flipH="1">
              <a:off x="5311659" y="6236184"/>
              <a:ext cx="628840" cy="776116"/>
            </a:xfrm>
            <a:prstGeom prst="rect">
              <a:avLst/>
            </a:prstGeom>
          </p:spPr>
        </p:pic>
        <p:sp>
          <p:nvSpPr>
            <p:cNvPr id="392" name="U-Turn Arrow 391"/>
            <p:cNvSpPr/>
            <p:nvPr/>
          </p:nvSpPr>
          <p:spPr>
            <a:xfrm flipH="1">
              <a:off x="802787" y="914403"/>
              <a:ext cx="385486" cy="1261389"/>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Process 47"/>
            <p:cNvSpPr/>
            <p:nvPr/>
          </p:nvSpPr>
          <p:spPr>
            <a:xfrm>
              <a:off x="1113568" y="911621"/>
              <a:ext cx="278319" cy="1706072"/>
            </a:xfrm>
            <a:prstGeom prst="flowChart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3" name="Group 392"/>
            <p:cNvGrpSpPr>
              <a:grpSpLocks noChangeAspect="1"/>
            </p:cNvGrpSpPr>
            <p:nvPr/>
          </p:nvGrpSpPr>
          <p:grpSpPr>
            <a:xfrm rot="5400000" flipH="1">
              <a:off x="2364548" y="-272498"/>
              <a:ext cx="757534" cy="3073607"/>
              <a:chOff x="193168" y="1155534"/>
              <a:chExt cx="654893" cy="2657150"/>
            </a:xfrm>
          </p:grpSpPr>
          <p:grpSp>
            <p:nvGrpSpPr>
              <p:cNvPr id="394" name="Group 393"/>
              <p:cNvGrpSpPr>
                <a:grpSpLocks noChangeAspect="1"/>
              </p:cNvGrpSpPr>
              <p:nvPr/>
            </p:nvGrpSpPr>
            <p:grpSpPr>
              <a:xfrm rot="5400000">
                <a:off x="343250" y="1280491"/>
                <a:ext cx="365760" cy="562390"/>
                <a:chOff x="338690" y="1544748"/>
                <a:chExt cx="621098" cy="954996"/>
              </a:xfrm>
            </p:grpSpPr>
            <p:sp>
              <p:nvSpPr>
                <p:cNvPr id="430" name="Hexagon 429"/>
                <p:cNvSpPr/>
                <p:nvPr/>
              </p:nvSpPr>
              <p:spPr>
                <a:xfrm>
                  <a:off x="338690" y="1919123"/>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1" name="Hexagon 430"/>
                <p:cNvSpPr/>
                <p:nvPr/>
              </p:nvSpPr>
              <p:spPr>
                <a:xfrm>
                  <a:off x="547532" y="203389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2" name="Straight Connector 431"/>
                <p:cNvCxnSpPr/>
                <p:nvPr/>
              </p:nvCxnSpPr>
              <p:spPr>
                <a:xfrm flipV="1">
                  <a:off x="547532" y="1779681"/>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33" name="Straight Connector 432"/>
                <p:cNvCxnSpPr/>
                <p:nvPr/>
              </p:nvCxnSpPr>
              <p:spPr>
                <a:xfrm flipV="1">
                  <a:off x="547532" y="2269079"/>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4" name="Hexagon 433"/>
                <p:cNvSpPr/>
                <p:nvPr/>
              </p:nvSpPr>
              <p:spPr>
                <a:xfrm>
                  <a:off x="556939" y="156354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5" name="Straight Connector 434"/>
                <p:cNvCxnSpPr/>
                <p:nvPr/>
              </p:nvCxnSpPr>
              <p:spPr>
                <a:xfrm rot="5400000" flipV="1">
                  <a:off x="858081" y="211657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6" name="Oval 435"/>
                <p:cNvSpPr/>
                <p:nvPr/>
              </p:nvSpPr>
              <p:spPr>
                <a:xfrm>
                  <a:off x="479724" y="2408304"/>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7" name="Straight Connector 436"/>
                <p:cNvCxnSpPr/>
                <p:nvPr/>
              </p:nvCxnSpPr>
              <p:spPr>
                <a:xfrm rot="5400000" flipV="1">
                  <a:off x="455350" y="156544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8" name="Oval 437"/>
                <p:cNvSpPr/>
                <p:nvPr/>
              </p:nvSpPr>
              <p:spPr>
                <a:xfrm rot="5400000">
                  <a:off x="340507" y="1544748"/>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5" name="Group 394"/>
              <p:cNvGrpSpPr/>
              <p:nvPr/>
            </p:nvGrpSpPr>
            <p:grpSpPr>
              <a:xfrm flipV="1">
                <a:off x="277860" y="1814486"/>
                <a:ext cx="496541" cy="336469"/>
                <a:chOff x="484881" y="1993219"/>
                <a:chExt cx="496541" cy="336469"/>
              </a:xfrm>
            </p:grpSpPr>
            <p:sp>
              <p:nvSpPr>
                <p:cNvPr id="422" name="Hexagon 421"/>
                <p:cNvSpPr/>
                <p:nvPr/>
              </p:nvSpPr>
              <p:spPr>
                <a:xfrm rot="5400000">
                  <a:off x="609638" y="209799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3" name="Straight Connector 422"/>
                <p:cNvCxnSpPr/>
                <p:nvPr/>
              </p:nvCxnSpPr>
              <p:spPr>
                <a:xfrm rot="5400000" flipV="1">
                  <a:off x="783177" y="209291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24" name="Straight Connector 423"/>
                <p:cNvCxnSpPr/>
                <p:nvPr/>
              </p:nvCxnSpPr>
              <p:spPr>
                <a:xfrm rot="5400000" flipV="1">
                  <a:off x="560823" y="206469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5" name="Hexagon 424"/>
                <p:cNvSpPr/>
                <p:nvPr/>
              </p:nvSpPr>
              <p:spPr>
                <a:xfrm rot="5400000">
                  <a:off x="820774" y="213175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6" name="Straight Connector 425"/>
                <p:cNvCxnSpPr/>
                <p:nvPr/>
              </p:nvCxnSpPr>
              <p:spPr>
                <a:xfrm rot="10800000" flipV="1">
                  <a:off x="650634" y="224757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7" name="Oval 426"/>
                <p:cNvSpPr/>
                <p:nvPr/>
              </p:nvSpPr>
              <p:spPr>
                <a:xfrm rot="5400000">
                  <a:off x="484881" y="2046982"/>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8" name="Straight Connector 427"/>
                <p:cNvCxnSpPr/>
                <p:nvPr/>
              </p:nvCxnSpPr>
              <p:spPr>
                <a:xfrm rot="10800000" flipV="1">
                  <a:off x="909341" y="2038627"/>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9" name="Oval 428"/>
                <p:cNvSpPr/>
                <p:nvPr/>
              </p:nvSpPr>
              <p:spPr>
                <a:xfrm rot="10800000">
                  <a:off x="927574" y="1993219"/>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6" name="Group 395"/>
              <p:cNvGrpSpPr>
                <a:grpSpLocks noChangeAspect="1"/>
              </p:cNvGrpSpPr>
              <p:nvPr/>
            </p:nvGrpSpPr>
            <p:grpSpPr>
              <a:xfrm rot="16200000" flipH="1">
                <a:off x="343250" y="2205559"/>
                <a:ext cx="365760" cy="551321"/>
                <a:chOff x="338690" y="1563545"/>
                <a:chExt cx="621098" cy="936199"/>
              </a:xfrm>
              <a:noFill/>
            </p:grpSpPr>
            <p:sp>
              <p:nvSpPr>
                <p:cNvPr id="415" name="Hexagon 414"/>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6" name="Hexagon 415"/>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7" name="Straight Connector 416"/>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8" name="Straight Connector 417"/>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9" name="Hexagon 418"/>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0" name="Straight Connector 419"/>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1" name="Oval 420"/>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7" name="Double Brace 396"/>
              <p:cNvSpPr/>
              <p:nvPr/>
            </p:nvSpPr>
            <p:spPr>
              <a:xfrm rot="5400000">
                <a:off x="-807960" y="2156662"/>
                <a:ext cx="2657150" cy="654893"/>
              </a:xfrm>
              <a:prstGeom prst="bracePair">
                <a:avLst>
                  <a:gd name="adj" fmla="val 7200"/>
                </a:avLst>
              </a:prstGeom>
              <a:ln>
                <a:solidFill>
                  <a:schemeClr val="tx2">
                    <a:lumMod val="50000"/>
                  </a:schemeClr>
                </a:solidFill>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98" name="Group 397"/>
              <p:cNvGrpSpPr>
                <a:grpSpLocks noChangeAspect="1"/>
              </p:cNvGrpSpPr>
              <p:nvPr/>
            </p:nvGrpSpPr>
            <p:grpSpPr>
              <a:xfrm rot="5400000">
                <a:off x="343250" y="2724550"/>
                <a:ext cx="365760" cy="551321"/>
                <a:chOff x="338690" y="1563545"/>
                <a:chExt cx="621098" cy="936199"/>
              </a:xfrm>
              <a:noFill/>
            </p:grpSpPr>
            <p:sp>
              <p:nvSpPr>
                <p:cNvPr id="408" name="Hexagon 407"/>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Hexagon 408"/>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0" name="Straight Connector 409"/>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1" name="Straight Connector 410"/>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2" name="Hexagon 411"/>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3" name="Straight Connector 412"/>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4" name="Oval 413"/>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99" name="Straight Connector 398"/>
              <p:cNvCxnSpPr/>
              <p:nvPr/>
            </p:nvCxnSpPr>
            <p:spPr>
              <a:xfrm rot="10800000" flipV="1">
                <a:off x="507293" y="276006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0" name="Oval 399"/>
              <p:cNvSpPr/>
              <p:nvPr/>
            </p:nvSpPr>
            <p:spPr>
              <a:xfrm rot="5400000">
                <a:off x="499206" y="2714132"/>
                <a:ext cx="53848" cy="53848"/>
              </a:xfrm>
              <a:prstGeom prst="ellipse">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01" name="Group 400"/>
              <p:cNvGrpSpPr>
                <a:grpSpLocks noChangeAspect="1"/>
              </p:cNvGrpSpPr>
              <p:nvPr/>
            </p:nvGrpSpPr>
            <p:grpSpPr>
              <a:xfrm rot="9052141">
                <a:off x="343250" y="3326278"/>
                <a:ext cx="365760" cy="424040"/>
                <a:chOff x="338690" y="1779681"/>
                <a:chExt cx="621098" cy="720063"/>
              </a:xfrm>
              <a:noFill/>
            </p:grpSpPr>
            <p:sp>
              <p:nvSpPr>
                <p:cNvPr id="402" name="Hexagon 401"/>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3" name="Hexagon 402"/>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4" name="Straight Connector 403"/>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5" name="Straight Connector 404"/>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6" name="Straight Connector 405"/>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7" name="Oval 406"/>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439" name="U-Turn Arrow 438"/>
            <p:cNvSpPr/>
            <p:nvPr/>
          </p:nvSpPr>
          <p:spPr>
            <a:xfrm>
              <a:off x="357547" y="914403"/>
              <a:ext cx="385486" cy="1261389"/>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444" name="Group 443"/>
            <p:cNvGrpSpPr/>
            <p:nvPr/>
          </p:nvGrpSpPr>
          <p:grpSpPr>
            <a:xfrm>
              <a:off x="1350093" y="1915772"/>
              <a:ext cx="311460" cy="779620"/>
              <a:chOff x="104762" y="4592637"/>
              <a:chExt cx="390335" cy="981652"/>
            </a:xfrm>
            <a:noFill/>
          </p:grpSpPr>
          <p:sp>
            <p:nvSpPr>
              <p:cNvPr id="445" name="Pentagon 444"/>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446" name="Rectangle 445"/>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Rounded Rectangle 446"/>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48" name="Multiply 447"/>
            <p:cNvSpPr/>
            <p:nvPr/>
          </p:nvSpPr>
          <p:spPr>
            <a:xfrm>
              <a:off x="1280519" y="2077700"/>
              <a:ext cx="457200" cy="457200"/>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Elbow Connector 49"/>
            <p:cNvCxnSpPr/>
            <p:nvPr/>
          </p:nvCxnSpPr>
          <p:spPr>
            <a:xfrm flipV="1">
              <a:off x="3941654" y="1001115"/>
              <a:ext cx="4754880" cy="1986289"/>
            </a:xfrm>
            <a:prstGeom prst="bentConnector4">
              <a:avLst>
                <a:gd name="adj1" fmla="val 92605"/>
                <a:gd name="adj2" fmla="val 112289"/>
              </a:avLst>
            </a:prstGeom>
            <a:ln w="3175" cmpd="sng">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49" name="Elbow Connector 448"/>
            <p:cNvCxnSpPr/>
            <p:nvPr/>
          </p:nvCxnSpPr>
          <p:spPr>
            <a:xfrm flipV="1">
              <a:off x="3435046" y="1150525"/>
              <a:ext cx="4643666" cy="1961257"/>
            </a:xfrm>
            <a:prstGeom prst="bentConnector4">
              <a:avLst>
                <a:gd name="adj1" fmla="val 87890"/>
                <a:gd name="adj2" fmla="val 120065"/>
              </a:avLst>
            </a:prstGeom>
            <a:ln w="3175" cmpd="sng">
              <a:solidFill>
                <a:schemeClr val="tx1"/>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50" name="Rectangle 449"/>
            <p:cNvSpPr/>
            <p:nvPr/>
          </p:nvSpPr>
          <p:spPr>
            <a:xfrm>
              <a:off x="4427917" y="885538"/>
              <a:ext cx="4686776" cy="2361358"/>
            </a:xfrm>
            <a:prstGeom prst="rect">
              <a:avLst/>
            </a:prstGeom>
            <a:solidFill>
              <a:srgbClr val="FFFFFF"/>
            </a:solidFill>
            <a:ln w="3175" cmpd="sng">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200" dirty="0">
                  <a:solidFill>
                    <a:schemeClr val="tx1">
                      <a:lumMod val="65000"/>
                      <a:lumOff val="35000"/>
                    </a:schemeClr>
                  </a:solidFill>
                  <a:latin typeface="Arial"/>
                  <a:cs typeface="Arial"/>
                </a:rPr>
                <a:t> </a:t>
              </a:r>
            </a:p>
          </p:txBody>
        </p:sp>
        <p:sp>
          <p:nvSpPr>
            <p:cNvPr id="451" name="Rectangle 450"/>
            <p:cNvSpPr/>
            <p:nvPr/>
          </p:nvSpPr>
          <p:spPr>
            <a:xfrm>
              <a:off x="6521970" y="1191482"/>
              <a:ext cx="2499456" cy="873176"/>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2" name="Rectangle 451"/>
            <p:cNvSpPr/>
            <p:nvPr/>
          </p:nvSpPr>
          <p:spPr>
            <a:xfrm>
              <a:off x="6521970" y="2146784"/>
              <a:ext cx="2499456" cy="904135"/>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3" name="Rectangle 452"/>
            <p:cNvSpPr/>
            <p:nvPr/>
          </p:nvSpPr>
          <p:spPr>
            <a:xfrm>
              <a:off x="4442203" y="870678"/>
              <a:ext cx="2200621" cy="1987685"/>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250" dirty="0">
                  <a:solidFill>
                    <a:schemeClr val="tx1">
                      <a:lumMod val="65000"/>
                      <a:lumOff val="35000"/>
                    </a:schemeClr>
                  </a:solidFill>
                  <a:latin typeface="Arial"/>
                  <a:cs typeface="Arial"/>
                </a:rPr>
                <a:t>Small number of candidates identified for further study. Analysis of how it is absorbed, distributed, metabolized, best dosage, mechanisms, method to administer, side effects, how it affects different groups of people, interaction with other treatments.</a:t>
              </a:r>
            </a:p>
          </p:txBody>
        </p:sp>
        <p:grpSp>
          <p:nvGrpSpPr>
            <p:cNvPr id="454" name="Group 453"/>
            <p:cNvGrpSpPr>
              <a:grpSpLocks noChangeAspect="1"/>
            </p:cNvGrpSpPr>
            <p:nvPr/>
          </p:nvGrpSpPr>
          <p:grpSpPr>
            <a:xfrm flipH="1">
              <a:off x="6472783" y="1260130"/>
              <a:ext cx="1005840" cy="776116"/>
              <a:chOff x="-915973" y="5132663"/>
              <a:chExt cx="1791541" cy="1402398"/>
            </a:xfrm>
          </p:grpSpPr>
          <p:pic>
            <p:nvPicPr>
              <p:cNvPr id="455" name="Picture 454"/>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456" name="Picture 455"/>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57" name="Picture 456"/>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58" name="Straight Arrow Connector 457"/>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9" name="Straight Arrow Connector 458"/>
              <p:cNvCxnSpPr>
                <a:stCxn id="457" idx="2"/>
                <a:endCxn id="456"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0" name="Picture 459"/>
            <p:cNvPicPr>
              <a:picLocks noChangeAspect="1"/>
            </p:cNvPicPr>
            <p:nvPr/>
          </p:nvPicPr>
          <p:blipFill>
            <a:blip r:embed="rId7">
              <a:duotone>
                <a:schemeClr val="accent3">
                  <a:shade val="45000"/>
                  <a:satMod val="135000"/>
                </a:schemeClr>
                <a:prstClr val="white"/>
              </a:duotone>
            </a:blip>
            <a:stretch>
              <a:fillRect/>
            </a:stretch>
          </p:blipFill>
          <p:spPr>
            <a:xfrm>
              <a:off x="7708370" y="1262310"/>
              <a:ext cx="731520" cy="731520"/>
            </a:xfrm>
            <a:prstGeom prst="rect">
              <a:avLst/>
            </a:prstGeom>
          </p:spPr>
        </p:pic>
        <p:grpSp>
          <p:nvGrpSpPr>
            <p:cNvPr id="461" name="Group 460"/>
            <p:cNvGrpSpPr>
              <a:grpSpLocks noChangeAspect="1"/>
            </p:cNvGrpSpPr>
            <p:nvPr/>
          </p:nvGrpSpPr>
          <p:grpSpPr>
            <a:xfrm flipH="1">
              <a:off x="6481645" y="2249060"/>
              <a:ext cx="1005840" cy="776116"/>
              <a:chOff x="-915973" y="5132663"/>
              <a:chExt cx="1791541" cy="1402398"/>
            </a:xfrm>
          </p:grpSpPr>
          <p:pic>
            <p:nvPicPr>
              <p:cNvPr id="462" name="Picture 461"/>
              <p:cNvPicPr>
                <a:picLocks noChangeAspect="1"/>
              </p:cNvPicPr>
              <p:nvPr/>
            </p:nvPicPr>
            <p:blipFill>
              <a:blip r:embed="rId3">
                <a:duotone>
                  <a:schemeClr val="accent2">
                    <a:shade val="45000"/>
                    <a:satMod val="135000"/>
                  </a:schemeClr>
                  <a:prstClr val="white"/>
                </a:duotone>
              </a:blip>
              <a:stretch>
                <a:fillRect/>
              </a:stretch>
            </p:blipFill>
            <p:spPr>
              <a:xfrm>
                <a:off x="-244483" y="5132663"/>
                <a:ext cx="1120051" cy="1402398"/>
              </a:xfrm>
              <a:prstGeom prst="rect">
                <a:avLst/>
              </a:prstGeom>
            </p:spPr>
          </p:pic>
          <p:pic>
            <p:nvPicPr>
              <p:cNvPr id="463" name="Picture 462"/>
              <p:cNvPicPr>
                <a:picLocks noChangeAspect="1"/>
              </p:cNvPicPr>
              <p:nvPr/>
            </p:nvPicPr>
            <p:blipFill>
              <a:blip r:embed="rId4">
                <a:duotone>
                  <a:schemeClr val="accent2">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64" name="Picture 46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65" name="Straight Arrow Connector 464"/>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6" name="Straight Arrow Connector 465"/>
              <p:cNvCxnSpPr>
                <a:stCxn id="464" idx="2"/>
                <a:endCxn id="463"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7" name="Picture 466"/>
            <p:cNvPicPr>
              <a:picLocks noChangeAspect="1"/>
            </p:cNvPicPr>
            <p:nvPr/>
          </p:nvPicPr>
          <p:blipFill>
            <a:blip r:embed="rId7">
              <a:duotone>
                <a:schemeClr val="accent3">
                  <a:shade val="45000"/>
                  <a:satMod val="135000"/>
                </a:schemeClr>
                <a:prstClr val="white"/>
              </a:duotone>
            </a:blip>
            <a:stretch>
              <a:fillRect/>
            </a:stretch>
          </p:blipFill>
          <p:spPr>
            <a:xfrm>
              <a:off x="8302236" y="1262310"/>
              <a:ext cx="731520" cy="731520"/>
            </a:xfrm>
            <a:prstGeom prst="rect">
              <a:avLst/>
            </a:prstGeom>
          </p:spPr>
        </p:pic>
        <p:pic>
          <p:nvPicPr>
            <p:cNvPr id="468" name="Picture 467"/>
            <p:cNvPicPr>
              <a:picLocks noChangeAspect="1"/>
            </p:cNvPicPr>
            <p:nvPr/>
          </p:nvPicPr>
          <p:blipFill>
            <a:blip r:embed="rId7">
              <a:duotone>
                <a:schemeClr val="accent2">
                  <a:shade val="45000"/>
                  <a:satMod val="135000"/>
                </a:schemeClr>
                <a:prstClr val="white"/>
              </a:duotone>
            </a:blip>
            <a:stretch>
              <a:fillRect/>
            </a:stretch>
          </p:blipFill>
          <p:spPr>
            <a:xfrm>
              <a:off x="7708370" y="2233091"/>
              <a:ext cx="731520" cy="731520"/>
            </a:xfrm>
            <a:prstGeom prst="rect">
              <a:avLst/>
            </a:prstGeom>
          </p:spPr>
        </p:pic>
        <p:pic>
          <p:nvPicPr>
            <p:cNvPr id="469" name="Picture 468"/>
            <p:cNvPicPr>
              <a:picLocks noChangeAspect="1"/>
            </p:cNvPicPr>
            <p:nvPr/>
          </p:nvPicPr>
          <p:blipFill>
            <a:blip r:embed="rId7">
              <a:duotone>
                <a:schemeClr val="accent3">
                  <a:shade val="45000"/>
                  <a:satMod val="135000"/>
                </a:schemeClr>
                <a:prstClr val="white"/>
              </a:duotone>
            </a:blip>
            <a:stretch>
              <a:fillRect/>
            </a:stretch>
          </p:blipFill>
          <p:spPr>
            <a:xfrm>
              <a:off x="8289906" y="2233091"/>
              <a:ext cx="731520" cy="731520"/>
            </a:xfrm>
            <a:prstGeom prst="rect">
              <a:avLst/>
            </a:prstGeom>
          </p:spPr>
        </p:pic>
        <p:cxnSp>
          <p:nvCxnSpPr>
            <p:cNvPr id="470" name="Straight Arrow Connector 469"/>
            <p:cNvCxnSpPr/>
            <p:nvPr/>
          </p:nvCxnSpPr>
          <p:spPr>
            <a:xfrm flipH="1">
              <a:off x="8083899" y="1923930"/>
              <a:ext cx="0" cy="358006"/>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8692656" y="1926002"/>
              <a:ext cx="0" cy="365760"/>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8692656" y="914403"/>
              <a:ext cx="0" cy="451132"/>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flipH="1">
              <a:off x="8078712" y="911621"/>
              <a:ext cx="5187" cy="443737"/>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8078712" y="2829056"/>
              <a:ext cx="0" cy="417840"/>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77" name="Multiply 476"/>
            <p:cNvSpPr/>
            <p:nvPr/>
          </p:nvSpPr>
          <p:spPr>
            <a:xfrm>
              <a:off x="7854354" y="3034500"/>
              <a:ext cx="457200" cy="457200"/>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480" name="Picture 479"/>
            <p:cNvPicPr>
              <a:picLocks noChangeAspect="1"/>
            </p:cNvPicPr>
            <p:nvPr/>
          </p:nvPicPr>
          <p:blipFill>
            <a:blip r:embed="rId3">
              <a:duotone>
                <a:schemeClr val="accent4">
                  <a:shade val="45000"/>
                  <a:satMod val="135000"/>
                </a:schemeClr>
                <a:prstClr val="white"/>
              </a:duotone>
            </a:blip>
            <a:stretch>
              <a:fillRect/>
            </a:stretch>
          </p:blipFill>
          <p:spPr>
            <a:xfrm flipH="1">
              <a:off x="333573" y="6228927"/>
              <a:ext cx="628840" cy="776116"/>
            </a:xfrm>
            <a:prstGeom prst="rect">
              <a:avLst/>
            </a:prstGeom>
          </p:spPr>
        </p:pic>
        <p:pic>
          <p:nvPicPr>
            <p:cNvPr id="481" name="Picture 480"/>
            <p:cNvPicPr>
              <a:picLocks noChangeAspect="1"/>
            </p:cNvPicPr>
            <p:nvPr/>
          </p:nvPicPr>
          <p:blipFill>
            <a:blip r:embed="rId3">
              <a:duotone>
                <a:schemeClr val="accent1">
                  <a:shade val="45000"/>
                  <a:satMod val="135000"/>
                </a:schemeClr>
                <a:prstClr val="white"/>
              </a:duotone>
            </a:blip>
            <a:stretch>
              <a:fillRect/>
            </a:stretch>
          </p:blipFill>
          <p:spPr>
            <a:xfrm flipH="1">
              <a:off x="1028375" y="6236519"/>
              <a:ext cx="628840" cy="776116"/>
            </a:xfrm>
            <a:prstGeom prst="rect">
              <a:avLst/>
            </a:prstGeom>
          </p:spPr>
        </p:pic>
        <p:pic>
          <p:nvPicPr>
            <p:cNvPr id="482" name="Picture 481"/>
            <p:cNvPicPr>
              <a:picLocks noChangeAspect="1"/>
            </p:cNvPicPr>
            <p:nvPr/>
          </p:nvPicPr>
          <p:blipFill>
            <a:blip r:embed="rId3">
              <a:duotone>
                <a:schemeClr val="accent4">
                  <a:shade val="45000"/>
                  <a:satMod val="135000"/>
                </a:schemeClr>
                <a:prstClr val="white"/>
              </a:duotone>
            </a:blip>
            <a:stretch>
              <a:fillRect/>
            </a:stretch>
          </p:blipFill>
          <p:spPr>
            <a:xfrm flipH="1">
              <a:off x="1762548" y="6228592"/>
              <a:ext cx="628840" cy="776116"/>
            </a:xfrm>
            <a:prstGeom prst="rect">
              <a:avLst/>
            </a:prstGeom>
          </p:spPr>
        </p:pic>
        <p:grpSp>
          <p:nvGrpSpPr>
            <p:cNvPr id="3" name="Group 2"/>
            <p:cNvGrpSpPr/>
            <p:nvPr/>
          </p:nvGrpSpPr>
          <p:grpSpPr>
            <a:xfrm>
              <a:off x="2308533" y="3770695"/>
              <a:ext cx="3496706" cy="1263001"/>
              <a:chOff x="1869791" y="3210366"/>
              <a:chExt cx="3496706" cy="1263001"/>
            </a:xfrm>
          </p:grpSpPr>
          <p:sp>
            <p:nvSpPr>
              <p:cNvPr id="46" name="Process 45"/>
              <p:cNvSpPr/>
              <p:nvPr/>
            </p:nvSpPr>
            <p:spPr>
              <a:xfrm>
                <a:off x="1869791" y="3210366"/>
                <a:ext cx="3496706" cy="1263001"/>
              </a:xfrm>
              <a:prstGeom prst="flowChartProcess">
                <a:avLst/>
              </a:prstGeom>
              <a:noFill/>
              <a:ln w="3175"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dirty="0"/>
                  <a:t>IN VITRO: CELL MODEL  </a:t>
                </a:r>
              </a:p>
            </p:txBody>
          </p:sp>
          <p:grpSp>
            <p:nvGrpSpPr>
              <p:cNvPr id="368" name="Group 367"/>
              <p:cNvGrpSpPr/>
              <p:nvPr/>
            </p:nvGrpSpPr>
            <p:grpSpPr>
              <a:xfrm>
                <a:off x="3089246" y="3605927"/>
                <a:ext cx="1005840" cy="776116"/>
                <a:chOff x="6194555" y="3919273"/>
                <a:chExt cx="1005840" cy="776116"/>
              </a:xfrm>
            </p:grpSpPr>
            <p:pic>
              <p:nvPicPr>
                <p:cNvPr id="369" name="Picture 368"/>
                <p:cNvPicPr>
                  <a:picLocks noChangeAspect="1"/>
                </p:cNvPicPr>
                <p:nvPr/>
              </p:nvPicPr>
              <p:blipFill>
                <a:blip r:embed="rId3">
                  <a:duotone>
                    <a:schemeClr val="accent2">
                      <a:shade val="45000"/>
                      <a:satMod val="135000"/>
                    </a:schemeClr>
                    <a:prstClr val="white"/>
                  </a:duotone>
                </a:blip>
                <a:stretch>
                  <a:fillRect/>
                </a:stretch>
              </p:blipFill>
              <p:spPr>
                <a:xfrm flipH="1">
                  <a:off x="6194555" y="3919273"/>
                  <a:ext cx="628840" cy="776116"/>
                </a:xfrm>
                <a:prstGeom prst="rect">
                  <a:avLst/>
                </a:prstGeom>
              </p:spPr>
            </p:pic>
            <p:pic>
              <p:nvPicPr>
                <p:cNvPr id="370" name="Picture 369"/>
                <p:cNvPicPr>
                  <a:picLocks noChangeAspect="1"/>
                </p:cNvPicPr>
                <p:nvPr/>
              </p:nvPicPr>
              <p:blipFill>
                <a:blip r:embed="rId4">
                  <a:duotone>
                    <a:schemeClr val="accent2">
                      <a:shade val="45000"/>
                      <a:satMod val="135000"/>
                    </a:schemeClr>
                    <a:prstClr val="white"/>
                  </a:duotone>
                </a:blip>
                <a:stretch>
                  <a:fillRect/>
                </a:stretch>
              </p:blipFill>
              <p:spPr>
                <a:xfrm flipH="1">
                  <a:off x="6889419" y="4397204"/>
                  <a:ext cx="310976" cy="271940"/>
                </a:xfrm>
                <a:prstGeom prst="rect">
                  <a:avLst/>
                </a:prstGeom>
                <a:ln>
                  <a:solidFill>
                    <a:schemeClr val="tx1"/>
                  </a:solidFill>
                  <a:prstDash val="sysDash"/>
                </a:ln>
              </p:spPr>
            </p:pic>
            <p:pic>
              <p:nvPicPr>
                <p:cNvPr id="371" name="Picture 370"/>
                <p:cNvPicPr>
                  <a:picLocks noChangeAspect="1"/>
                </p:cNvPicPr>
                <p:nvPr/>
              </p:nvPicPr>
              <p:blipFill>
                <a:blip r:embed="rId5">
                  <a:duotone>
                    <a:schemeClr val="accent4">
                      <a:shade val="45000"/>
                      <a:satMod val="135000"/>
                    </a:schemeClr>
                    <a:prstClr val="white"/>
                  </a:duotone>
                </a:blip>
                <a:stretch>
                  <a:fillRect/>
                </a:stretch>
              </p:blipFill>
              <p:spPr>
                <a:xfrm flipH="1">
                  <a:off x="6889419" y="3941710"/>
                  <a:ext cx="310976" cy="306535"/>
                </a:xfrm>
                <a:prstGeom prst="rect">
                  <a:avLst/>
                </a:prstGeom>
                <a:ln>
                  <a:solidFill>
                    <a:schemeClr val="tx1"/>
                  </a:solidFill>
                  <a:prstDash val="sysDash"/>
                </a:ln>
              </p:spPr>
            </p:pic>
            <p:cxnSp>
              <p:nvCxnSpPr>
                <p:cNvPr id="372" name="Straight Arrow Connector 371"/>
                <p:cNvCxnSpPr/>
                <p:nvPr/>
              </p:nvCxnSpPr>
              <p:spPr>
                <a:xfrm flipV="1">
                  <a:off x="6548617" y="4085105"/>
                  <a:ext cx="340802" cy="312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3" name="Straight Arrow Connector 372"/>
                <p:cNvCxnSpPr>
                  <a:stCxn id="371" idx="2"/>
                  <a:endCxn id="370" idx="0"/>
                </p:cNvCxnSpPr>
                <p:nvPr/>
              </p:nvCxnSpPr>
              <p:spPr>
                <a:xfrm flipH="1">
                  <a:off x="7044907" y="4248245"/>
                  <a:ext cx="0" cy="1489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51" name="Group 350"/>
              <p:cNvGrpSpPr/>
              <p:nvPr/>
            </p:nvGrpSpPr>
            <p:grpSpPr>
              <a:xfrm>
                <a:off x="4480308" y="3429523"/>
                <a:ext cx="756321" cy="777240"/>
                <a:chOff x="6444766" y="4150523"/>
                <a:chExt cx="756321" cy="777240"/>
              </a:xfrm>
            </p:grpSpPr>
            <p:sp>
              <p:nvSpPr>
                <p:cNvPr id="352" name="Rounded Rectangle 351"/>
                <p:cNvSpPr/>
                <p:nvPr/>
              </p:nvSpPr>
              <p:spPr>
                <a:xfrm>
                  <a:off x="6488613" y="4763258"/>
                  <a:ext cx="332488" cy="23938"/>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3" name="Rounded Rectangle 352"/>
                <p:cNvSpPr/>
                <p:nvPr/>
              </p:nvSpPr>
              <p:spPr>
                <a:xfrm>
                  <a:off x="6652463" y="4789615"/>
                  <a:ext cx="4788" cy="42288"/>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nvGrpSpPr>
                <p:cNvPr id="354" name="Group 353"/>
                <p:cNvGrpSpPr/>
                <p:nvPr/>
              </p:nvGrpSpPr>
              <p:grpSpPr>
                <a:xfrm>
                  <a:off x="6588732" y="4162685"/>
                  <a:ext cx="532743" cy="765078"/>
                  <a:chOff x="2810670" y="2668257"/>
                  <a:chExt cx="1017487" cy="1461224"/>
                </a:xfrm>
              </p:grpSpPr>
              <p:sp>
                <p:nvSpPr>
                  <p:cNvPr id="359" name="Block Arc 358"/>
                  <p:cNvSpPr/>
                  <p:nvPr/>
                </p:nvSpPr>
                <p:spPr>
                  <a:xfrm rot="6674663">
                    <a:off x="2752432" y="3053755"/>
                    <a:ext cx="1133964" cy="1017487"/>
                  </a:xfrm>
                  <a:prstGeom prst="blockArc">
                    <a:avLst>
                      <a:gd name="adj1" fmla="val 10800000"/>
                      <a:gd name="adj2" fmla="val 4"/>
                      <a:gd name="adj3" fmla="val 9397"/>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60" name="Rounded Rectangle 359"/>
                  <p:cNvSpPr/>
                  <p:nvPr/>
                </p:nvSpPr>
                <p:spPr>
                  <a:xfrm rot="18679238">
                    <a:off x="3589984" y="2711498"/>
                    <a:ext cx="234445" cy="147963"/>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sp>
              <p:nvSpPr>
                <p:cNvPr id="355" name="Rounded Rectangle 354"/>
                <p:cNvSpPr/>
                <p:nvPr/>
              </p:nvSpPr>
              <p:spPr>
                <a:xfrm>
                  <a:off x="6444766" y="4837841"/>
                  <a:ext cx="756321" cy="89064"/>
                </a:xfrm>
                <a:prstGeom prst="roundRect">
                  <a:avLst>
                    <a:gd name="adj" fmla="val 1081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6" name="Oval 355"/>
                <p:cNvSpPr/>
                <p:nvPr/>
              </p:nvSpPr>
              <p:spPr>
                <a:xfrm>
                  <a:off x="6703639" y="4524917"/>
                  <a:ext cx="95754" cy="95754"/>
                </a:xfrm>
                <a:prstGeom prst="ellipse">
                  <a:avLst/>
                </a:prstGeom>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7" name="Rounded Rectangle 356"/>
                <p:cNvSpPr/>
                <p:nvPr/>
              </p:nvSpPr>
              <p:spPr>
                <a:xfrm rot="18679238">
                  <a:off x="6664446" y="4321021"/>
                  <a:ext cx="489813" cy="148817"/>
                </a:xfrm>
                <a:prstGeom prst="roundRect">
                  <a:avLst>
                    <a:gd name="adj" fmla="val 44322"/>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8" name="Oval 357"/>
                <p:cNvSpPr/>
                <p:nvPr/>
              </p:nvSpPr>
              <p:spPr>
                <a:xfrm>
                  <a:off x="6978083" y="4259454"/>
                  <a:ext cx="47877" cy="47877"/>
                </a:xfrm>
                <a:prstGeom prst="ellipse">
                  <a:avLst/>
                </a:prstGeom>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grpSp>
            <p:nvGrpSpPr>
              <p:cNvPr id="362" name="Group 361"/>
              <p:cNvGrpSpPr/>
              <p:nvPr/>
            </p:nvGrpSpPr>
            <p:grpSpPr>
              <a:xfrm>
                <a:off x="1869791" y="3605927"/>
                <a:ext cx="1005840" cy="776116"/>
                <a:chOff x="5002043" y="3919273"/>
                <a:chExt cx="1005840" cy="776116"/>
              </a:xfrm>
            </p:grpSpPr>
            <p:pic>
              <p:nvPicPr>
                <p:cNvPr id="363" name="Picture 362"/>
                <p:cNvPicPr>
                  <a:picLocks noChangeAspect="1"/>
                </p:cNvPicPr>
                <p:nvPr/>
              </p:nvPicPr>
              <p:blipFill>
                <a:blip r:embed="rId3">
                  <a:duotone>
                    <a:schemeClr val="accent1">
                      <a:shade val="45000"/>
                      <a:satMod val="135000"/>
                    </a:schemeClr>
                    <a:prstClr val="white"/>
                  </a:duotone>
                </a:blip>
                <a:stretch>
                  <a:fillRect/>
                </a:stretch>
              </p:blipFill>
              <p:spPr>
                <a:xfrm flipH="1">
                  <a:off x="5002043" y="3919273"/>
                  <a:ext cx="628840" cy="776116"/>
                </a:xfrm>
                <a:prstGeom prst="rect">
                  <a:avLst/>
                </a:prstGeom>
              </p:spPr>
            </p:pic>
            <p:pic>
              <p:nvPicPr>
                <p:cNvPr id="364" name="Picture 363"/>
                <p:cNvPicPr>
                  <a:picLocks noChangeAspect="1"/>
                </p:cNvPicPr>
                <p:nvPr/>
              </p:nvPicPr>
              <p:blipFill>
                <a:blip r:embed="rId4">
                  <a:duotone>
                    <a:schemeClr val="accent1">
                      <a:shade val="45000"/>
                      <a:satMod val="135000"/>
                    </a:schemeClr>
                    <a:prstClr val="white"/>
                  </a:duotone>
                </a:blip>
                <a:stretch>
                  <a:fillRect/>
                </a:stretch>
              </p:blipFill>
              <p:spPr>
                <a:xfrm flipH="1">
                  <a:off x="5696907" y="4397204"/>
                  <a:ext cx="310976" cy="271940"/>
                </a:xfrm>
                <a:prstGeom prst="rect">
                  <a:avLst/>
                </a:prstGeom>
                <a:ln>
                  <a:solidFill>
                    <a:schemeClr val="tx1"/>
                  </a:solidFill>
                  <a:prstDash val="sysDash"/>
                </a:ln>
              </p:spPr>
            </p:pic>
            <p:pic>
              <p:nvPicPr>
                <p:cNvPr id="365" name="Picture 364"/>
                <p:cNvPicPr>
                  <a:picLocks noChangeAspect="1"/>
                </p:cNvPicPr>
                <p:nvPr/>
              </p:nvPicPr>
              <p:blipFill>
                <a:blip r:embed="rId5">
                  <a:duotone>
                    <a:schemeClr val="accent4">
                      <a:shade val="45000"/>
                      <a:satMod val="135000"/>
                    </a:schemeClr>
                    <a:prstClr val="white"/>
                  </a:duotone>
                </a:blip>
                <a:stretch>
                  <a:fillRect/>
                </a:stretch>
              </p:blipFill>
              <p:spPr>
                <a:xfrm flipH="1">
                  <a:off x="5696907" y="3941710"/>
                  <a:ext cx="310976" cy="306535"/>
                </a:xfrm>
                <a:prstGeom prst="rect">
                  <a:avLst/>
                </a:prstGeom>
                <a:ln>
                  <a:solidFill>
                    <a:schemeClr val="tx1"/>
                  </a:solidFill>
                  <a:prstDash val="sysDash"/>
                </a:ln>
              </p:spPr>
            </p:pic>
            <p:cxnSp>
              <p:nvCxnSpPr>
                <p:cNvPr id="366" name="Straight Arrow Connector 365"/>
                <p:cNvCxnSpPr/>
                <p:nvPr/>
              </p:nvCxnSpPr>
              <p:spPr>
                <a:xfrm flipV="1">
                  <a:off x="5356105" y="4085105"/>
                  <a:ext cx="340802" cy="312099"/>
                </a:xfrm>
                <a:prstGeom prst="straightConnector1">
                  <a:avLst/>
                </a:prstGeom>
                <a:ln w="3175" cmpd="sng">
                  <a:tailEnd type="arrow"/>
                </a:ln>
              </p:spPr>
              <p:style>
                <a:lnRef idx="1">
                  <a:schemeClr val="dk1"/>
                </a:lnRef>
                <a:fillRef idx="0">
                  <a:schemeClr val="dk1"/>
                </a:fillRef>
                <a:effectRef idx="0">
                  <a:schemeClr val="dk1"/>
                </a:effectRef>
                <a:fontRef idx="minor">
                  <a:schemeClr val="tx1"/>
                </a:fontRef>
              </p:style>
            </p:cxnSp>
            <p:cxnSp>
              <p:nvCxnSpPr>
                <p:cNvPr id="367" name="Straight Arrow Connector 366"/>
                <p:cNvCxnSpPr>
                  <a:stCxn id="365" idx="2"/>
                  <a:endCxn id="364" idx="0"/>
                </p:cNvCxnSpPr>
                <p:nvPr/>
              </p:nvCxnSpPr>
              <p:spPr>
                <a:xfrm flipH="1">
                  <a:off x="5852395" y="4248245"/>
                  <a:ext cx="0" cy="148959"/>
                </a:xfrm>
                <a:prstGeom prst="straightConnector1">
                  <a:avLst/>
                </a:prstGeom>
                <a:ln w="3175" cmpd="sng">
                  <a:tailEnd type="arrow"/>
                </a:ln>
              </p:spPr>
              <p:style>
                <a:lnRef idx="1">
                  <a:schemeClr val="dk1"/>
                </a:lnRef>
                <a:fillRef idx="0">
                  <a:schemeClr val="dk1"/>
                </a:fillRef>
                <a:effectRef idx="0">
                  <a:schemeClr val="dk1"/>
                </a:effectRef>
                <a:fontRef idx="minor">
                  <a:schemeClr val="tx1"/>
                </a:fontRef>
              </p:style>
            </p:cxnSp>
          </p:grpSp>
        </p:grpSp>
        <p:sp>
          <p:nvSpPr>
            <p:cNvPr id="14" name="Left Arrow 13"/>
            <p:cNvSpPr/>
            <p:nvPr/>
          </p:nvSpPr>
          <p:spPr>
            <a:xfrm flipH="1">
              <a:off x="5775931" y="4196796"/>
              <a:ext cx="402639" cy="410798"/>
            </a:xfrm>
            <a:prstGeom prst="lef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p:nvPr/>
          </p:nvCxnSpPr>
          <p:spPr>
            <a:xfrm flipH="1">
              <a:off x="1100352" y="918915"/>
              <a:ext cx="0" cy="54864"/>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Elbow Connector 4"/>
            <p:cNvCxnSpPr>
              <a:endCxn id="349" idx="0"/>
            </p:cNvCxnSpPr>
            <p:nvPr/>
          </p:nvCxnSpPr>
          <p:spPr>
            <a:xfrm rot="10800000" flipV="1">
              <a:off x="1198229" y="3507151"/>
              <a:ext cx="7498313" cy="188540"/>
            </a:xfrm>
            <a:prstGeom prst="bentConnector2">
              <a:avLst/>
            </a:prstGeom>
            <a:ln w="3175" cmpd="sng">
              <a:solidFill>
                <a:srgbClr val="000000"/>
              </a:solidFill>
              <a:prstDash val="dot"/>
              <a:tailEnd type="arrow"/>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8689457" y="2853727"/>
              <a:ext cx="0" cy="633337"/>
            </a:xfrm>
            <a:prstGeom prst="line">
              <a:avLst/>
            </a:prstGeom>
            <a:ln w="3175" cmpd="sng">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8EF051D1-0637-714D-B2C7-1F0056F3E1FB}" type="slidenum">
              <a:rPr lang="en-US" smtClean="0"/>
              <a:t>13</a:t>
            </a:fld>
            <a:endParaRPr lang="en-US"/>
          </a:p>
        </p:txBody>
      </p:sp>
    </p:spTree>
    <p:extLst>
      <p:ext uri="{BB962C8B-B14F-4D97-AF65-F5344CB8AC3E}">
        <p14:creationId xmlns:p14="http://schemas.microsoft.com/office/powerpoint/2010/main" val="85782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b="1" dirty="0">
                <a:solidFill>
                  <a:schemeClr val="tx1">
                    <a:lumMod val="65000"/>
                    <a:lumOff val="35000"/>
                  </a:schemeClr>
                </a:solidFill>
                <a:latin typeface="Arial"/>
                <a:cs typeface="Arial"/>
              </a:rPr>
              <a:t>Step 4 FDA Review </a:t>
            </a:r>
            <a:br>
              <a:rPr lang="en-US" sz="3200" b="1" dirty="0">
                <a:solidFill>
                  <a:schemeClr val="tx1">
                    <a:lumMod val="65000"/>
                    <a:lumOff val="35000"/>
                  </a:schemeClr>
                </a:solidFill>
                <a:latin typeface="Arial"/>
                <a:cs typeface="Arial"/>
              </a:rPr>
            </a:br>
            <a:r>
              <a:rPr lang="en-US" sz="3200" b="1" dirty="0">
                <a:solidFill>
                  <a:schemeClr val="tx1">
                    <a:lumMod val="65000"/>
                    <a:lumOff val="35000"/>
                  </a:schemeClr>
                </a:solidFill>
                <a:latin typeface="Arial"/>
                <a:cs typeface="Arial"/>
              </a:rPr>
              <a:t>Step 5 FDA Post-Market Safety Monitoring </a:t>
            </a:r>
          </a:p>
        </p:txBody>
      </p:sp>
      <p:sp>
        <p:nvSpPr>
          <p:cNvPr id="4" name="Slide Number Placeholder 3"/>
          <p:cNvSpPr>
            <a:spLocks noGrp="1"/>
          </p:cNvSpPr>
          <p:nvPr>
            <p:ph type="sldNum" sz="quarter" idx="12"/>
          </p:nvPr>
        </p:nvSpPr>
        <p:spPr/>
        <p:txBody>
          <a:bodyPr/>
          <a:lstStyle/>
          <a:p>
            <a:fld id="{8EF051D1-0637-714D-B2C7-1F0056F3E1FB}" type="slidenum">
              <a:rPr lang="en-US" smtClean="0"/>
              <a:t>14</a:t>
            </a:fld>
            <a:endParaRPr lang="en-US"/>
          </a:p>
        </p:txBody>
      </p:sp>
    </p:spTree>
    <p:extLst>
      <p:ext uri="{BB962C8B-B14F-4D97-AF65-F5344CB8AC3E}">
        <p14:creationId xmlns:p14="http://schemas.microsoft.com/office/powerpoint/2010/main" val="217991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a:grpSpLocks/>
          </p:cNvGrpSpPr>
          <p:nvPr/>
        </p:nvGrpSpPr>
        <p:grpSpPr>
          <a:xfrm>
            <a:off x="12330" y="0"/>
            <a:ext cx="9144000" cy="7005428"/>
            <a:chOff x="0" y="21573"/>
            <a:chExt cx="9329616" cy="7587841"/>
          </a:xfrm>
        </p:grpSpPr>
        <p:sp>
          <p:nvSpPr>
            <p:cNvPr id="26" name="Rectangle 25"/>
            <p:cNvSpPr/>
            <p:nvPr/>
          </p:nvSpPr>
          <p:spPr>
            <a:xfrm>
              <a:off x="0" y="21573"/>
              <a:ext cx="9329616" cy="7587841"/>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solidFill>
                    <a:schemeClr val="tx1">
                      <a:lumMod val="65000"/>
                      <a:lumOff val="35000"/>
                    </a:schemeClr>
                  </a:solidFill>
                  <a:latin typeface="Arial"/>
                  <a:cs typeface="Arial"/>
                </a:rPr>
                <a:t>US Food and Drug Administration: The Drug Development Process</a:t>
              </a:r>
            </a:p>
            <a:p>
              <a:pPr algn="ctr"/>
              <a:endParaRPr lang="en-US" sz="9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2000" dirty="0">
                <a:solidFill>
                  <a:schemeClr val="tx1">
                    <a:lumMod val="65000"/>
                    <a:lumOff val="35000"/>
                  </a:schemeClr>
                </a:solidFill>
                <a:latin typeface="Arial"/>
                <a:cs typeface="Arial"/>
              </a:endParaRPr>
            </a:p>
            <a:p>
              <a:pPr algn="ctr"/>
              <a:endParaRPr lang="en-US" dirty="0">
                <a:solidFill>
                  <a:schemeClr val="tx1">
                    <a:lumMod val="65000"/>
                    <a:lumOff val="35000"/>
                  </a:schemeClr>
                </a:solidFill>
                <a:latin typeface="Arial"/>
                <a:cs typeface="Arial"/>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500" dirty="0">
                <a:solidFill>
                  <a:schemeClr val="tx1">
                    <a:lumMod val="65000"/>
                    <a:lumOff val="35000"/>
                  </a:schemeClr>
                </a:solidFill>
                <a:latin typeface="Times New Roman"/>
                <a:cs typeface="Times New Roman"/>
              </a:endParaRPr>
            </a:p>
            <a:p>
              <a:pPr algn="ctr"/>
              <a:r>
                <a:rPr lang="en-US" sz="1000" dirty="0">
                  <a:solidFill>
                    <a:schemeClr val="tx1">
                      <a:lumMod val="65000"/>
                      <a:lumOff val="35000"/>
                    </a:schemeClr>
                  </a:solidFill>
                  <a:latin typeface="Times New Roman"/>
                  <a:cs typeface="Times New Roman"/>
                </a:rPr>
                <a:t>http://</a:t>
              </a:r>
              <a:r>
                <a:rPr lang="en-US" sz="1000" dirty="0" err="1">
                  <a:solidFill>
                    <a:schemeClr val="tx1">
                      <a:lumMod val="65000"/>
                      <a:lumOff val="35000"/>
                    </a:schemeClr>
                  </a:solidFill>
                  <a:latin typeface="Times New Roman"/>
                  <a:cs typeface="Times New Roman"/>
                </a:rPr>
                <a:t>www.fda.gov</a:t>
              </a:r>
              <a:r>
                <a:rPr lang="en-US" sz="1000" dirty="0">
                  <a:solidFill>
                    <a:schemeClr val="tx1">
                      <a:lumMod val="65000"/>
                      <a:lumOff val="35000"/>
                    </a:schemeClr>
                  </a:solidFill>
                  <a:latin typeface="Times New Roman"/>
                  <a:cs typeface="Times New Roman"/>
                </a:rPr>
                <a:t>/</a:t>
              </a:r>
              <a:r>
                <a:rPr lang="en-US" sz="1000" dirty="0" err="1">
                  <a:solidFill>
                    <a:schemeClr val="tx1">
                      <a:lumMod val="65000"/>
                      <a:lumOff val="35000"/>
                    </a:schemeClr>
                  </a:solidFill>
                  <a:latin typeface="Times New Roman"/>
                  <a:cs typeface="Times New Roman"/>
                </a:rPr>
                <a:t>ForPatients</a:t>
              </a:r>
              <a:r>
                <a:rPr lang="en-US" sz="1000" dirty="0">
                  <a:solidFill>
                    <a:schemeClr val="tx1">
                      <a:lumMod val="65000"/>
                      <a:lumOff val="35000"/>
                    </a:schemeClr>
                  </a:solidFill>
                  <a:latin typeface="Times New Roman"/>
                  <a:cs typeface="Times New Roman"/>
                </a:rPr>
                <a:t>/Approvals/Drugs/</a:t>
              </a:r>
              <a:r>
                <a:rPr lang="en-US" sz="1000" dirty="0" err="1">
                  <a:solidFill>
                    <a:schemeClr val="tx1">
                      <a:lumMod val="65000"/>
                      <a:lumOff val="35000"/>
                    </a:schemeClr>
                  </a:solidFill>
                  <a:latin typeface="Times New Roman"/>
                  <a:cs typeface="Times New Roman"/>
                </a:rPr>
                <a:t>default.htm</a:t>
              </a:r>
              <a:r>
                <a:rPr lang="en-US" sz="1000" dirty="0">
                  <a:solidFill>
                    <a:schemeClr val="tx1">
                      <a:lumMod val="65000"/>
                      <a:lumOff val="35000"/>
                    </a:schemeClr>
                  </a:solidFill>
                  <a:latin typeface="Times New Roman"/>
                  <a:cs typeface="Times New Roman"/>
                </a:rPr>
                <a:t>  </a:t>
              </a:r>
            </a:p>
          </p:txBody>
        </p:sp>
        <p:sp>
          <p:nvSpPr>
            <p:cNvPr id="25" name="Rectangle 24"/>
            <p:cNvSpPr/>
            <p:nvPr/>
          </p:nvSpPr>
          <p:spPr>
            <a:xfrm>
              <a:off x="87924" y="340101"/>
              <a:ext cx="9124462" cy="3004485"/>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1 Discovery and Development. </a:t>
              </a:r>
              <a:r>
                <a:rPr lang="en-US" sz="1400" dirty="0">
                  <a:solidFill>
                    <a:schemeClr val="tx1">
                      <a:lumMod val="65000"/>
                      <a:lumOff val="35000"/>
                    </a:schemeClr>
                  </a:solidFill>
                  <a:latin typeface="Arial"/>
                  <a:cs typeface="Arial"/>
                </a:rPr>
                <a:t>Thousands of molecular compounds tested to find possible beneficial effects against any number of diseases.   </a:t>
              </a:r>
            </a:p>
          </p:txBody>
        </p:sp>
        <p:sp>
          <p:nvSpPr>
            <p:cNvPr id="55" name="Rectangle 54"/>
            <p:cNvSpPr/>
            <p:nvPr/>
          </p:nvSpPr>
          <p:spPr>
            <a:xfrm>
              <a:off x="36978" y="3731716"/>
              <a:ext cx="9124463" cy="1340959"/>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endParaRPr lang="en-US" sz="1200" dirty="0">
                <a:solidFill>
                  <a:schemeClr val="tx1">
                    <a:lumMod val="65000"/>
                    <a:lumOff val="35000"/>
                  </a:schemeClr>
                </a:solidFill>
                <a:latin typeface="Arial"/>
                <a:cs typeface="Arial"/>
              </a:endParaRPr>
            </a:p>
          </p:txBody>
        </p:sp>
        <p:sp>
          <p:nvSpPr>
            <p:cNvPr id="65" name="Rectangle 64"/>
            <p:cNvSpPr/>
            <p:nvPr/>
          </p:nvSpPr>
          <p:spPr>
            <a:xfrm>
              <a:off x="87923" y="5129276"/>
              <a:ext cx="9124464" cy="1943858"/>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endParaRPr lang="en-US" sz="1200" dirty="0">
                <a:solidFill>
                  <a:schemeClr val="tx1">
                    <a:lumMod val="65000"/>
                    <a:lumOff val="35000"/>
                  </a:schemeClr>
                </a:solidFill>
                <a:latin typeface="Arial"/>
                <a:cs typeface="Arial"/>
              </a:endParaRPr>
            </a:p>
          </p:txBody>
        </p:sp>
        <p:sp>
          <p:nvSpPr>
            <p:cNvPr id="75" name="Rectangle 74"/>
            <p:cNvSpPr/>
            <p:nvPr/>
          </p:nvSpPr>
          <p:spPr>
            <a:xfrm>
              <a:off x="87922" y="7106386"/>
              <a:ext cx="4571510" cy="274320"/>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4 FDA Review </a:t>
              </a:r>
            </a:p>
          </p:txBody>
        </p:sp>
        <p:sp>
          <p:nvSpPr>
            <p:cNvPr id="76" name="Rectangle 75"/>
            <p:cNvSpPr/>
            <p:nvPr/>
          </p:nvSpPr>
          <p:spPr>
            <a:xfrm>
              <a:off x="4741838" y="7125924"/>
              <a:ext cx="4470548" cy="274320"/>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5 FDA Post-Market Safety Monitoring </a:t>
              </a:r>
            </a:p>
          </p:txBody>
        </p:sp>
        <p:grpSp>
          <p:nvGrpSpPr>
            <p:cNvPr id="145" name="Group 144"/>
            <p:cNvGrpSpPr>
              <a:grpSpLocks noChangeAspect="1"/>
            </p:cNvGrpSpPr>
            <p:nvPr/>
          </p:nvGrpSpPr>
          <p:grpSpPr>
            <a:xfrm>
              <a:off x="217594" y="2277204"/>
              <a:ext cx="1005840" cy="828418"/>
              <a:chOff x="-915973" y="5132663"/>
              <a:chExt cx="1791541" cy="1402398"/>
            </a:xfrm>
          </p:grpSpPr>
          <p:pic>
            <p:nvPicPr>
              <p:cNvPr id="21" name="Picture 20"/>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22" name="Picture 21"/>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24" name="Picture 2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3" name="Straight Arrow Connector 42"/>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24" idx="2"/>
                <a:endCxn id="22"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30" name="Group 229"/>
            <p:cNvGrpSpPr/>
            <p:nvPr/>
          </p:nvGrpSpPr>
          <p:grpSpPr>
            <a:xfrm>
              <a:off x="624036" y="1344984"/>
              <a:ext cx="311460" cy="779620"/>
              <a:chOff x="104762" y="4592637"/>
              <a:chExt cx="390335" cy="981652"/>
            </a:xfrm>
            <a:noFill/>
          </p:grpSpPr>
          <p:sp>
            <p:nvSpPr>
              <p:cNvPr id="231" name="Pentagon 230"/>
              <p:cNvSpPr/>
              <p:nvPr/>
            </p:nvSpPr>
            <p:spPr>
              <a:xfrm rot="5400000">
                <a:off x="-176280" y="4935077"/>
                <a:ext cx="944882" cy="274320"/>
              </a:xfrm>
              <a:prstGeom prst="homePlate">
                <a:avLst>
                  <a:gd name="adj" fmla="val 62707"/>
                </a:avLst>
              </a:prstGeom>
              <a:solidFill>
                <a:srgbClr val="FFFFFF"/>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232" name="Rectangle 231"/>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3" name="Rounded Rectangle 232"/>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303" name="Picture 302"/>
            <p:cNvPicPr>
              <a:picLocks noChangeAspect="1"/>
            </p:cNvPicPr>
            <p:nvPr/>
          </p:nvPicPr>
          <p:blipFill>
            <a:blip r:embed="rId3">
              <a:duotone>
                <a:schemeClr val="accent1">
                  <a:shade val="45000"/>
                  <a:satMod val="135000"/>
                </a:schemeClr>
                <a:prstClr val="white"/>
              </a:duotone>
            </a:blip>
            <a:stretch>
              <a:fillRect/>
            </a:stretch>
          </p:blipFill>
          <p:spPr>
            <a:xfrm flipH="1">
              <a:off x="2468660" y="6244111"/>
              <a:ext cx="628840" cy="776116"/>
            </a:xfrm>
            <a:prstGeom prst="rect">
              <a:avLst/>
            </a:prstGeom>
          </p:spPr>
        </p:pic>
        <p:pic>
          <p:nvPicPr>
            <p:cNvPr id="304" name="Picture 303"/>
            <p:cNvPicPr>
              <a:picLocks noChangeAspect="1"/>
            </p:cNvPicPr>
            <p:nvPr/>
          </p:nvPicPr>
          <p:blipFill>
            <a:blip r:embed="rId3">
              <a:duotone>
                <a:schemeClr val="accent2">
                  <a:shade val="45000"/>
                  <a:satMod val="135000"/>
                </a:schemeClr>
                <a:prstClr val="white"/>
              </a:duotone>
            </a:blip>
            <a:stretch>
              <a:fillRect/>
            </a:stretch>
          </p:blipFill>
          <p:spPr>
            <a:xfrm flipH="1">
              <a:off x="3184732" y="6252195"/>
              <a:ext cx="628840" cy="776116"/>
            </a:xfrm>
            <a:prstGeom prst="rect">
              <a:avLst/>
            </a:prstGeom>
          </p:spPr>
        </p:pic>
        <p:pic>
          <p:nvPicPr>
            <p:cNvPr id="305" name="Picture 304"/>
            <p:cNvPicPr>
              <a:picLocks noChangeAspect="1"/>
            </p:cNvPicPr>
            <p:nvPr/>
          </p:nvPicPr>
          <p:blipFill>
            <a:blip r:embed="rId3">
              <a:duotone>
                <a:schemeClr val="accent3">
                  <a:shade val="45000"/>
                  <a:satMod val="135000"/>
                </a:schemeClr>
                <a:prstClr val="white"/>
              </a:duotone>
            </a:blip>
            <a:stretch>
              <a:fillRect/>
            </a:stretch>
          </p:blipFill>
          <p:spPr>
            <a:xfrm flipH="1">
              <a:off x="3882684" y="6236519"/>
              <a:ext cx="628840" cy="776116"/>
            </a:xfrm>
            <a:prstGeom prst="rect">
              <a:avLst/>
            </a:prstGeom>
          </p:spPr>
        </p:pic>
        <p:pic>
          <p:nvPicPr>
            <p:cNvPr id="306" name="Picture 305"/>
            <p:cNvPicPr>
              <a:picLocks noChangeAspect="1"/>
            </p:cNvPicPr>
            <p:nvPr/>
          </p:nvPicPr>
          <p:blipFill>
            <a:blip r:embed="rId3">
              <a:duotone>
                <a:schemeClr val="accent4">
                  <a:shade val="45000"/>
                  <a:satMod val="135000"/>
                </a:schemeClr>
                <a:prstClr val="white"/>
              </a:duotone>
            </a:blip>
            <a:stretch>
              <a:fillRect/>
            </a:stretch>
          </p:blipFill>
          <p:spPr>
            <a:xfrm flipH="1">
              <a:off x="4598756" y="6244603"/>
              <a:ext cx="628840" cy="776116"/>
            </a:xfrm>
            <a:prstGeom prst="rect">
              <a:avLst/>
            </a:prstGeom>
          </p:spPr>
        </p:pic>
        <p:pic>
          <p:nvPicPr>
            <p:cNvPr id="308" name="Picture 307"/>
            <p:cNvPicPr>
              <a:picLocks noChangeAspect="1"/>
            </p:cNvPicPr>
            <p:nvPr/>
          </p:nvPicPr>
          <p:blipFill>
            <a:blip r:embed="rId3">
              <a:duotone>
                <a:schemeClr val="accent2">
                  <a:shade val="45000"/>
                  <a:satMod val="135000"/>
                </a:schemeClr>
                <a:prstClr val="white"/>
              </a:duotone>
            </a:blip>
            <a:stretch>
              <a:fillRect/>
            </a:stretch>
          </p:blipFill>
          <p:spPr>
            <a:xfrm flipH="1">
              <a:off x="6013985" y="6236184"/>
              <a:ext cx="628840" cy="776116"/>
            </a:xfrm>
            <a:prstGeom prst="rect">
              <a:avLst/>
            </a:prstGeom>
          </p:spPr>
        </p:pic>
        <p:pic>
          <p:nvPicPr>
            <p:cNvPr id="309" name="Picture 308"/>
            <p:cNvPicPr>
              <a:picLocks noChangeAspect="1"/>
            </p:cNvPicPr>
            <p:nvPr/>
          </p:nvPicPr>
          <p:blipFill>
            <a:blip r:embed="rId3">
              <a:duotone>
                <a:schemeClr val="accent3">
                  <a:shade val="45000"/>
                  <a:satMod val="135000"/>
                </a:schemeClr>
                <a:prstClr val="white"/>
              </a:duotone>
            </a:blip>
            <a:stretch>
              <a:fillRect/>
            </a:stretch>
          </p:blipFill>
          <p:spPr>
            <a:xfrm flipH="1">
              <a:off x="6711937" y="6220508"/>
              <a:ext cx="628840" cy="776116"/>
            </a:xfrm>
            <a:prstGeom prst="rect">
              <a:avLst/>
            </a:prstGeom>
          </p:spPr>
        </p:pic>
        <p:grpSp>
          <p:nvGrpSpPr>
            <p:cNvPr id="311" name="Group 310"/>
            <p:cNvGrpSpPr>
              <a:grpSpLocks/>
            </p:cNvGrpSpPr>
            <p:nvPr/>
          </p:nvGrpSpPr>
          <p:grpSpPr>
            <a:xfrm flipH="1">
              <a:off x="1498491" y="1630233"/>
              <a:ext cx="2401038" cy="223733"/>
              <a:chOff x="3400858" y="3634682"/>
              <a:chExt cx="2076870" cy="228600"/>
            </a:xfrm>
          </p:grpSpPr>
          <p:cxnSp>
            <p:nvCxnSpPr>
              <p:cNvPr id="312" name="Straight Arrow Connector 311"/>
              <p:cNvCxnSpPr/>
              <p:nvPr/>
            </p:nvCxnSpPr>
            <p:spPr>
              <a:xfrm>
                <a:off x="340085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p:nvPr/>
            </p:nvCxnSpPr>
            <p:spPr>
              <a:xfrm>
                <a:off x="3822946"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4" name="Straight Arrow Connector 313"/>
              <p:cNvCxnSpPr/>
              <p:nvPr/>
            </p:nvCxnSpPr>
            <p:spPr>
              <a:xfrm>
                <a:off x="4400970"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5" name="Straight Arrow Connector 314"/>
              <p:cNvCxnSpPr/>
              <p:nvPr/>
            </p:nvCxnSpPr>
            <p:spPr>
              <a:xfrm>
                <a:off x="4905363"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6" name="Straight Arrow Connector 315"/>
              <p:cNvCxnSpPr/>
              <p:nvPr/>
            </p:nvCxnSpPr>
            <p:spPr>
              <a:xfrm>
                <a:off x="547772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2006277" y="1915772"/>
              <a:ext cx="311460" cy="779620"/>
              <a:chOff x="104762" y="4592637"/>
              <a:chExt cx="390335" cy="981652"/>
            </a:xfrm>
            <a:noFill/>
          </p:grpSpPr>
          <p:sp>
            <p:nvSpPr>
              <p:cNvPr id="324" name="Pentagon 323"/>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25" name="Rectangle 32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6" name="Rounded Rectangle 32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27" name="Multiply 326"/>
            <p:cNvSpPr/>
            <p:nvPr/>
          </p:nvSpPr>
          <p:spPr>
            <a:xfrm>
              <a:off x="1936703" y="2077700"/>
              <a:ext cx="457200" cy="457200"/>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28" name="Group 327"/>
            <p:cNvGrpSpPr/>
            <p:nvPr/>
          </p:nvGrpSpPr>
          <p:grpSpPr>
            <a:xfrm>
              <a:off x="2606609" y="1915772"/>
              <a:ext cx="311460" cy="779620"/>
              <a:chOff x="104762" y="4592637"/>
              <a:chExt cx="390335" cy="981652"/>
            </a:xfrm>
            <a:noFill/>
          </p:grpSpPr>
          <p:sp>
            <p:nvSpPr>
              <p:cNvPr id="329" name="Pentagon 328"/>
              <p:cNvSpPr/>
              <p:nvPr/>
            </p:nvSpPr>
            <p:spPr>
              <a:xfrm rot="5400000">
                <a:off x="-176280" y="4935077"/>
                <a:ext cx="944882" cy="274320"/>
              </a:xfrm>
              <a:prstGeom prst="homePlate">
                <a:avLst>
                  <a:gd name="adj" fmla="val 62707"/>
                </a:avLst>
              </a:prstGeom>
              <a:solidFill>
                <a:schemeClr val="accent2">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0" name="Rectangle 32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1" name="Rounded Rectangle 33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3" name="Group 332"/>
            <p:cNvGrpSpPr/>
            <p:nvPr/>
          </p:nvGrpSpPr>
          <p:grpSpPr>
            <a:xfrm>
              <a:off x="3252533" y="1915772"/>
              <a:ext cx="311460" cy="779620"/>
              <a:chOff x="104762" y="4592637"/>
              <a:chExt cx="390335" cy="981652"/>
            </a:xfrm>
            <a:noFill/>
          </p:grpSpPr>
          <p:sp>
            <p:nvSpPr>
              <p:cNvPr id="334" name="Pentagon 333"/>
              <p:cNvSpPr/>
              <p:nvPr/>
            </p:nvSpPr>
            <p:spPr>
              <a:xfrm rot="5400000">
                <a:off x="-176280" y="4935077"/>
                <a:ext cx="944882" cy="274320"/>
              </a:xfrm>
              <a:prstGeom prst="homePlate">
                <a:avLst>
                  <a:gd name="adj" fmla="val 62707"/>
                </a:avLst>
              </a:prstGeom>
              <a:solidFill>
                <a:schemeClr val="accent3">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5" name="Rectangle 33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Rounded Rectangle 33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37" name="Multiply 336"/>
            <p:cNvSpPr/>
            <p:nvPr/>
          </p:nvSpPr>
          <p:spPr>
            <a:xfrm>
              <a:off x="2531464" y="2077700"/>
              <a:ext cx="457200" cy="457200"/>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38" name="Group 337"/>
            <p:cNvGrpSpPr/>
            <p:nvPr/>
          </p:nvGrpSpPr>
          <p:grpSpPr>
            <a:xfrm>
              <a:off x="3756601" y="1915772"/>
              <a:ext cx="311460" cy="779620"/>
              <a:chOff x="104762" y="4592637"/>
              <a:chExt cx="390335" cy="981652"/>
            </a:xfrm>
            <a:noFill/>
          </p:grpSpPr>
          <p:sp>
            <p:nvSpPr>
              <p:cNvPr id="339" name="Pentagon 338"/>
              <p:cNvSpPr/>
              <p:nvPr/>
            </p:nvSpPr>
            <p:spPr>
              <a:xfrm rot="5400000">
                <a:off x="-176280" y="4935077"/>
                <a:ext cx="944882" cy="274320"/>
              </a:xfrm>
              <a:prstGeom prst="homePlate">
                <a:avLst>
                  <a:gd name="adj" fmla="val 62707"/>
                </a:avLst>
              </a:prstGeom>
              <a:solidFill>
                <a:srgbClr val="EBF1DE"/>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40" name="Rectangle 33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1" name="Rounded Rectangle 34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43" name="Group 342"/>
            <p:cNvGrpSpPr>
              <a:grpSpLocks/>
            </p:cNvGrpSpPr>
            <p:nvPr/>
          </p:nvGrpSpPr>
          <p:grpSpPr>
            <a:xfrm flipH="1">
              <a:off x="3411556" y="2747836"/>
              <a:ext cx="487971" cy="375033"/>
              <a:chOff x="3400858" y="3634682"/>
              <a:chExt cx="422089" cy="383191"/>
            </a:xfrm>
          </p:grpSpPr>
          <p:cxnSp>
            <p:nvCxnSpPr>
              <p:cNvPr id="344" name="Straight Arrow Connector 343"/>
              <p:cNvCxnSpPr/>
              <p:nvPr/>
            </p:nvCxnSpPr>
            <p:spPr>
              <a:xfrm>
                <a:off x="3400858" y="3634682"/>
                <a:ext cx="0" cy="228600"/>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flipH="1">
                <a:off x="3822947" y="3634682"/>
                <a:ext cx="0" cy="383191"/>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grpSp>
        <p:sp>
          <p:nvSpPr>
            <p:cNvPr id="349" name="Rectangle 348"/>
            <p:cNvSpPr/>
            <p:nvPr/>
          </p:nvSpPr>
          <p:spPr>
            <a:xfrm>
              <a:off x="87923" y="3695691"/>
              <a:ext cx="2220610" cy="1295781"/>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2 Preclinical research. </a:t>
              </a:r>
              <a:r>
                <a:rPr lang="en-US" sz="1400" dirty="0">
                  <a:solidFill>
                    <a:schemeClr val="tx1">
                      <a:lumMod val="65000"/>
                      <a:lumOff val="35000"/>
                    </a:schemeClr>
                  </a:solidFill>
                  <a:latin typeface="Arial"/>
                  <a:cs typeface="Arial"/>
                </a:rPr>
                <a:t>In vitro In vivo to identify dosing and toxicity in preparation for testing in people.  </a:t>
              </a:r>
            </a:p>
          </p:txBody>
        </p:sp>
        <p:grpSp>
          <p:nvGrpSpPr>
            <p:cNvPr id="2" name="Group 1"/>
            <p:cNvGrpSpPr/>
            <p:nvPr/>
          </p:nvGrpSpPr>
          <p:grpSpPr>
            <a:xfrm>
              <a:off x="5820590" y="3770695"/>
              <a:ext cx="3333443" cy="1263001"/>
              <a:chOff x="5612378" y="3210366"/>
              <a:chExt cx="3333443" cy="1263001"/>
            </a:xfrm>
          </p:grpSpPr>
          <p:sp>
            <p:nvSpPr>
              <p:cNvPr id="350" name="Process 349"/>
              <p:cNvSpPr/>
              <p:nvPr/>
            </p:nvSpPr>
            <p:spPr>
              <a:xfrm>
                <a:off x="5612378" y="3210366"/>
                <a:ext cx="3333443" cy="1263001"/>
              </a:xfrm>
              <a:prstGeom prst="flowChartProcess">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dirty="0">
                    <a:solidFill>
                      <a:schemeClr val="bg1"/>
                    </a:solidFill>
                  </a:rPr>
                  <a:t>IN VIVO: ANIMAL MODEL </a:t>
                </a:r>
              </a:p>
            </p:txBody>
          </p:sp>
          <p:pic>
            <p:nvPicPr>
              <p:cNvPr id="361" name="Picture 360"/>
              <p:cNvPicPr>
                <a:picLocks noChangeAspect="1"/>
              </p:cNvPicPr>
              <p:nvPr/>
            </p:nvPicPr>
            <p:blipFill>
              <a:blip r:embed="rId6">
                <a:clrChange>
                  <a:clrFrom>
                    <a:srgbClr val="FFFFFF"/>
                  </a:clrFrom>
                  <a:clrTo>
                    <a:srgbClr val="FFFFFF">
                      <a:alpha val="0"/>
                    </a:srgbClr>
                  </a:clrTo>
                </a:clrChange>
                <a:lum bright="70000" contrast="-70000"/>
              </a:blip>
              <a:stretch>
                <a:fillRect/>
              </a:stretch>
            </p:blipFill>
            <p:spPr>
              <a:xfrm>
                <a:off x="6647514" y="3589682"/>
                <a:ext cx="812902" cy="802111"/>
              </a:xfrm>
              <a:prstGeom prst="rect">
                <a:avLst/>
              </a:prstGeom>
            </p:spPr>
          </p:pic>
          <p:grpSp>
            <p:nvGrpSpPr>
              <p:cNvPr id="374" name="Group 373"/>
              <p:cNvGrpSpPr/>
              <p:nvPr/>
            </p:nvGrpSpPr>
            <p:grpSpPr>
              <a:xfrm>
                <a:off x="7788836" y="3534305"/>
                <a:ext cx="756321" cy="777240"/>
                <a:chOff x="6444766" y="4150523"/>
                <a:chExt cx="756321" cy="777240"/>
              </a:xfrm>
              <a:solidFill>
                <a:schemeClr val="tx1"/>
              </a:solidFill>
            </p:grpSpPr>
            <p:sp>
              <p:nvSpPr>
                <p:cNvPr id="375" name="Rounded Rectangle 374"/>
                <p:cNvSpPr/>
                <p:nvPr/>
              </p:nvSpPr>
              <p:spPr>
                <a:xfrm>
                  <a:off x="6488613" y="4763258"/>
                  <a:ext cx="332488" cy="23938"/>
                </a:xfrm>
                <a:prstGeom prst="roundRect">
                  <a:avLst>
                    <a:gd name="adj" fmla="val 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76" name="Rounded Rectangle 375"/>
                <p:cNvSpPr/>
                <p:nvPr/>
              </p:nvSpPr>
              <p:spPr>
                <a:xfrm>
                  <a:off x="6652463" y="4789615"/>
                  <a:ext cx="4788" cy="42288"/>
                </a:xfrm>
                <a:prstGeom prst="roundRect">
                  <a:avLst>
                    <a:gd name="adj" fmla="val 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nvGrpSpPr>
                <p:cNvPr id="377" name="Group 376"/>
                <p:cNvGrpSpPr/>
                <p:nvPr/>
              </p:nvGrpSpPr>
              <p:grpSpPr>
                <a:xfrm>
                  <a:off x="6588732" y="4162685"/>
                  <a:ext cx="532743" cy="765078"/>
                  <a:chOff x="2810670" y="2668257"/>
                  <a:chExt cx="1017487" cy="1461224"/>
                </a:xfrm>
                <a:grpFill/>
              </p:grpSpPr>
              <p:sp>
                <p:nvSpPr>
                  <p:cNvPr id="382" name="Block Arc 381"/>
                  <p:cNvSpPr/>
                  <p:nvPr/>
                </p:nvSpPr>
                <p:spPr>
                  <a:xfrm rot="6674663">
                    <a:off x="2752432" y="3053755"/>
                    <a:ext cx="1133964" cy="1017487"/>
                  </a:xfrm>
                  <a:prstGeom prst="blockArc">
                    <a:avLst>
                      <a:gd name="adj1" fmla="val 10800000"/>
                      <a:gd name="adj2" fmla="val 4"/>
                      <a:gd name="adj3" fmla="val 9397"/>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83" name="Rounded Rectangle 382"/>
                  <p:cNvSpPr/>
                  <p:nvPr/>
                </p:nvSpPr>
                <p:spPr>
                  <a:xfrm rot="18679238">
                    <a:off x="3589984" y="2711498"/>
                    <a:ext cx="234445" cy="147963"/>
                  </a:xfrm>
                  <a:prstGeom prst="roundRect">
                    <a:avLst>
                      <a:gd name="adj" fmla="val 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sp>
              <p:nvSpPr>
                <p:cNvPr id="378" name="Rounded Rectangle 377"/>
                <p:cNvSpPr/>
                <p:nvPr/>
              </p:nvSpPr>
              <p:spPr>
                <a:xfrm>
                  <a:off x="6444766" y="4837841"/>
                  <a:ext cx="756321" cy="89064"/>
                </a:xfrm>
                <a:prstGeom prst="roundRect">
                  <a:avLst>
                    <a:gd name="adj" fmla="val 10810"/>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79" name="Oval 378"/>
                <p:cNvSpPr/>
                <p:nvPr/>
              </p:nvSpPr>
              <p:spPr>
                <a:xfrm>
                  <a:off x="6703639" y="4524917"/>
                  <a:ext cx="95754" cy="95754"/>
                </a:xfrm>
                <a:prstGeom prst="ellipse">
                  <a:avLst/>
                </a:prstGeom>
                <a:grpFill/>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80" name="Rounded Rectangle 379"/>
                <p:cNvSpPr/>
                <p:nvPr/>
              </p:nvSpPr>
              <p:spPr>
                <a:xfrm rot="18679238">
                  <a:off x="6664446" y="4321021"/>
                  <a:ext cx="489813" cy="148817"/>
                </a:xfrm>
                <a:prstGeom prst="roundRect">
                  <a:avLst>
                    <a:gd name="adj" fmla="val 44322"/>
                  </a:avLst>
                </a:prstGeom>
                <a:grpFill/>
                <a:ln w="12700" cmpd="sng">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81" name="Oval 380"/>
                <p:cNvSpPr/>
                <p:nvPr/>
              </p:nvSpPr>
              <p:spPr>
                <a:xfrm>
                  <a:off x="6978083" y="4259454"/>
                  <a:ext cx="47877" cy="47877"/>
                </a:xfrm>
                <a:prstGeom prst="ellipse">
                  <a:avLst/>
                </a:prstGeom>
                <a:grpFill/>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grpSp>
        <p:sp>
          <p:nvSpPr>
            <p:cNvPr id="384" name="Rectangle 383"/>
            <p:cNvSpPr/>
            <p:nvPr/>
          </p:nvSpPr>
          <p:spPr>
            <a:xfrm>
              <a:off x="87923" y="5113034"/>
              <a:ext cx="9026770" cy="1120133"/>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3 Clinical research. </a:t>
              </a:r>
            </a:p>
            <a:p>
              <a:r>
                <a:rPr lang="en-US" sz="1250" dirty="0">
                  <a:solidFill>
                    <a:schemeClr val="tx1">
                      <a:lumMod val="65000"/>
                      <a:lumOff val="35000"/>
                    </a:schemeClr>
                  </a:solidFill>
                  <a:latin typeface="Arial"/>
                  <a:cs typeface="Arial"/>
                </a:rPr>
                <a:t>Phase 1: 20-100 healthy volunteers or people with the disease/condition surveyed over several months. 70% pass rate</a:t>
              </a:r>
            </a:p>
            <a:p>
              <a:r>
                <a:rPr lang="en-US" sz="1250" dirty="0">
                  <a:solidFill>
                    <a:schemeClr val="tx1">
                      <a:lumMod val="65000"/>
                      <a:lumOff val="35000"/>
                    </a:schemeClr>
                  </a:solidFill>
                  <a:latin typeface="Arial"/>
                  <a:cs typeface="Arial"/>
                </a:rPr>
                <a:t>Phase 2: Up to several hundred people with the disease/condition surveyed for months up to 2 years. 33% pass rate</a:t>
              </a:r>
            </a:p>
            <a:p>
              <a:r>
                <a:rPr lang="en-US" sz="1250" dirty="0">
                  <a:solidFill>
                    <a:schemeClr val="tx1">
                      <a:lumMod val="65000"/>
                      <a:lumOff val="35000"/>
                    </a:schemeClr>
                  </a:solidFill>
                  <a:latin typeface="Arial"/>
                  <a:cs typeface="Arial"/>
                </a:rPr>
                <a:t>Phase 3: 300-3000 volunteers with the disease/condition surveyed 1-4 years to detect adverse reactions. 25-30% pass rate</a:t>
              </a:r>
            </a:p>
            <a:p>
              <a:r>
                <a:rPr lang="en-US" sz="1250" dirty="0">
                  <a:solidFill>
                    <a:schemeClr val="tx1">
                      <a:lumMod val="65000"/>
                      <a:lumOff val="35000"/>
                    </a:schemeClr>
                  </a:solidFill>
                  <a:latin typeface="Arial"/>
                  <a:cs typeface="Arial"/>
                </a:rPr>
                <a:t>Phase 4: Several thousand volunteers who have the disease/condition to assess safety and efficacy. </a:t>
              </a:r>
            </a:p>
          </p:txBody>
        </p:sp>
        <p:pic>
          <p:nvPicPr>
            <p:cNvPr id="385" name="Picture 384"/>
            <p:cNvPicPr>
              <a:picLocks noChangeAspect="1"/>
            </p:cNvPicPr>
            <p:nvPr/>
          </p:nvPicPr>
          <p:blipFill>
            <a:blip r:embed="rId3">
              <a:duotone>
                <a:schemeClr val="accent4">
                  <a:shade val="45000"/>
                  <a:satMod val="135000"/>
                </a:schemeClr>
                <a:prstClr val="white"/>
              </a:duotone>
            </a:blip>
            <a:stretch>
              <a:fillRect/>
            </a:stretch>
          </p:blipFill>
          <p:spPr>
            <a:xfrm flipH="1">
              <a:off x="7412742" y="6212916"/>
              <a:ext cx="628840" cy="776116"/>
            </a:xfrm>
            <a:prstGeom prst="rect">
              <a:avLst/>
            </a:prstGeom>
          </p:spPr>
        </p:pic>
        <p:pic>
          <p:nvPicPr>
            <p:cNvPr id="386" name="Picture 385"/>
            <p:cNvPicPr>
              <a:picLocks noChangeAspect="1"/>
            </p:cNvPicPr>
            <p:nvPr/>
          </p:nvPicPr>
          <p:blipFill>
            <a:blip r:embed="rId3">
              <a:duotone>
                <a:schemeClr val="accent1">
                  <a:shade val="45000"/>
                  <a:satMod val="135000"/>
                </a:schemeClr>
                <a:prstClr val="white"/>
              </a:duotone>
            </a:blip>
            <a:stretch>
              <a:fillRect/>
            </a:stretch>
          </p:blipFill>
          <p:spPr>
            <a:xfrm flipH="1">
              <a:off x="8107544" y="6220508"/>
              <a:ext cx="628840" cy="776116"/>
            </a:xfrm>
            <a:prstGeom prst="rect">
              <a:avLst/>
            </a:prstGeom>
          </p:spPr>
        </p:pic>
        <p:pic>
          <p:nvPicPr>
            <p:cNvPr id="388" name="Picture 387"/>
            <p:cNvPicPr>
              <a:picLocks noChangeAspect="1"/>
            </p:cNvPicPr>
            <p:nvPr/>
          </p:nvPicPr>
          <p:blipFill>
            <a:blip r:embed="rId3">
              <a:duotone>
                <a:schemeClr val="accent3">
                  <a:shade val="45000"/>
                  <a:satMod val="135000"/>
                </a:schemeClr>
                <a:prstClr val="white"/>
              </a:duotone>
            </a:blip>
            <a:stretch>
              <a:fillRect/>
            </a:stretch>
          </p:blipFill>
          <p:spPr>
            <a:xfrm flipH="1">
              <a:off x="5311659" y="6236184"/>
              <a:ext cx="628840" cy="776116"/>
            </a:xfrm>
            <a:prstGeom prst="rect">
              <a:avLst/>
            </a:prstGeom>
          </p:spPr>
        </p:pic>
        <p:sp>
          <p:nvSpPr>
            <p:cNvPr id="392" name="U-Turn Arrow 391"/>
            <p:cNvSpPr/>
            <p:nvPr/>
          </p:nvSpPr>
          <p:spPr>
            <a:xfrm flipH="1">
              <a:off x="802787" y="914403"/>
              <a:ext cx="385486" cy="1261389"/>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Process 47"/>
            <p:cNvSpPr/>
            <p:nvPr/>
          </p:nvSpPr>
          <p:spPr>
            <a:xfrm>
              <a:off x="1113568" y="911621"/>
              <a:ext cx="278319" cy="1706072"/>
            </a:xfrm>
            <a:prstGeom prst="flowChart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3" name="Group 392"/>
            <p:cNvGrpSpPr>
              <a:grpSpLocks noChangeAspect="1"/>
            </p:cNvGrpSpPr>
            <p:nvPr/>
          </p:nvGrpSpPr>
          <p:grpSpPr>
            <a:xfrm rot="5400000" flipH="1">
              <a:off x="2364548" y="-272498"/>
              <a:ext cx="757534" cy="3073607"/>
              <a:chOff x="193168" y="1155534"/>
              <a:chExt cx="654893" cy="2657150"/>
            </a:xfrm>
          </p:grpSpPr>
          <p:grpSp>
            <p:nvGrpSpPr>
              <p:cNvPr id="394" name="Group 393"/>
              <p:cNvGrpSpPr>
                <a:grpSpLocks noChangeAspect="1"/>
              </p:cNvGrpSpPr>
              <p:nvPr/>
            </p:nvGrpSpPr>
            <p:grpSpPr>
              <a:xfrm rot="5400000">
                <a:off x="343250" y="1280491"/>
                <a:ext cx="365760" cy="562390"/>
                <a:chOff x="338690" y="1544748"/>
                <a:chExt cx="621098" cy="954996"/>
              </a:xfrm>
            </p:grpSpPr>
            <p:sp>
              <p:nvSpPr>
                <p:cNvPr id="430" name="Hexagon 429"/>
                <p:cNvSpPr/>
                <p:nvPr/>
              </p:nvSpPr>
              <p:spPr>
                <a:xfrm>
                  <a:off x="338690" y="1919123"/>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1" name="Hexagon 430"/>
                <p:cNvSpPr/>
                <p:nvPr/>
              </p:nvSpPr>
              <p:spPr>
                <a:xfrm>
                  <a:off x="547532" y="203389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2" name="Straight Connector 431"/>
                <p:cNvCxnSpPr/>
                <p:nvPr/>
              </p:nvCxnSpPr>
              <p:spPr>
                <a:xfrm flipV="1">
                  <a:off x="547532" y="1779681"/>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33" name="Straight Connector 432"/>
                <p:cNvCxnSpPr/>
                <p:nvPr/>
              </p:nvCxnSpPr>
              <p:spPr>
                <a:xfrm flipV="1">
                  <a:off x="547532" y="2269079"/>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4" name="Hexagon 433"/>
                <p:cNvSpPr/>
                <p:nvPr/>
              </p:nvSpPr>
              <p:spPr>
                <a:xfrm>
                  <a:off x="556939" y="156354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5" name="Straight Connector 434"/>
                <p:cNvCxnSpPr/>
                <p:nvPr/>
              </p:nvCxnSpPr>
              <p:spPr>
                <a:xfrm rot="5400000" flipV="1">
                  <a:off x="858081" y="211657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6" name="Oval 435"/>
                <p:cNvSpPr/>
                <p:nvPr/>
              </p:nvSpPr>
              <p:spPr>
                <a:xfrm>
                  <a:off x="479724" y="2408304"/>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7" name="Straight Connector 436"/>
                <p:cNvCxnSpPr/>
                <p:nvPr/>
              </p:nvCxnSpPr>
              <p:spPr>
                <a:xfrm rot="5400000" flipV="1">
                  <a:off x="455350" y="156544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8" name="Oval 437"/>
                <p:cNvSpPr/>
                <p:nvPr/>
              </p:nvSpPr>
              <p:spPr>
                <a:xfrm rot="5400000">
                  <a:off x="340507" y="1544748"/>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5" name="Group 394"/>
              <p:cNvGrpSpPr/>
              <p:nvPr/>
            </p:nvGrpSpPr>
            <p:grpSpPr>
              <a:xfrm flipV="1">
                <a:off x="277860" y="1814486"/>
                <a:ext cx="496541" cy="336469"/>
                <a:chOff x="484881" y="1993219"/>
                <a:chExt cx="496541" cy="336469"/>
              </a:xfrm>
            </p:grpSpPr>
            <p:sp>
              <p:nvSpPr>
                <p:cNvPr id="422" name="Hexagon 421"/>
                <p:cNvSpPr/>
                <p:nvPr/>
              </p:nvSpPr>
              <p:spPr>
                <a:xfrm rot="5400000">
                  <a:off x="609638" y="209799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3" name="Straight Connector 422"/>
                <p:cNvCxnSpPr/>
                <p:nvPr/>
              </p:nvCxnSpPr>
              <p:spPr>
                <a:xfrm rot="5400000" flipV="1">
                  <a:off x="783177" y="209291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24" name="Straight Connector 423"/>
                <p:cNvCxnSpPr/>
                <p:nvPr/>
              </p:nvCxnSpPr>
              <p:spPr>
                <a:xfrm rot="5400000" flipV="1">
                  <a:off x="560823" y="206469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5" name="Hexagon 424"/>
                <p:cNvSpPr/>
                <p:nvPr/>
              </p:nvSpPr>
              <p:spPr>
                <a:xfrm rot="5400000">
                  <a:off x="820774" y="213175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6" name="Straight Connector 425"/>
                <p:cNvCxnSpPr/>
                <p:nvPr/>
              </p:nvCxnSpPr>
              <p:spPr>
                <a:xfrm rot="10800000" flipV="1">
                  <a:off x="650634" y="224757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7" name="Oval 426"/>
                <p:cNvSpPr/>
                <p:nvPr/>
              </p:nvSpPr>
              <p:spPr>
                <a:xfrm rot="5400000">
                  <a:off x="484881" y="2046982"/>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8" name="Straight Connector 427"/>
                <p:cNvCxnSpPr/>
                <p:nvPr/>
              </p:nvCxnSpPr>
              <p:spPr>
                <a:xfrm rot="10800000" flipV="1">
                  <a:off x="909341" y="2038627"/>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9" name="Oval 428"/>
                <p:cNvSpPr/>
                <p:nvPr/>
              </p:nvSpPr>
              <p:spPr>
                <a:xfrm rot="10800000">
                  <a:off x="927574" y="1993219"/>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6" name="Group 395"/>
              <p:cNvGrpSpPr>
                <a:grpSpLocks noChangeAspect="1"/>
              </p:cNvGrpSpPr>
              <p:nvPr/>
            </p:nvGrpSpPr>
            <p:grpSpPr>
              <a:xfrm rot="16200000" flipH="1">
                <a:off x="343250" y="2205559"/>
                <a:ext cx="365760" cy="551321"/>
                <a:chOff x="338690" y="1563545"/>
                <a:chExt cx="621098" cy="936199"/>
              </a:xfrm>
              <a:noFill/>
            </p:grpSpPr>
            <p:sp>
              <p:nvSpPr>
                <p:cNvPr id="415" name="Hexagon 414"/>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6" name="Hexagon 415"/>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7" name="Straight Connector 416"/>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8" name="Straight Connector 417"/>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9" name="Hexagon 418"/>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0" name="Straight Connector 419"/>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1" name="Oval 420"/>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7" name="Double Brace 396"/>
              <p:cNvSpPr/>
              <p:nvPr/>
            </p:nvSpPr>
            <p:spPr>
              <a:xfrm rot="5400000">
                <a:off x="-807960" y="2156662"/>
                <a:ext cx="2657150" cy="654893"/>
              </a:xfrm>
              <a:prstGeom prst="bracePair">
                <a:avLst>
                  <a:gd name="adj" fmla="val 7200"/>
                </a:avLst>
              </a:prstGeom>
              <a:ln>
                <a:solidFill>
                  <a:schemeClr val="tx2">
                    <a:lumMod val="50000"/>
                  </a:schemeClr>
                </a:solidFill>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98" name="Group 397"/>
              <p:cNvGrpSpPr>
                <a:grpSpLocks noChangeAspect="1"/>
              </p:cNvGrpSpPr>
              <p:nvPr/>
            </p:nvGrpSpPr>
            <p:grpSpPr>
              <a:xfrm rot="5400000">
                <a:off x="343250" y="2724550"/>
                <a:ext cx="365760" cy="551321"/>
                <a:chOff x="338690" y="1563545"/>
                <a:chExt cx="621098" cy="936199"/>
              </a:xfrm>
              <a:noFill/>
            </p:grpSpPr>
            <p:sp>
              <p:nvSpPr>
                <p:cNvPr id="408" name="Hexagon 407"/>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Hexagon 408"/>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0" name="Straight Connector 409"/>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1" name="Straight Connector 410"/>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2" name="Hexagon 411"/>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3" name="Straight Connector 412"/>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4" name="Oval 413"/>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99" name="Straight Connector 398"/>
              <p:cNvCxnSpPr/>
              <p:nvPr/>
            </p:nvCxnSpPr>
            <p:spPr>
              <a:xfrm rot="10800000" flipV="1">
                <a:off x="507293" y="276006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0" name="Oval 399"/>
              <p:cNvSpPr/>
              <p:nvPr/>
            </p:nvSpPr>
            <p:spPr>
              <a:xfrm rot="5400000">
                <a:off x="499206" y="2714132"/>
                <a:ext cx="53848" cy="53848"/>
              </a:xfrm>
              <a:prstGeom prst="ellipse">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01" name="Group 400"/>
              <p:cNvGrpSpPr>
                <a:grpSpLocks noChangeAspect="1"/>
              </p:cNvGrpSpPr>
              <p:nvPr/>
            </p:nvGrpSpPr>
            <p:grpSpPr>
              <a:xfrm rot="9052141">
                <a:off x="343250" y="3326278"/>
                <a:ext cx="365760" cy="424040"/>
                <a:chOff x="338690" y="1779681"/>
                <a:chExt cx="621098" cy="720063"/>
              </a:xfrm>
              <a:noFill/>
            </p:grpSpPr>
            <p:sp>
              <p:nvSpPr>
                <p:cNvPr id="402" name="Hexagon 401"/>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3" name="Hexagon 402"/>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4" name="Straight Connector 403"/>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5" name="Straight Connector 404"/>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6" name="Straight Connector 405"/>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7" name="Oval 406"/>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439" name="U-Turn Arrow 438"/>
            <p:cNvSpPr/>
            <p:nvPr/>
          </p:nvSpPr>
          <p:spPr>
            <a:xfrm>
              <a:off x="357547" y="914403"/>
              <a:ext cx="385486" cy="1261389"/>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444" name="Group 443"/>
            <p:cNvGrpSpPr/>
            <p:nvPr/>
          </p:nvGrpSpPr>
          <p:grpSpPr>
            <a:xfrm>
              <a:off x="1350093" y="1915772"/>
              <a:ext cx="311460" cy="779620"/>
              <a:chOff x="104762" y="4592637"/>
              <a:chExt cx="390335" cy="981652"/>
            </a:xfrm>
            <a:noFill/>
          </p:grpSpPr>
          <p:sp>
            <p:nvSpPr>
              <p:cNvPr id="445" name="Pentagon 444"/>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446" name="Rectangle 445"/>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Rounded Rectangle 446"/>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48" name="Multiply 447"/>
            <p:cNvSpPr/>
            <p:nvPr/>
          </p:nvSpPr>
          <p:spPr>
            <a:xfrm>
              <a:off x="1280519" y="2077700"/>
              <a:ext cx="457200" cy="457200"/>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Elbow Connector 49"/>
            <p:cNvCxnSpPr/>
            <p:nvPr/>
          </p:nvCxnSpPr>
          <p:spPr>
            <a:xfrm flipV="1">
              <a:off x="3941654" y="1001115"/>
              <a:ext cx="4754880" cy="1986289"/>
            </a:xfrm>
            <a:prstGeom prst="bentConnector4">
              <a:avLst>
                <a:gd name="adj1" fmla="val 92605"/>
                <a:gd name="adj2" fmla="val 112289"/>
              </a:avLst>
            </a:prstGeom>
            <a:ln w="3175" cmpd="sng">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49" name="Elbow Connector 448"/>
            <p:cNvCxnSpPr/>
            <p:nvPr/>
          </p:nvCxnSpPr>
          <p:spPr>
            <a:xfrm flipV="1">
              <a:off x="3435046" y="1150525"/>
              <a:ext cx="4643666" cy="1961257"/>
            </a:xfrm>
            <a:prstGeom prst="bentConnector4">
              <a:avLst>
                <a:gd name="adj1" fmla="val 87890"/>
                <a:gd name="adj2" fmla="val 120065"/>
              </a:avLst>
            </a:prstGeom>
            <a:ln w="3175" cmpd="sng">
              <a:solidFill>
                <a:schemeClr val="tx1"/>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50" name="Rectangle 449"/>
            <p:cNvSpPr/>
            <p:nvPr/>
          </p:nvSpPr>
          <p:spPr>
            <a:xfrm>
              <a:off x="4427917" y="885538"/>
              <a:ext cx="4686776" cy="2361358"/>
            </a:xfrm>
            <a:prstGeom prst="rect">
              <a:avLst/>
            </a:prstGeom>
            <a:solidFill>
              <a:srgbClr val="FFFFFF"/>
            </a:solidFill>
            <a:ln w="3175" cmpd="sng">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200" dirty="0">
                  <a:solidFill>
                    <a:schemeClr val="tx1">
                      <a:lumMod val="65000"/>
                      <a:lumOff val="35000"/>
                    </a:schemeClr>
                  </a:solidFill>
                  <a:latin typeface="Arial"/>
                  <a:cs typeface="Arial"/>
                </a:rPr>
                <a:t> </a:t>
              </a:r>
            </a:p>
          </p:txBody>
        </p:sp>
        <p:sp>
          <p:nvSpPr>
            <p:cNvPr id="451" name="Rectangle 450"/>
            <p:cNvSpPr/>
            <p:nvPr/>
          </p:nvSpPr>
          <p:spPr>
            <a:xfrm>
              <a:off x="6521970" y="1191482"/>
              <a:ext cx="2499456" cy="873176"/>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2" name="Rectangle 451"/>
            <p:cNvSpPr/>
            <p:nvPr/>
          </p:nvSpPr>
          <p:spPr>
            <a:xfrm>
              <a:off x="6521970" y="2146784"/>
              <a:ext cx="2499456" cy="904135"/>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3" name="Rectangle 452"/>
            <p:cNvSpPr/>
            <p:nvPr/>
          </p:nvSpPr>
          <p:spPr>
            <a:xfrm>
              <a:off x="4442203" y="870678"/>
              <a:ext cx="2200621" cy="1987685"/>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250" dirty="0">
                  <a:solidFill>
                    <a:schemeClr val="tx1">
                      <a:lumMod val="65000"/>
                      <a:lumOff val="35000"/>
                    </a:schemeClr>
                  </a:solidFill>
                  <a:latin typeface="Arial"/>
                  <a:cs typeface="Arial"/>
                </a:rPr>
                <a:t>Small number of candidates identified for further study. Analysis of how it is absorbed, distributed, metabolized, best dosage, mechanisms, method to administer, side effects, how it affects different groups of people, interaction with other treatments.</a:t>
              </a:r>
            </a:p>
          </p:txBody>
        </p:sp>
        <p:grpSp>
          <p:nvGrpSpPr>
            <p:cNvPr id="454" name="Group 453"/>
            <p:cNvGrpSpPr>
              <a:grpSpLocks noChangeAspect="1"/>
            </p:cNvGrpSpPr>
            <p:nvPr/>
          </p:nvGrpSpPr>
          <p:grpSpPr>
            <a:xfrm flipH="1">
              <a:off x="6472783" y="1260130"/>
              <a:ext cx="1005840" cy="776116"/>
              <a:chOff x="-915973" y="5132663"/>
              <a:chExt cx="1791541" cy="1402398"/>
            </a:xfrm>
          </p:grpSpPr>
          <p:pic>
            <p:nvPicPr>
              <p:cNvPr id="455" name="Picture 454"/>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456" name="Picture 455"/>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57" name="Picture 456"/>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58" name="Straight Arrow Connector 457"/>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9" name="Straight Arrow Connector 458"/>
              <p:cNvCxnSpPr>
                <a:stCxn id="457" idx="2"/>
                <a:endCxn id="456"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0" name="Picture 459"/>
            <p:cNvPicPr>
              <a:picLocks noChangeAspect="1"/>
            </p:cNvPicPr>
            <p:nvPr/>
          </p:nvPicPr>
          <p:blipFill>
            <a:blip r:embed="rId7">
              <a:duotone>
                <a:schemeClr val="accent3">
                  <a:shade val="45000"/>
                  <a:satMod val="135000"/>
                </a:schemeClr>
                <a:prstClr val="white"/>
              </a:duotone>
            </a:blip>
            <a:stretch>
              <a:fillRect/>
            </a:stretch>
          </p:blipFill>
          <p:spPr>
            <a:xfrm>
              <a:off x="7708370" y="1262310"/>
              <a:ext cx="731520" cy="731520"/>
            </a:xfrm>
            <a:prstGeom prst="rect">
              <a:avLst/>
            </a:prstGeom>
          </p:spPr>
        </p:pic>
        <p:grpSp>
          <p:nvGrpSpPr>
            <p:cNvPr id="461" name="Group 460"/>
            <p:cNvGrpSpPr>
              <a:grpSpLocks noChangeAspect="1"/>
            </p:cNvGrpSpPr>
            <p:nvPr/>
          </p:nvGrpSpPr>
          <p:grpSpPr>
            <a:xfrm flipH="1">
              <a:off x="6481645" y="2249060"/>
              <a:ext cx="1005840" cy="776116"/>
              <a:chOff x="-915973" y="5132663"/>
              <a:chExt cx="1791541" cy="1402398"/>
            </a:xfrm>
          </p:grpSpPr>
          <p:pic>
            <p:nvPicPr>
              <p:cNvPr id="462" name="Picture 461"/>
              <p:cNvPicPr>
                <a:picLocks noChangeAspect="1"/>
              </p:cNvPicPr>
              <p:nvPr/>
            </p:nvPicPr>
            <p:blipFill>
              <a:blip r:embed="rId3">
                <a:duotone>
                  <a:schemeClr val="accent2">
                    <a:shade val="45000"/>
                    <a:satMod val="135000"/>
                  </a:schemeClr>
                  <a:prstClr val="white"/>
                </a:duotone>
              </a:blip>
              <a:stretch>
                <a:fillRect/>
              </a:stretch>
            </p:blipFill>
            <p:spPr>
              <a:xfrm>
                <a:off x="-244483" y="5132663"/>
                <a:ext cx="1120051" cy="1402398"/>
              </a:xfrm>
              <a:prstGeom prst="rect">
                <a:avLst/>
              </a:prstGeom>
            </p:spPr>
          </p:pic>
          <p:pic>
            <p:nvPicPr>
              <p:cNvPr id="463" name="Picture 462"/>
              <p:cNvPicPr>
                <a:picLocks noChangeAspect="1"/>
              </p:cNvPicPr>
              <p:nvPr/>
            </p:nvPicPr>
            <p:blipFill>
              <a:blip r:embed="rId4">
                <a:duotone>
                  <a:schemeClr val="accent2">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64" name="Picture 46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65" name="Straight Arrow Connector 464"/>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6" name="Straight Arrow Connector 465"/>
              <p:cNvCxnSpPr>
                <a:stCxn id="464" idx="2"/>
                <a:endCxn id="463"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7" name="Picture 466"/>
            <p:cNvPicPr>
              <a:picLocks noChangeAspect="1"/>
            </p:cNvPicPr>
            <p:nvPr/>
          </p:nvPicPr>
          <p:blipFill>
            <a:blip r:embed="rId7">
              <a:duotone>
                <a:schemeClr val="accent3">
                  <a:shade val="45000"/>
                  <a:satMod val="135000"/>
                </a:schemeClr>
                <a:prstClr val="white"/>
              </a:duotone>
            </a:blip>
            <a:stretch>
              <a:fillRect/>
            </a:stretch>
          </p:blipFill>
          <p:spPr>
            <a:xfrm>
              <a:off x="8302236" y="1262310"/>
              <a:ext cx="731520" cy="731520"/>
            </a:xfrm>
            <a:prstGeom prst="rect">
              <a:avLst/>
            </a:prstGeom>
          </p:spPr>
        </p:pic>
        <p:pic>
          <p:nvPicPr>
            <p:cNvPr id="468" name="Picture 467"/>
            <p:cNvPicPr>
              <a:picLocks noChangeAspect="1"/>
            </p:cNvPicPr>
            <p:nvPr/>
          </p:nvPicPr>
          <p:blipFill>
            <a:blip r:embed="rId7">
              <a:duotone>
                <a:schemeClr val="accent2">
                  <a:shade val="45000"/>
                  <a:satMod val="135000"/>
                </a:schemeClr>
                <a:prstClr val="white"/>
              </a:duotone>
            </a:blip>
            <a:stretch>
              <a:fillRect/>
            </a:stretch>
          </p:blipFill>
          <p:spPr>
            <a:xfrm>
              <a:off x="7708370" y="2233091"/>
              <a:ext cx="731520" cy="731520"/>
            </a:xfrm>
            <a:prstGeom prst="rect">
              <a:avLst/>
            </a:prstGeom>
          </p:spPr>
        </p:pic>
        <p:pic>
          <p:nvPicPr>
            <p:cNvPr id="469" name="Picture 468"/>
            <p:cNvPicPr>
              <a:picLocks noChangeAspect="1"/>
            </p:cNvPicPr>
            <p:nvPr/>
          </p:nvPicPr>
          <p:blipFill>
            <a:blip r:embed="rId7">
              <a:duotone>
                <a:schemeClr val="accent3">
                  <a:shade val="45000"/>
                  <a:satMod val="135000"/>
                </a:schemeClr>
                <a:prstClr val="white"/>
              </a:duotone>
            </a:blip>
            <a:stretch>
              <a:fillRect/>
            </a:stretch>
          </p:blipFill>
          <p:spPr>
            <a:xfrm>
              <a:off x="8289906" y="2233091"/>
              <a:ext cx="731520" cy="731520"/>
            </a:xfrm>
            <a:prstGeom prst="rect">
              <a:avLst/>
            </a:prstGeom>
          </p:spPr>
        </p:pic>
        <p:cxnSp>
          <p:nvCxnSpPr>
            <p:cNvPr id="470" name="Straight Arrow Connector 469"/>
            <p:cNvCxnSpPr/>
            <p:nvPr/>
          </p:nvCxnSpPr>
          <p:spPr>
            <a:xfrm flipH="1">
              <a:off x="8083899" y="1923930"/>
              <a:ext cx="0" cy="358006"/>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8692656" y="1926002"/>
              <a:ext cx="0" cy="365760"/>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8692656" y="914403"/>
              <a:ext cx="0" cy="451132"/>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flipH="1">
              <a:off x="8078712" y="911621"/>
              <a:ext cx="5187" cy="443737"/>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8078712" y="2829056"/>
              <a:ext cx="0" cy="417840"/>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77" name="Multiply 476"/>
            <p:cNvSpPr/>
            <p:nvPr/>
          </p:nvSpPr>
          <p:spPr>
            <a:xfrm>
              <a:off x="7854354" y="3034500"/>
              <a:ext cx="457200" cy="457200"/>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480" name="Picture 479"/>
            <p:cNvPicPr>
              <a:picLocks noChangeAspect="1"/>
            </p:cNvPicPr>
            <p:nvPr/>
          </p:nvPicPr>
          <p:blipFill>
            <a:blip r:embed="rId3">
              <a:duotone>
                <a:schemeClr val="accent4">
                  <a:shade val="45000"/>
                  <a:satMod val="135000"/>
                </a:schemeClr>
                <a:prstClr val="white"/>
              </a:duotone>
            </a:blip>
            <a:stretch>
              <a:fillRect/>
            </a:stretch>
          </p:blipFill>
          <p:spPr>
            <a:xfrm flipH="1">
              <a:off x="333573" y="6228927"/>
              <a:ext cx="628840" cy="776116"/>
            </a:xfrm>
            <a:prstGeom prst="rect">
              <a:avLst/>
            </a:prstGeom>
          </p:spPr>
        </p:pic>
        <p:pic>
          <p:nvPicPr>
            <p:cNvPr id="481" name="Picture 480"/>
            <p:cNvPicPr>
              <a:picLocks noChangeAspect="1"/>
            </p:cNvPicPr>
            <p:nvPr/>
          </p:nvPicPr>
          <p:blipFill>
            <a:blip r:embed="rId3">
              <a:duotone>
                <a:schemeClr val="accent1">
                  <a:shade val="45000"/>
                  <a:satMod val="135000"/>
                </a:schemeClr>
                <a:prstClr val="white"/>
              </a:duotone>
            </a:blip>
            <a:stretch>
              <a:fillRect/>
            </a:stretch>
          </p:blipFill>
          <p:spPr>
            <a:xfrm flipH="1">
              <a:off x="1028375" y="6236519"/>
              <a:ext cx="628840" cy="776116"/>
            </a:xfrm>
            <a:prstGeom prst="rect">
              <a:avLst/>
            </a:prstGeom>
          </p:spPr>
        </p:pic>
        <p:pic>
          <p:nvPicPr>
            <p:cNvPr id="482" name="Picture 481"/>
            <p:cNvPicPr>
              <a:picLocks noChangeAspect="1"/>
            </p:cNvPicPr>
            <p:nvPr/>
          </p:nvPicPr>
          <p:blipFill>
            <a:blip r:embed="rId3">
              <a:duotone>
                <a:schemeClr val="accent4">
                  <a:shade val="45000"/>
                  <a:satMod val="135000"/>
                </a:schemeClr>
                <a:prstClr val="white"/>
              </a:duotone>
            </a:blip>
            <a:stretch>
              <a:fillRect/>
            </a:stretch>
          </p:blipFill>
          <p:spPr>
            <a:xfrm flipH="1">
              <a:off x="1762548" y="6228592"/>
              <a:ext cx="628840" cy="776116"/>
            </a:xfrm>
            <a:prstGeom prst="rect">
              <a:avLst/>
            </a:prstGeom>
          </p:spPr>
        </p:pic>
        <p:grpSp>
          <p:nvGrpSpPr>
            <p:cNvPr id="3" name="Group 2"/>
            <p:cNvGrpSpPr/>
            <p:nvPr/>
          </p:nvGrpSpPr>
          <p:grpSpPr>
            <a:xfrm>
              <a:off x="2308533" y="3770695"/>
              <a:ext cx="3496706" cy="1263001"/>
              <a:chOff x="1869791" y="3210366"/>
              <a:chExt cx="3496706" cy="1263001"/>
            </a:xfrm>
          </p:grpSpPr>
          <p:sp>
            <p:nvSpPr>
              <p:cNvPr id="46" name="Process 45"/>
              <p:cNvSpPr/>
              <p:nvPr/>
            </p:nvSpPr>
            <p:spPr>
              <a:xfrm>
                <a:off x="1869791" y="3210366"/>
                <a:ext cx="3496706" cy="1263001"/>
              </a:xfrm>
              <a:prstGeom prst="flowChartProcess">
                <a:avLst/>
              </a:prstGeom>
              <a:noFill/>
              <a:ln w="3175"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dirty="0"/>
                  <a:t>IN VITRO: CELL MODEL  </a:t>
                </a:r>
              </a:p>
            </p:txBody>
          </p:sp>
          <p:grpSp>
            <p:nvGrpSpPr>
              <p:cNvPr id="368" name="Group 367"/>
              <p:cNvGrpSpPr/>
              <p:nvPr/>
            </p:nvGrpSpPr>
            <p:grpSpPr>
              <a:xfrm>
                <a:off x="3089246" y="3605927"/>
                <a:ext cx="1005840" cy="776116"/>
                <a:chOff x="6194555" y="3919273"/>
                <a:chExt cx="1005840" cy="776116"/>
              </a:xfrm>
            </p:grpSpPr>
            <p:pic>
              <p:nvPicPr>
                <p:cNvPr id="369" name="Picture 368"/>
                <p:cNvPicPr>
                  <a:picLocks noChangeAspect="1"/>
                </p:cNvPicPr>
                <p:nvPr/>
              </p:nvPicPr>
              <p:blipFill>
                <a:blip r:embed="rId3">
                  <a:duotone>
                    <a:schemeClr val="accent2">
                      <a:shade val="45000"/>
                      <a:satMod val="135000"/>
                    </a:schemeClr>
                    <a:prstClr val="white"/>
                  </a:duotone>
                </a:blip>
                <a:stretch>
                  <a:fillRect/>
                </a:stretch>
              </p:blipFill>
              <p:spPr>
                <a:xfrm flipH="1">
                  <a:off x="6194555" y="3919273"/>
                  <a:ext cx="628840" cy="776116"/>
                </a:xfrm>
                <a:prstGeom prst="rect">
                  <a:avLst/>
                </a:prstGeom>
              </p:spPr>
            </p:pic>
            <p:pic>
              <p:nvPicPr>
                <p:cNvPr id="370" name="Picture 369"/>
                <p:cNvPicPr>
                  <a:picLocks noChangeAspect="1"/>
                </p:cNvPicPr>
                <p:nvPr/>
              </p:nvPicPr>
              <p:blipFill>
                <a:blip r:embed="rId4">
                  <a:duotone>
                    <a:schemeClr val="accent2">
                      <a:shade val="45000"/>
                      <a:satMod val="135000"/>
                    </a:schemeClr>
                    <a:prstClr val="white"/>
                  </a:duotone>
                </a:blip>
                <a:stretch>
                  <a:fillRect/>
                </a:stretch>
              </p:blipFill>
              <p:spPr>
                <a:xfrm flipH="1">
                  <a:off x="6889419" y="4397204"/>
                  <a:ext cx="310976" cy="271940"/>
                </a:xfrm>
                <a:prstGeom prst="rect">
                  <a:avLst/>
                </a:prstGeom>
                <a:ln>
                  <a:solidFill>
                    <a:schemeClr val="tx1"/>
                  </a:solidFill>
                  <a:prstDash val="sysDash"/>
                </a:ln>
              </p:spPr>
            </p:pic>
            <p:pic>
              <p:nvPicPr>
                <p:cNvPr id="371" name="Picture 370"/>
                <p:cNvPicPr>
                  <a:picLocks noChangeAspect="1"/>
                </p:cNvPicPr>
                <p:nvPr/>
              </p:nvPicPr>
              <p:blipFill>
                <a:blip r:embed="rId5">
                  <a:duotone>
                    <a:schemeClr val="accent4">
                      <a:shade val="45000"/>
                      <a:satMod val="135000"/>
                    </a:schemeClr>
                    <a:prstClr val="white"/>
                  </a:duotone>
                </a:blip>
                <a:stretch>
                  <a:fillRect/>
                </a:stretch>
              </p:blipFill>
              <p:spPr>
                <a:xfrm flipH="1">
                  <a:off x="6889419" y="3941710"/>
                  <a:ext cx="310976" cy="306535"/>
                </a:xfrm>
                <a:prstGeom prst="rect">
                  <a:avLst/>
                </a:prstGeom>
                <a:ln>
                  <a:solidFill>
                    <a:schemeClr val="tx1"/>
                  </a:solidFill>
                  <a:prstDash val="sysDash"/>
                </a:ln>
              </p:spPr>
            </p:pic>
            <p:cxnSp>
              <p:nvCxnSpPr>
                <p:cNvPr id="372" name="Straight Arrow Connector 371"/>
                <p:cNvCxnSpPr/>
                <p:nvPr/>
              </p:nvCxnSpPr>
              <p:spPr>
                <a:xfrm flipV="1">
                  <a:off x="6548617" y="4085105"/>
                  <a:ext cx="340802" cy="312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3" name="Straight Arrow Connector 372"/>
                <p:cNvCxnSpPr>
                  <a:stCxn id="371" idx="2"/>
                  <a:endCxn id="370" idx="0"/>
                </p:cNvCxnSpPr>
                <p:nvPr/>
              </p:nvCxnSpPr>
              <p:spPr>
                <a:xfrm flipH="1">
                  <a:off x="7044907" y="4248245"/>
                  <a:ext cx="0" cy="1489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51" name="Group 350"/>
              <p:cNvGrpSpPr/>
              <p:nvPr/>
            </p:nvGrpSpPr>
            <p:grpSpPr>
              <a:xfrm>
                <a:off x="4480308" y="3429523"/>
                <a:ext cx="756321" cy="777240"/>
                <a:chOff x="6444766" y="4150523"/>
                <a:chExt cx="756321" cy="777240"/>
              </a:xfrm>
            </p:grpSpPr>
            <p:sp>
              <p:nvSpPr>
                <p:cNvPr id="352" name="Rounded Rectangle 351"/>
                <p:cNvSpPr/>
                <p:nvPr/>
              </p:nvSpPr>
              <p:spPr>
                <a:xfrm>
                  <a:off x="6488613" y="4763258"/>
                  <a:ext cx="332488" cy="23938"/>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3" name="Rounded Rectangle 352"/>
                <p:cNvSpPr/>
                <p:nvPr/>
              </p:nvSpPr>
              <p:spPr>
                <a:xfrm>
                  <a:off x="6652463" y="4789615"/>
                  <a:ext cx="4788" cy="42288"/>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nvGrpSpPr>
                <p:cNvPr id="354" name="Group 353"/>
                <p:cNvGrpSpPr/>
                <p:nvPr/>
              </p:nvGrpSpPr>
              <p:grpSpPr>
                <a:xfrm>
                  <a:off x="6588732" y="4162685"/>
                  <a:ext cx="532743" cy="765078"/>
                  <a:chOff x="2810670" y="2668257"/>
                  <a:chExt cx="1017487" cy="1461224"/>
                </a:xfrm>
              </p:grpSpPr>
              <p:sp>
                <p:nvSpPr>
                  <p:cNvPr id="359" name="Block Arc 358"/>
                  <p:cNvSpPr/>
                  <p:nvPr/>
                </p:nvSpPr>
                <p:spPr>
                  <a:xfrm rot="6674663">
                    <a:off x="2752432" y="3053755"/>
                    <a:ext cx="1133964" cy="1017487"/>
                  </a:xfrm>
                  <a:prstGeom prst="blockArc">
                    <a:avLst>
                      <a:gd name="adj1" fmla="val 10800000"/>
                      <a:gd name="adj2" fmla="val 4"/>
                      <a:gd name="adj3" fmla="val 9397"/>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60" name="Rounded Rectangle 359"/>
                  <p:cNvSpPr/>
                  <p:nvPr/>
                </p:nvSpPr>
                <p:spPr>
                  <a:xfrm rot="18679238">
                    <a:off x="3589984" y="2711498"/>
                    <a:ext cx="234445" cy="147963"/>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sp>
              <p:nvSpPr>
                <p:cNvPr id="355" name="Rounded Rectangle 354"/>
                <p:cNvSpPr/>
                <p:nvPr/>
              </p:nvSpPr>
              <p:spPr>
                <a:xfrm>
                  <a:off x="6444766" y="4837841"/>
                  <a:ext cx="756321" cy="89064"/>
                </a:xfrm>
                <a:prstGeom prst="roundRect">
                  <a:avLst>
                    <a:gd name="adj" fmla="val 1081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6" name="Oval 355"/>
                <p:cNvSpPr/>
                <p:nvPr/>
              </p:nvSpPr>
              <p:spPr>
                <a:xfrm>
                  <a:off x="6703639" y="4524917"/>
                  <a:ext cx="95754" cy="95754"/>
                </a:xfrm>
                <a:prstGeom prst="ellipse">
                  <a:avLst/>
                </a:prstGeom>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7" name="Rounded Rectangle 356"/>
                <p:cNvSpPr/>
                <p:nvPr/>
              </p:nvSpPr>
              <p:spPr>
                <a:xfrm rot="18679238">
                  <a:off x="6664446" y="4321021"/>
                  <a:ext cx="489813" cy="148817"/>
                </a:xfrm>
                <a:prstGeom prst="roundRect">
                  <a:avLst>
                    <a:gd name="adj" fmla="val 44322"/>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8" name="Oval 357"/>
                <p:cNvSpPr/>
                <p:nvPr/>
              </p:nvSpPr>
              <p:spPr>
                <a:xfrm>
                  <a:off x="6978083" y="4259454"/>
                  <a:ext cx="47877" cy="47877"/>
                </a:xfrm>
                <a:prstGeom prst="ellipse">
                  <a:avLst/>
                </a:prstGeom>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grpSp>
            <p:nvGrpSpPr>
              <p:cNvPr id="362" name="Group 361"/>
              <p:cNvGrpSpPr/>
              <p:nvPr/>
            </p:nvGrpSpPr>
            <p:grpSpPr>
              <a:xfrm>
                <a:off x="1869791" y="3605927"/>
                <a:ext cx="1005840" cy="776116"/>
                <a:chOff x="5002043" y="3919273"/>
                <a:chExt cx="1005840" cy="776116"/>
              </a:xfrm>
            </p:grpSpPr>
            <p:pic>
              <p:nvPicPr>
                <p:cNvPr id="363" name="Picture 362"/>
                <p:cNvPicPr>
                  <a:picLocks noChangeAspect="1"/>
                </p:cNvPicPr>
                <p:nvPr/>
              </p:nvPicPr>
              <p:blipFill>
                <a:blip r:embed="rId3">
                  <a:duotone>
                    <a:schemeClr val="accent1">
                      <a:shade val="45000"/>
                      <a:satMod val="135000"/>
                    </a:schemeClr>
                    <a:prstClr val="white"/>
                  </a:duotone>
                </a:blip>
                <a:stretch>
                  <a:fillRect/>
                </a:stretch>
              </p:blipFill>
              <p:spPr>
                <a:xfrm flipH="1">
                  <a:off x="5002043" y="3919273"/>
                  <a:ext cx="628840" cy="776116"/>
                </a:xfrm>
                <a:prstGeom prst="rect">
                  <a:avLst/>
                </a:prstGeom>
              </p:spPr>
            </p:pic>
            <p:pic>
              <p:nvPicPr>
                <p:cNvPr id="364" name="Picture 363"/>
                <p:cNvPicPr>
                  <a:picLocks noChangeAspect="1"/>
                </p:cNvPicPr>
                <p:nvPr/>
              </p:nvPicPr>
              <p:blipFill>
                <a:blip r:embed="rId4">
                  <a:duotone>
                    <a:schemeClr val="accent1">
                      <a:shade val="45000"/>
                      <a:satMod val="135000"/>
                    </a:schemeClr>
                    <a:prstClr val="white"/>
                  </a:duotone>
                </a:blip>
                <a:stretch>
                  <a:fillRect/>
                </a:stretch>
              </p:blipFill>
              <p:spPr>
                <a:xfrm flipH="1">
                  <a:off x="5696907" y="4397204"/>
                  <a:ext cx="310976" cy="271940"/>
                </a:xfrm>
                <a:prstGeom prst="rect">
                  <a:avLst/>
                </a:prstGeom>
                <a:ln>
                  <a:solidFill>
                    <a:schemeClr val="tx1"/>
                  </a:solidFill>
                  <a:prstDash val="sysDash"/>
                </a:ln>
              </p:spPr>
            </p:pic>
            <p:pic>
              <p:nvPicPr>
                <p:cNvPr id="365" name="Picture 364"/>
                <p:cNvPicPr>
                  <a:picLocks noChangeAspect="1"/>
                </p:cNvPicPr>
                <p:nvPr/>
              </p:nvPicPr>
              <p:blipFill>
                <a:blip r:embed="rId5">
                  <a:duotone>
                    <a:schemeClr val="accent4">
                      <a:shade val="45000"/>
                      <a:satMod val="135000"/>
                    </a:schemeClr>
                    <a:prstClr val="white"/>
                  </a:duotone>
                </a:blip>
                <a:stretch>
                  <a:fillRect/>
                </a:stretch>
              </p:blipFill>
              <p:spPr>
                <a:xfrm flipH="1">
                  <a:off x="5696907" y="3941710"/>
                  <a:ext cx="310976" cy="306535"/>
                </a:xfrm>
                <a:prstGeom prst="rect">
                  <a:avLst/>
                </a:prstGeom>
                <a:ln>
                  <a:solidFill>
                    <a:schemeClr val="tx1"/>
                  </a:solidFill>
                  <a:prstDash val="sysDash"/>
                </a:ln>
              </p:spPr>
            </p:pic>
            <p:cxnSp>
              <p:nvCxnSpPr>
                <p:cNvPr id="366" name="Straight Arrow Connector 365"/>
                <p:cNvCxnSpPr/>
                <p:nvPr/>
              </p:nvCxnSpPr>
              <p:spPr>
                <a:xfrm flipV="1">
                  <a:off x="5356105" y="4085105"/>
                  <a:ext cx="340802" cy="312099"/>
                </a:xfrm>
                <a:prstGeom prst="straightConnector1">
                  <a:avLst/>
                </a:prstGeom>
                <a:ln w="3175" cmpd="sng">
                  <a:tailEnd type="arrow"/>
                </a:ln>
              </p:spPr>
              <p:style>
                <a:lnRef idx="1">
                  <a:schemeClr val="dk1"/>
                </a:lnRef>
                <a:fillRef idx="0">
                  <a:schemeClr val="dk1"/>
                </a:fillRef>
                <a:effectRef idx="0">
                  <a:schemeClr val="dk1"/>
                </a:effectRef>
                <a:fontRef idx="minor">
                  <a:schemeClr val="tx1"/>
                </a:fontRef>
              </p:style>
            </p:cxnSp>
            <p:cxnSp>
              <p:nvCxnSpPr>
                <p:cNvPr id="367" name="Straight Arrow Connector 366"/>
                <p:cNvCxnSpPr>
                  <a:stCxn id="365" idx="2"/>
                  <a:endCxn id="364" idx="0"/>
                </p:cNvCxnSpPr>
                <p:nvPr/>
              </p:nvCxnSpPr>
              <p:spPr>
                <a:xfrm flipH="1">
                  <a:off x="5852395" y="4248245"/>
                  <a:ext cx="0" cy="148959"/>
                </a:xfrm>
                <a:prstGeom prst="straightConnector1">
                  <a:avLst/>
                </a:prstGeom>
                <a:ln w="3175" cmpd="sng">
                  <a:tailEnd type="arrow"/>
                </a:ln>
              </p:spPr>
              <p:style>
                <a:lnRef idx="1">
                  <a:schemeClr val="dk1"/>
                </a:lnRef>
                <a:fillRef idx="0">
                  <a:schemeClr val="dk1"/>
                </a:fillRef>
                <a:effectRef idx="0">
                  <a:schemeClr val="dk1"/>
                </a:effectRef>
                <a:fontRef idx="minor">
                  <a:schemeClr val="tx1"/>
                </a:fontRef>
              </p:style>
            </p:cxnSp>
          </p:grpSp>
        </p:grpSp>
        <p:sp>
          <p:nvSpPr>
            <p:cNvPr id="14" name="Left Arrow 13"/>
            <p:cNvSpPr/>
            <p:nvPr/>
          </p:nvSpPr>
          <p:spPr>
            <a:xfrm flipH="1">
              <a:off x="5775931" y="4196796"/>
              <a:ext cx="402639" cy="410798"/>
            </a:xfrm>
            <a:prstGeom prst="lef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p:nvPr/>
          </p:nvCxnSpPr>
          <p:spPr>
            <a:xfrm flipH="1">
              <a:off x="1100352" y="918915"/>
              <a:ext cx="0" cy="54864"/>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Elbow Connector 4"/>
            <p:cNvCxnSpPr>
              <a:endCxn id="349" idx="0"/>
            </p:cNvCxnSpPr>
            <p:nvPr/>
          </p:nvCxnSpPr>
          <p:spPr>
            <a:xfrm rot="10800000" flipV="1">
              <a:off x="1198229" y="3507151"/>
              <a:ext cx="7498313" cy="188540"/>
            </a:xfrm>
            <a:prstGeom prst="bentConnector2">
              <a:avLst/>
            </a:prstGeom>
            <a:ln w="3175" cmpd="sng">
              <a:solidFill>
                <a:srgbClr val="000000"/>
              </a:solidFill>
              <a:prstDash val="dot"/>
              <a:tailEnd type="arrow"/>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8689457" y="2853727"/>
              <a:ext cx="0" cy="633337"/>
            </a:xfrm>
            <a:prstGeom prst="line">
              <a:avLst/>
            </a:prstGeom>
            <a:ln w="3175" cmpd="sng">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8EF051D1-0637-714D-B2C7-1F0056F3E1FB}" type="slidenum">
              <a:rPr lang="en-US" smtClean="0"/>
              <a:t>15</a:t>
            </a:fld>
            <a:endParaRPr lang="en-US"/>
          </a:p>
        </p:txBody>
      </p:sp>
    </p:spTree>
    <p:extLst>
      <p:ext uri="{BB962C8B-B14F-4D97-AF65-F5344CB8AC3E}">
        <p14:creationId xmlns:p14="http://schemas.microsoft.com/office/powerpoint/2010/main" val="271798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Arial"/>
                <a:cs typeface="Arial"/>
              </a:rPr>
              <a:t>Why does the FDA require racial diversity during clinical research? </a:t>
            </a:r>
          </a:p>
        </p:txBody>
      </p:sp>
      <p:sp>
        <p:nvSpPr>
          <p:cNvPr id="3" name="Content Placeholder 2"/>
          <p:cNvSpPr>
            <a:spLocks noGrp="1"/>
          </p:cNvSpPr>
          <p:nvPr>
            <p:ph idx="1"/>
          </p:nvPr>
        </p:nvSpPr>
        <p:spPr/>
        <p:txBody>
          <a:bodyPr/>
          <a:lstStyle/>
          <a:p>
            <a:r>
              <a:rPr lang="en-US" dirty="0"/>
              <a:t>Including racial diversity is assumed to expanding the genetic diversity represented in the study. </a:t>
            </a:r>
          </a:p>
        </p:txBody>
      </p:sp>
      <p:sp>
        <p:nvSpPr>
          <p:cNvPr id="4" name="Slide Number Placeholder 3"/>
          <p:cNvSpPr>
            <a:spLocks noGrp="1"/>
          </p:cNvSpPr>
          <p:nvPr>
            <p:ph type="sldNum" sz="quarter" idx="12"/>
          </p:nvPr>
        </p:nvSpPr>
        <p:spPr/>
        <p:txBody>
          <a:bodyPr/>
          <a:lstStyle/>
          <a:p>
            <a:fld id="{8EF051D1-0637-714D-B2C7-1F0056F3E1FB}" type="slidenum">
              <a:rPr lang="en-US" smtClean="0"/>
              <a:t>16</a:t>
            </a:fld>
            <a:endParaRPr lang="en-US"/>
          </a:p>
        </p:txBody>
      </p:sp>
    </p:spTree>
    <p:extLst>
      <p:ext uri="{BB962C8B-B14F-4D97-AF65-F5344CB8AC3E}">
        <p14:creationId xmlns:p14="http://schemas.microsoft.com/office/powerpoint/2010/main" val="216575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04317" y="86303"/>
            <a:ext cx="6608710" cy="2182231"/>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a:schemeClr val="dk1"/>
          </a:fontRef>
        </p:style>
        <p:txBody>
          <a:bodyPr rtlCol="0" anchor="t"/>
          <a:lstStyle/>
          <a:p>
            <a:r>
              <a:rPr lang="en-US" sz="1500" b="1" dirty="0"/>
              <a:t>ASSUMPTION: </a:t>
            </a:r>
            <a:r>
              <a:rPr lang="en-US" sz="1500" dirty="0"/>
              <a:t>WITHIN RACES GENETICS ARE WELL CLUSTERED. GENETIC VARIATION IN TESTING COMES FROM SAMPLIG MULTIPLE RACES  </a:t>
            </a:r>
          </a:p>
        </p:txBody>
      </p:sp>
      <p:pic>
        <p:nvPicPr>
          <p:cNvPr id="278" name="Picture 277"/>
          <p:cNvPicPr>
            <a:picLocks noChangeAspect="1"/>
          </p:cNvPicPr>
          <p:nvPr/>
        </p:nvPicPr>
        <p:blipFill>
          <a:blip r:embed="rId2">
            <a:duotone>
              <a:schemeClr val="accent1">
                <a:shade val="45000"/>
                <a:satMod val="135000"/>
              </a:schemeClr>
              <a:prstClr val="white"/>
            </a:duotone>
          </a:blip>
          <a:stretch>
            <a:fillRect/>
          </a:stretch>
        </p:blipFill>
        <p:spPr>
          <a:xfrm flipH="1">
            <a:off x="1644787" y="990149"/>
            <a:ext cx="815294" cy="1054197"/>
          </a:xfrm>
          <a:prstGeom prst="rect">
            <a:avLst/>
          </a:prstGeom>
        </p:spPr>
      </p:pic>
      <p:pic>
        <p:nvPicPr>
          <p:cNvPr id="279" name="Picture 278"/>
          <p:cNvPicPr>
            <a:picLocks noChangeAspect="1"/>
          </p:cNvPicPr>
          <p:nvPr/>
        </p:nvPicPr>
        <p:blipFill>
          <a:blip r:embed="rId3">
            <a:duotone>
              <a:schemeClr val="accent1">
                <a:shade val="45000"/>
                <a:satMod val="135000"/>
              </a:schemeClr>
              <a:prstClr val="white"/>
            </a:duotone>
          </a:blip>
          <a:stretch>
            <a:fillRect/>
          </a:stretch>
        </p:blipFill>
        <p:spPr>
          <a:xfrm flipH="1">
            <a:off x="2545682" y="1639322"/>
            <a:ext cx="403183" cy="369376"/>
          </a:xfrm>
          <a:prstGeom prst="rect">
            <a:avLst/>
          </a:prstGeom>
          <a:ln>
            <a:solidFill>
              <a:schemeClr val="tx1"/>
            </a:solidFill>
            <a:prstDash val="sysDash"/>
          </a:ln>
        </p:spPr>
      </p:pic>
      <p:pic>
        <p:nvPicPr>
          <p:cNvPr id="280" name="Picture 279"/>
          <p:cNvPicPr>
            <a:picLocks noChangeAspect="1"/>
          </p:cNvPicPr>
          <p:nvPr/>
        </p:nvPicPr>
        <p:blipFill>
          <a:blip r:embed="rId4">
            <a:duotone>
              <a:schemeClr val="accent4">
                <a:shade val="45000"/>
                <a:satMod val="135000"/>
              </a:schemeClr>
              <a:prstClr val="white"/>
            </a:duotone>
          </a:blip>
          <a:stretch>
            <a:fillRect/>
          </a:stretch>
        </p:blipFill>
        <p:spPr>
          <a:xfrm flipH="1">
            <a:off x="2545682" y="1020624"/>
            <a:ext cx="403183" cy="416366"/>
          </a:xfrm>
          <a:prstGeom prst="rect">
            <a:avLst/>
          </a:prstGeom>
          <a:ln>
            <a:solidFill>
              <a:schemeClr val="tx1"/>
            </a:solidFill>
            <a:prstDash val="sysDash"/>
          </a:ln>
        </p:spPr>
      </p:pic>
      <p:cxnSp>
        <p:nvCxnSpPr>
          <p:cNvPr id="281" name="Straight Arrow Connector 280"/>
          <p:cNvCxnSpPr/>
          <p:nvPr/>
        </p:nvCxnSpPr>
        <p:spPr>
          <a:xfrm flipV="1">
            <a:off x="2103831" y="1215399"/>
            <a:ext cx="441852" cy="4239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2" name="Straight Arrow Connector 281"/>
          <p:cNvCxnSpPr>
            <a:stCxn id="280" idx="2"/>
            <a:endCxn id="279" idx="0"/>
          </p:cNvCxnSpPr>
          <p:nvPr/>
        </p:nvCxnSpPr>
        <p:spPr>
          <a:xfrm flipH="1">
            <a:off x="2747273" y="1436990"/>
            <a:ext cx="0" cy="202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83" name="Picture 282"/>
          <p:cNvPicPr>
            <a:picLocks noChangeAspect="1"/>
          </p:cNvPicPr>
          <p:nvPr/>
        </p:nvPicPr>
        <p:blipFill>
          <a:blip r:embed="rId2">
            <a:duotone>
              <a:schemeClr val="accent2">
                <a:shade val="45000"/>
                <a:satMod val="135000"/>
              </a:schemeClr>
              <a:prstClr val="white"/>
            </a:duotone>
          </a:blip>
          <a:stretch>
            <a:fillRect/>
          </a:stretch>
        </p:blipFill>
        <p:spPr>
          <a:xfrm flipH="1">
            <a:off x="3194679" y="990149"/>
            <a:ext cx="815294" cy="1054197"/>
          </a:xfrm>
          <a:prstGeom prst="rect">
            <a:avLst/>
          </a:prstGeom>
        </p:spPr>
      </p:pic>
      <p:pic>
        <p:nvPicPr>
          <p:cNvPr id="284" name="Picture 283"/>
          <p:cNvPicPr>
            <a:picLocks noChangeAspect="1"/>
          </p:cNvPicPr>
          <p:nvPr/>
        </p:nvPicPr>
        <p:blipFill>
          <a:blip r:embed="rId3">
            <a:duotone>
              <a:schemeClr val="accent2">
                <a:shade val="45000"/>
                <a:satMod val="135000"/>
              </a:schemeClr>
              <a:prstClr val="white"/>
            </a:duotone>
          </a:blip>
          <a:stretch>
            <a:fillRect/>
          </a:stretch>
        </p:blipFill>
        <p:spPr>
          <a:xfrm flipH="1">
            <a:off x="4095574" y="1639322"/>
            <a:ext cx="403183" cy="369376"/>
          </a:xfrm>
          <a:prstGeom prst="rect">
            <a:avLst/>
          </a:prstGeom>
          <a:ln>
            <a:solidFill>
              <a:schemeClr val="tx1"/>
            </a:solidFill>
            <a:prstDash val="sysDash"/>
          </a:ln>
        </p:spPr>
      </p:pic>
      <p:pic>
        <p:nvPicPr>
          <p:cNvPr id="285" name="Picture 284"/>
          <p:cNvPicPr>
            <a:picLocks noChangeAspect="1"/>
          </p:cNvPicPr>
          <p:nvPr/>
        </p:nvPicPr>
        <p:blipFill>
          <a:blip r:embed="rId4">
            <a:duotone>
              <a:schemeClr val="accent4">
                <a:shade val="45000"/>
                <a:satMod val="135000"/>
              </a:schemeClr>
              <a:prstClr val="white"/>
            </a:duotone>
          </a:blip>
          <a:stretch>
            <a:fillRect/>
          </a:stretch>
        </p:blipFill>
        <p:spPr>
          <a:xfrm flipH="1">
            <a:off x="4095574" y="1020624"/>
            <a:ext cx="403183" cy="416366"/>
          </a:xfrm>
          <a:prstGeom prst="rect">
            <a:avLst/>
          </a:prstGeom>
          <a:ln>
            <a:solidFill>
              <a:schemeClr val="tx1"/>
            </a:solidFill>
            <a:prstDash val="sysDash"/>
          </a:ln>
        </p:spPr>
      </p:pic>
      <p:cxnSp>
        <p:nvCxnSpPr>
          <p:cNvPr id="286" name="Straight Arrow Connector 285"/>
          <p:cNvCxnSpPr/>
          <p:nvPr/>
        </p:nvCxnSpPr>
        <p:spPr>
          <a:xfrm flipV="1">
            <a:off x="3653723" y="1215399"/>
            <a:ext cx="441852" cy="4239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7" name="Straight Arrow Connector 286"/>
          <p:cNvCxnSpPr>
            <a:stCxn id="285" idx="2"/>
            <a:endCxn id="284" idx="0"/>
          </p:cNvCxnSpPr>
          <p:nvPr/>
        </p:nvCxnSpPr>
        <p:spPr>
          <a:xfrm flipH="1">
            <a:off x="4297165" y="1436990"/>
            <a:ext cx="0" cy="202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88" name="Picture 287"/>
          <p:cNvPicPr>
            <a:picLocks noChangeAspect="1"/>
          </p:cNvPicPr>
          <p:nvPr/>
        </p:nvPicPr>
        <p:blipFill>
          <a:blip r:embed="rId2">
            <a:duotone>
              <a:schemeClr val="accent3">
                <a:shade val="45000"/>
                <a:satMod val="135000"/>
              </a:schemeClr>
              <a:prstClr val="white"/>
            </a:duotone>
          </a:blip>
          <a:stretch>
            <a:fillRect/>
          </a:stretch>
        </p:blipFill>
        <p:spPr>
          <a:xfrm flipH="1">
            <a:off x="4817943" y="990149"/>
            <a:ext cx="815294" cy="1054197"/>
          </a:xfrm>
          <a:prstGeom prst="rect">
            <a:avLst/>
          </a:prstGeom>
        </p:spPr>
      </p:pic>
      <p:pic>
        <p:nvPicPr>
          <p:cNvPr id="289" name="Picture 288"/>
          <p:cNvPicPr>
            <a:picLocks noChangeAspect="1"/>
          </p:cNvPicPr>
          <p:nvPr/>
        </p:nvPicPr>
        <p:blipFill>
          <a:blip r:embed="rId3">
            <a:duotone>
              <a:schemeClr val="accent3">
                <a:shade val="45000"/>
                <a:satMod val="135000"/>
              </a:schemeClr>
              <a:prstClr val="white"/>
            </a:duotone>
          </a:blip>
          <a:stretch>
            <a:fillRect/>
          </a:stretch>
        </p:blipFill>
        <p:spPr>
          <a:xfrm flipH="1">
            <a:off x="5718838" y="1639322"/>
            <a:ext cx="403183" cy="369376"/>
          </a:xfrm>
          <a:prstGeom prst="rect">
            <a:avLst/>
          </a:prstGeom>
          <a:ln>
            <a:solidFill>
              <a:schemeClr val="tx1"/>
            </a:solidFill>
            <a:prstDash val="sysDash"/>
          </a:ln>
        </p:spPr>
      </p:pic>
      <p:pic>
        <p:nvPicPr>
          <p:cNvPr id="290" name="Picture 289"/>
          <p:cNvPicPr>
            <a:picLocks noChangeAspect="1"/>
          </p:cNvPicPr>
          <p:nvPr/>
        </p:nvPicPr>
        <p:blipFill>
          <a:blip r:embed="rId4">
            <a:duotone>
              <a:schemeClr val="accent4">
                <a:shade val="45000"/>
                <a:satMod val="135000"/>
              </a:schemeClr>
              <a:prstClr val="white"/>
            </a:duotone>
          </a:blip>
          <a:stretch>
            <a:fillRect/>
          </a:stretch>
        </p:blipFill>
        <p:spPr>
          <a:xfrm flipH="1">
            <a:off x="5718838" y="1020624"/>
            <a:ext cx="403183" cy="416366"/>
          </a:xfrm>
          <a:prstGeom prst="rect">
            <a:avLst/>
          </a:prstGeom>
          <a:ln>
            <a:solidFill>
              <a:schemeClr val="tx1"/>
            </a:solidFill>
            <a:prstDash val="sysDash"/>
          </a:ln>
        </p:spPr>
      </p:pic>
      <p:cxnSp>
        <p:nvCxnSpPr>
          <p:cNvPr id="291" name="Straight Arrow Connector 290"/>
          <p:cNvCxnSpPr/>
          <p:nvPr/>
        </p:nvCxnSpPr>
        <p:spPr>
          <a:xfrm flipV="1">
            <a:off x="5276986" y="1215399"/>
            <a:ext cx="441852" cy="4239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2" name="Straight Arrow Connector 291"/>
          <p:cNvCxnSpPr>
            <a:stCxn id="290" idx="2"/>
            <a:endCxn id="289" idx="0"/>
          </p:cNvCxnSpPr>
          <p:nvPr/>
        </p:nvCxnSpPr>
        <p:spPr>
          <a:xfrm flipH="1">
            <a:off x="5920429" y="1436990"/>
            <a:ext cx="0" cy="202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93" name="Picture 292"/>
          <p:cNvPicPr>
            <a:picLocks noChangeAspect="1"/>
          </p:cNvPicPr>
          <p:nvPr/>
        </p:nvPicPr>
        <p:blipFill>
          <a:blip r:embed="rId2">
            <a:duotone>
              <a:schemeClr val="accent6">
                <a:shade val="45000"/>
                <a:satMod val="135000"/>
              </a:schemeClr>
              <a:prstClr val="white"/>
            </a:duotone>
          </a:blip>
          <a:stretch>
            <a:fillRect/>
          </a:stretch>
        </p:blipFill>
        <p:spPr>
          <a:xfrm flipH="1">
            <a:off x="6402112" y="990149"/>
            <a:ext cx="815294" cy="1054197"/>
          </a:xfrm>
          <a:prstGeom prst="rect">
            <a:avLst/>
          </a:prstGeom>
        </p:spPr>
      </p:pic>
      <p:pic>
        <p:nvPicPr>
          <p:cNvPr id="294" name="Picture 293"/>
          <p:cNvPicPr>
            <a:picLocks noChangeAspect="1"/>
          </p:cNvPicPr>
          <p:nvPr/>
        </p:nvPicPr>
        <p:blipFill>
          <a:blip r:embed="rId3">
            <a:duotone>
              <a:schemeClr val="accent6">
                <a:shade val="45000"/>
                <a:satMod val="135000"/>
              </a:schemeClr>
              <a:prstClr val="white"/>
            </a:duotone>
          </a:blip>
          <a:stretch>
            <a:fillRect/>
          </a:stretch>
        </p:blipFill>
        <p:spPr>
          <a:xfrm flipH="1">
            <a:off x="7303007" y="1639322"/>
            <a:ext cx="403183" cy="369376"/>
          </a:xfrm>
          <a:prstGeom prst="rect">
            <a:avLst/>
          </a:prstGeom>
          <a:ln>
            <a:solidFill>
              <a:schemeClr val="tx1"/>
            </a:solidFill>
            <a:prstDash val="sysDash"/>
          </a:ln>
        </p:spPr>
      </p:pic>
      <p:pic>
        <p:nvPicPr>
          <p:cNvPr id="295" name="Picture 294"/>
          <p:cNvPicPr>
            <a:picLocks noChangeAspect="1"/>
          </p:cNvPicPr>
          <p:nvPr/>
        </p:nvPicPr>
        <p:blipFill>
          <a:blip r:embed="rId4">
            <a:duotone>
              <a:schemeClr val="accent4">
                <a:shade val="45000"/>
                <a:satMod val="135000"/>
              </a:schemeClr>
              <a:prstClr val="white"/>
            </a:duotone>
          </a:blip>
          <a:stretch>
            <a:fillRect/>
          </a:stretch>
        </p:blipFill>
        <p:spPr>
          <a:xfrm flipH="1">
            <a:off x="7303007" y="1020624"/>
            <a:ext cx="403183" cy="416366"/>
          </a:xfrm>
          <a:prstGeom prst="rect">
            <a:avLst/>
          </a:prstGeom>
          <a:ln>
            <a:solidFill>
              <a:schemeClr val="tx1"/>
            </a:solidFill>
            <a:prstDash val="sysDash"/>
          </a:ln>
        </p:spPr>
      </p:pic>
      <p:cxnSp>
        <p:nvCxnSpPr>
          <p:cNvPr id="296" name="Straight Arrow Connector 295"/>
          <p:cNvCxnSpPr/>
          <p:nvPr/>
        </p:nvCxnSpPr>
        <p:spPr>
          <a:xfrm flipV="1">
            <a:off x="6861155" y="1215399"/>
            <a:ext cx="441852" cy="4239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7" name="Straight Arrow Connector 296"/>
          <p:cNvCxnSpPr>
            <a:stCxn id="295" idx="2"/>
            <a:endCxn id="294" idx="0"/>
          </p:cNvCxnSpPr>
          <p:nvPr/>
        </p:nvCxnSpPr>
        <p:spPr>
          <a:xfrm flipH="1">
            <a:off x="7504598" y="1436990"/>
            <a:ext cx="0" cy="202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8" name="Rectangle 337"/>
          <p:cNvSpPr/>
          <p:nvPr/>
        </p:nvSpPr>
        <p:spPr>
          <a:xfrm>
            <a:off x="1604589" y="639060"/>
            <a:ext cx="1457825" cy="1577815"/>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A</a:t>
            </a:r>
            <a:r>
              <a:rPr lang="en-US" dirty="0"/>
              <a:t> </a:t>
            </a:r>
          </a:p>
        </p:txBody>
      </p:sp>
      <p:sp>
        <p:nvSpPr>
          <p:cNvPr id="339" name="Rectangle 338"/>
          <p:cNvSpPr/>
          <p:nvPr/>
        </p:nvSpPr>
        <p:spPr>
          <a:xfrm>
            <a:off x="3149471" y="639060"/>
            <a:ext cx="1457825" cy="1577815"/>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B</a:t>
            </a:r>
            <a:r>
              <a:rPr lang="en-US" dirty="0"/>
              <a:t> </a:t>
            </a:r>
          </a:p>
        </p:txBody>
      </p:sp>
      <p:sp>
        <p:nvSpPr>
          <p:cNvPr id="340" name="Rectangle 339"/>
          <p:cNvSpPr/>
          <p:nvPr/>
        </p:nvSpPr>
        <p:spPr>
          <a:xfrm>
            <a:off x="4713122" y="639060"/>
            <a:ext cx="1457825" cy="1577815"/>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C</a:t>
            </a:r>
            <a:r>
              <a:rPr lang="en-US" dirty="0"/>
              <a:t> </a:t>
            </a:r>
          </a:p>
        </p:txBody>
      </p:sp>
      <p:sp>
        <p:nvSpPr>
          <p:cNvPr id="341" name="Rectangle 340"/>
          <p:cNvSpPr/>
          <p:nvPr/>
        </p:nvSpPr>
        <p:spPr>
          <a:xfrm>
            <a:off x="6325238" y="639060"/>
            <a:ext cx="1457825" cy="1577815"/>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D</a:t>
            </a:r>
            <a:endParaRPr lang="en-US" dirty="0"/>
          </a:p>
        </p:txBody>
      </p:sp>
      <p:sp>
        <p:nvSpPr>
          <p:cNvPr id="15" name="Slide Number Placeholder 14"/>
          <p:cNvSpPr>
            <a:spLocks noGrp="1"/>
          </p:cNvSpPr>
          <p:nvPr>
            <p:ph type="sldNum" sz="quarter" idx="12"/>
          </p:nvPr>
        </p:nvSpPr>
        <p:spPr/>
        <p:txBody>
          <a:bodyPr/>
          <a:lstStyle/>
          <a:p>
            <a:fld id="{8EF051D1-0637-714D-B2C7-1F0056F3E1FB}" type="slidenum">
              <a:rPr lang="en-US" smtClean="0"/>
              <a:t>17</a:t>
            </a:fld>
            <a:endParaRPr lang="en-US"/>
          </a:p>
        </p:txBody>
      </p:sp>
    </p:spTree>
    <p:extLst>
      <p:ext uri="{BB962C8B-B14F-4D97-AF65-F5344CB8AC3E}">
        <p14:creationId xmlns:p14="http://schemas.microsoft.com/office/powerpoint/2010/main" val="1269088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Arial"/>
                <a:cs typeface="Arial"/>
              </a:rPr>
              <a:t>Does racial diversity in a study mean genetic diversity?</a:t>
            </a:r>
          </a:p>
        </p:txBody>
      </p:sp>
      <p:sp>
        <p:nvSpPr>
          <p:cNvPr id="3" name="Content Placeholder 2"/>
          <p:cNvSpPr>
            <a:spLocks noGrp="1"/>
          </p:cNvSpPr>
          <p:nvPr>
            <p:ph idx="1"/>
          </p:nvPr>
        </p:nvSpPr>
        <p:spPr/>
        <p:txBody>
          <a:bodyPr>
            <a:normAutofit/>
          </a:bodyPr>
          <a:lstStyle/>
          <a:p>
            <a:r>
              <a:rPr lang="en-US" sz="2500" dirty="0"/>
              <a:t>No, there is no scientific basis for genetic diversity along racial groups. </a:t>
            </a:r>
          </a:p>
          <a:p>
            <a:endParaRPr lang="en-US" sz="2500" dirty="0"/>
          </a:p>
          <a:p>
            <a:r>
              <a:rPr lang="en-US" sz="2500" dirty="0"/>
              <a:t>This is the argument presented in the AAAS Science paper. </a:t>
            </a:r>
          </a:p>
          <a:p>
            <a:endParaRPr lang="en-US" sz="2500" dirty="0"/>
          </a:p>
          <a:p>
            <a:r>
              <a:rPr lang="en-US" sz="2500" dirty="0">
                <a:solidFill>
                  <a:srgbClr val="FF0000"/>
                </a:solidFill>
              </a:rPr>
              <a:t>Race present greater genetic diversity within classifications than between them. </a:t>
            </a:r>
          </a:p>
        </p:txBody>
      </p:sp>
      <p:sp>
        <p:nvSpPr>
          <p:cNvPr id="4" name="Slide Number Placeholder 3"/>
          <p:cNvSpPr>
            <a:spLocks noGrp="1"/>
          </p:cNvSpPr>
          <p:nvPr>
            <p:ph type="sldNum" sz="quarter" idx="12"/>
          </p:nvPr>
        </p:nvSpPr>
        <p:spPr/>
        <p:txBody>
          <a:bodyPr/>
          <a:lstStyle/>
          <a:p>
            <a:fld id="{8EF051D1-0637-714D-B2C7-1F0056F3E1FB}" type="slidenum">
              <a:rPr lang="en-US" smtClean="0"/>
              <a:t>18</a:t>
            </a:fld>
            <a:endParaRPr lang="en-US"/>
          </a:p>
        </p:txBody>
      </p:sp>
    </p:spTree>
    <p:extLst>
      <p:ext uri="{BB962C8B-B14F-4D97-AF65-F5344CB8AC3E}">
        <p14:creationId xmlns:p14="http://schemas.microsoft.com/office/powerpoint/2010/main" val="28461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04317" y="86303"/>
            <a:ext cx="6608710" cy="2182231"/>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a:schemeClr val="dk1"/>
          </a:fontRef>
        </p:style>
        <p:txBody>
          <a:bodyPr rtlCol="0" anchor="t"/>
          <a:lstStyle/>
          <a:p>
            <a:r>
              <a:rPr lang="en-US" sz="1500" b="1" dirty="0"/>
              <a:t>ASSUMPTION: </a:t>
            </a:r>
            <a:r>
              <a:rPr lang="en-US" sz="1500" dirty="0"/>
              <a:t>WITHIN RACES GENETICS ARE WELL CLUSTERED. GENETIC VARIATION IN TESTING COMES FROM SAMPLIG MULTIPLE RACES  </a:t>
            </a:r>
          </a:p>
        </p:txBody>
      </p:sp>
      <p:pic>
        <p:nvPicPr>
          <p:cNvPr id="278" name="Picture 277"/>
          <p:cNvPicPr>
            <a:picLocks noChangeAspect="1"/>
          </p:cNvPicPr>
          <p:nvPr/>
        </p:nvPicPr>
        <p:blipFill>
          <a:blip r:embed="rId2">
            <a:duotone>
              <a:schemeClr val="accent1">
                <a:shade val="45000"/>
                <a:satMod val="135000"/>
              </a:schemeClr>
              <a:prstClr val="white"/>
            </a:duotone>
          </a:blip>
          <a:stretch>
            <a:fillRect/>
          </a:stretch>
        </p:blipFill>
        <p:spPr>
          <a:xfrm flipH="1">
            <a:off x="1644787" y="990149"/>
            <a:ext cx="815294" cy="1054197"/>
          </a:xfrm>
          <a:prstGeom prst="rect">
            <a:avLst/>
          </a:prstGeom>
        </p:spPr>
      </p:pic>
      <p:pic>
        <p:nvPicPr>
          <p:cNvPr id="279" name="Picture 278"/>
          <p:cNvPicPr>
            <a:picLocks noChangeAspect="1"/>
          </p:cNvPicPr>
          <p:nvPr/>
        </p:nvPicPr>
        <p:blipFill>
          <a:blip r:embed="rId3">
            <a:duotone>
              <a:schemeClr val="accent1">
                <a:shade val="45000"/>
                <a:satMod val="135000"/>
              </a:schemeClr>
              <a:prstClr val="white"/>
            </a:duotone>
          </a:blip>
          <a:stretch>
            <a:fillRect/>
          </a:stretch>
        </p:blipFill>
        <p:spPr>
          <a:xfrm flipH="1">
            <a:off x="2545682" y="1639322"/>
            <a:ext cx="403183" cy="369376"/>
          </a:xfrm>
          <a:prstGeom prst="rect">
            <a:avLst/>
          </a:prstGeom>
          <a:ln>
            <a:solidFill>
              <a:schemeClr val="tx1"/>
            </a:solidFill>
            <a:prstDash val="sysDash"/>
          </a:ln>
        </p:spPr>
      </p:pic>
      <p:pic>
        <p:nvPicPr>
          <p:cNvPr id="280" name="Picture 279"/>
          <p:cNvPicPr>
            <a:picLocks noChangeAspect="1"/>
          </p:cNvPicPr>
          <p:nvPr/>
        </p:nvPicPr>
        <p:blipFill>
          <a:blip r:embed="rId4">
            <a:duotone>
              <a:schemeClr val="accent4">
                <a:shade val="45000"/>
                <a:satMod val="135000"/>
              </a:schemeClr>
              <a:prstClr val="white"/>
            </a:duotone>
          </a:blip>
          <a:stretch>
            <a:fillRect/>
          </a:stretch>
        </p:blipFill>
        <p:spPr>
          <a:xfrm flipH="1">
            <a:off x="2545682" y="1020624"/>
            <a:ext cx="403183" cy="416366"/>
          </a:xfrm>
          <a:prstGeom prst="rect">
            <a:avLst/>
          </a:prstGeom>
          <a:ln>
            <a:solidFill>
              <a:schemeClr val="tx1"/>
            </a:solidFill>
            <a:prstDash val="sysDash"/>
          </a:ln>
        </p:spPr>
      </p:pic>
      <p:cxnSp>
        <p:nvCxnSpPr>
          <p:cNvPr id="281" name="Straight Arrow Connector 280"/>
          <p:cNvCxnSpPr/>
          <p:nvPr/>
        </p:nvCxnSpPr>
        <p:spPr>
          <a:xfrm flipV="1">
            <a:off x="2103831" y="1215399"/>
            <a:ext cx="441852" cy="4239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2" name="Straight Arrow Connector 281"/>
          <p:cNvCxnSpPr>
            <a:stCxn id="280" idx="2"/>
            <a:endCxn id="279" idx="0"/>
          </p:cNvCxnSpPr>
          <p:nvPr/>
        </p:nvCxnSpPr>
        <p:spPr>
          <a:xfrm flipH="1">
            <a:off x="2747273" y="1436990"/>
            <a:ext cx="0" cy="202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83" name="Picture 282"/>
          <p:cNvPicPr>
            <a:picLocks noChangeAspect="1"/>
          </p:cNvPicPr>
          <p:nvPr/>
        </p:nvPicPr>
        <p:blipFill>
          <a:blip r:embed="rId2">
            <a:duotone>
              <a:schemeClr val="accent2">
                <a:shade val="45000"/>
                <a:satMod val="135000"/>
              </a:schemeClr>
              <a:prstClr val="white"/>
            </a:duotone>
          </a:blip>
          <a:stretch>
            <a:fillRect/>
          </a:stretch>
        </p:blipFill>
        <p:spPr>
          <a:xfrm flipH="1">
            <a:off x="3194679" y="990149"/>
            <a:ext cx="815294" cy="1054197"/>
          </a:xfrm>
          <a:prstGeom prst="rect">
            <a:avLst/>
          </a:prstGeom>
        </p:spPr>
      </p:pic>
      <p:pic>
        <p:nvPicPr>
          <p:cNvPr id="284" name="Picture 283"/>
          <p:cNvPicPr>
            <a:picLocks noChangeAspect="1"/>
          </p:cNvPicPr>
          <p:nvPr/>
        </p:nvPicPr>
        <p:blipFill>
          <a:blip r:embed="rId3">
            <a:duotone>
              <a:schemeClr val="accent2">
                <a:shade val="45000"/>
                <a:satMod val="135000"/>
              </a:schemeClr>
              <a:prstClr val="white"/>
            </a:duotone>
          </a:blip>
          <a:stretch>
            <a:fillRect/>
          </a:stretch>
        </p:blipFill>
        <p:spPr>
          <a:xfrm flipH="1">
            <a:off x="4095574" y="1639322"/>
            <a:ext cx="403183" cy="369376"/>
          </a:xfrm>
          <a:prstGeom prst="rect">
            <a:avLst/>
          </a:prstGeom>
          <a:ln>
            <a:solidFill>
              <a:schemeClr val="tx1"/>
            </a:solidFill>
            <a:prstDash val="sysDash"/>
          </a:ln>
        </p:spPr>
      </p:pic>
      <p:pic>
        <p:nvPicPr>
          <p:cNvPr id="285" name="Picture 284"/>
          <p:cNvPicPr>
            <a:picLocks noChangeAspect="1"/>
          </p:cNvPicPr>
          <p:nvPr/>
        </p:nvPicPr>
        <p:blipFill>
          <a:blip r:embed="rId4">
            <a:duotone>
              <a:schemeClr val="accent4">
                <a:shade val="45000"/>
                <a:satMod val="135000"/>
              </a:schemeClr>
              <a:prstClr val="white"/>
            </a:duotone>
          </a:blip>
          <a:stretch>
            <a:fillRect/>
          </a:stretch>
        </p:blipFill>
        <p:spPr>
          <a:xfrm flipH="1">
            <a:off x="4095574" y="1020624"/>
            <a:ext cx="403183" cy="416366"/>
          </a:xfrm>
          <a:prstGeom prst="rect">
            <a:avLst/>
          </a:prstGeom>
          <a:ln>
            <a:solidFill>
              <a:schemeClr val="tx1"/>
            </a:solidFill>
            <a:prstDash val="sysDash"/>
          </a:ln>
        </p:spPr>
      </p:pic>
      <p:cxnSp>
        <p:nvCxnSpPr>
          <p:cNvPr id="286" name="Straight Arrow Connector 285"/>
          <p:cNvCxnSpPr/>
          <p:nvPr/>
        </p:nvCxnSpPr>
        <p:spPr>
          <a:xfrm flipV="1">
            <a:off x="3653723" y="1215399"/>
            <a:ext cx="441852" cy="4239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7" name="Straight Arrow Connector 286"/>
          <p:cNvCxnSpPr>
            <a:stCxn id="285" idx="2"/>
            <a:endCxn id="284" idx="0"/>
          </p:cNvCxnSpPr>
          <p:nvPr/>
        </p:nvCxnSpPr>
        <p:spPr>
          <a:xfrm flipH="1">
            <a:off x="4297165" y="1436990"/>
            <a:ext cx="0" cy="202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88" name="Picture 287"/>
          <p:cNvPicPr>
            <a:picLocks noChangeAspect="1"/>
          </p:cNvPicPr>
          <p:nvPr/>
        </p:nvPicPr>
        <p:blipFill>
          <a:blip r:embed="rId2">
            <a:duotone>
              <a:schemeClr val="accent3">
                <a:shade val="45000"/>
                <a:satMod val="135000"/>
              </a:schemeClr>
              <a:prstClr val="white"/>
            </a:duotone>
          </a:blip>
          <a:stretch>
            <a:fillRect/>
          </a:stretch>
        </p:blipFill>
        <p:spPr>
          <a:xfrm flipH="1">
            <a:off x="4817943" y="990149"/>
            <a:ext cx="815294" cy="1054197"/>
          </a:xfrm>
          <a:prstGeom prst="rect">
            <a:avLst/>
          </a:prstGeom>
        </p:spPr>
      </p:pic>
      <p:pic>
        <p:nvPicPr>
          <p:cNvPr id="289" name="Picture 288"/>
          <p:cNvPicPr>
            <a:picLocks noChangeAspect="1"/>
          </p:cNvPicPr>
          <p:nvPr/>
        </p:nvPicPr>
        <p:blipFill>
          <a:blip r:embed="rId3">
            <a:duotone>
              <a:schemeClr val="accent3">
                <a:shade val="45000"/>
                <a:satMod val="135000"/>
              </a:schemeClr>
              <a:prstClr val="white"/>
            </a:duotone>
          </a:blip>
          <a:stretch>
            <a:fillRect/>
          </a:stretch>
        </p:blipFill>
        <p:spPr>
          <a:xfrm flipH="1">
            <a:off x="5718838" y="1639322"/>
            <a:ext cx="403183" cy="369376"/>
          </a:xfrm>
          <a:prstGeom prst="rect">
            <a:avLst/>
          </a:prstGeom>
          <a:ln>
            <a:solidFill>
              <a:schemeClr val="tx1"/>
            </a:solidFill>
            <a:prstDash val="sysDash"/>
          </a:ln>
        </p:spPr>
      </p:pic>
      <p:pic>
        <p:nvPicPr>
          <p:cNvPr id="290" name="Picture 289"/>
          <p:cNvPicPr>
            <a:picLocks noChangeAspect="1"/>
          </p:cNvPicPr>
          <p:nvPr/>
        </p:nvPicPr>
        <p:blipFill>
          <a:blip r:embed="rId4">
            <a:duotone>
              <a:schemeClr val="accent4">
                <a:shade val="45000"/>
                <a:satMod val="135000"/>
              </a:schemeClr>
              <a:prstClr val="white"/>
            </a:duotone>
          </a:blip>
          <a:stretch>
            <a:fillRect/>
          </a:stretch>
        </p:blipFill>
        <p:spPr>
          <a:xfrm flipH="1">
            <a:off x="5718838" y="1020624"/>
            <a:ext cx="403183" cy="416366"/>
          </a:xfrm>
          <a:prstGeom prst="rect">
            <a:avLst/>
          </a:prstGeom>
          <a:ln>
            <a:solidFill>
              <a:schemeClr val="tx1"/>
            </a:solidFill>
            <a:prstDash val="sysDash"/>
          </a:ln>
        </p:spPr>
      </p:pic>
      <p:cxnSp>
        <p:nvCxnSpPr>
          <p:cNvPr id="291" name="Straight Arrow Connector 290"/>
          <p:cNvCxnSpPr/>
          <p:nvPr/>
        </p:nvCxnSpPr>
        <p:spPr>
          <a:xfrm flipV="1">
            <a:off x="5276986" y="1215399"/>
            <a:ext cx="441852" cy="4239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2" name="Straight Arrow Connector 291"/>
          <p:cNvCxnSpPr>
            <a:stCxn id="290" idx="2"/>
            <a:endCxn id="289" idx="0"/>
          </p:cNvCxnSpPr>
          <p:nvPr/>
        </p:nvCxnSpPr>
        <p:spPr>
          <a:xfrm flipH="1">
            <a:off x="5920429" y="1436990"/>
            <a:ext cx="0" cy="202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93" name="Picture 292"/>
          <p:cNvPicPr>
            <a:picLocks noChangeAspect="1"/>
          </p:cNvPicPr>
          <p:nvPr/>
        </p:nvPicPr>
        <p:blipFill>
          <a:blip r:embed="rId2">
            <a:duotone>
              <a:schemeClr val="accent6">
                <a:shade val="45000"/>
                <a:satMod val="135000"/>
              </a:schemeClr>
              <a:prstClr val="white"/>
            </a:duotone>
          </a:blip>
          <a:stretch>
            <a:fillRect/>
          </a:stretch>
        </p:blipFill>
        <p:spPr>
          <a:xfrm flipH="1">
            <a:off x="6402112" y="990149"/>
            <a:ext cx="815294" cy="1054197"/>
          </a:xfrm>
          <a:prstGeom prst="rect">
            <a:avLst/>
          </a:prstGeom>
        </p:spPr>
      </p:pic>
      <p:pic>
        <p:nvPicPr>
          <p:cNvPr id="294" name="Picture 293"/>
          <p:cNvPicPr>
            <a:picLocks noChangeAspect="1"/>
          </p:cNvPicPr>
          <p:nvPr/>
        </p:nvPicPr>
        <p:blipFill>
          <a:blip r:embed="rId3">
            <a:duotone>
              <a:schemeClr val="accent6">
                <a:shade val="45000"/>
                <a:satMod val="135000"/>
              </a:schemeClr>
              <a:prstClr val="white"/>
            </a:duotone>
          </a:blip>
          <a:stretch>
            <a:fillRect/>
          </a:stretch>
        </p:blipFill>
        <p:spPr>
          <a:xfrm flipH="1">
            <a:off x="7303007" y="1639322"/>
            <a:ext cx="403183" cy="369376"/>
          </a:xfrm>
          <a:prstGeom prst="rect">
            <a:avLst/>
          </a:prstGeom>
          <a:ln>
            <a:solidFill>
              <a:schemeClr val="tx1"/>
            </a:solidFill>
            <a:prstDash val="sysDash"/>
          </a:ln>
        </p:spPr>
      </p:pic>
      <p:pic>
        <p:nvPicPr>
          <p:cNvPr id="295" name="Picture 294"/>
          <p:cNvPicPr>
            <a:picLocks noChangeAspect="1"/>
          </p:cNvPicPr>
          <p:nvPr/>
        </p:nvPicPr>
        <p:blipFill>
          <a:blip r:embed="rId4">
            <a:duotone>
              <a:schemeClr val="accent4">
                <a:shade val="45000"/>
                <a:satMod val="135000"/>
              </a:schemeClr>
              <a:prstClr val="white"/>
            </a:duotone>
          </a:blip>
          <a:stretch>
            <a:fillRect/>
          </a:stretch>
        </p:blipFill>
        <p:spPr>
          <a:xfrm flipH="1">
            <a:off x="7303007" y="1020624"/>
            <a:ext cx="403183" cy="416366"/>
          </a:xfrm>
          <a:prstGeom prst="rect">
            <a:avLst/>
          </a:prstGeom>
          <a:ln>
            <a:solidFill>
              <a:schemeClr val="tx1"/>
            </a:solidFill>
            <a:prstDash val="sysDash"/>
          </a:ln>
        </p:spPr>
      </p:pic>
      <p:cxnSp>
        <p:nvCxnSpPr>
          <p:cNvPr id="296" name="Straight Arrow Connector 295"/>
          <p:cNvCxnSpPr/>
          <p:nvPr/>
        </p:nvCxnSpPr>
        <p:spPr>
          <a:xfrm flipV="1">
            <a:off x="6861155" y="1215399"/>
            <a:ext cx="441852" cy="4239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7" name="Straight Arrow Connector 296"/>
          <p:cNvCxnSpPr>
            <a:stCxn id="295" idx="2"/>
            <a:endCxn id="294" idx="0"/>
          </p:cNvCxnSpPr>
          <p:nvPr/>
        </p:nvCxnSpPr>
        <p:spPr>
          <a:xfrm flipH="1">
            <a:off x="7504598" y="1436990"/>
            <a:ext cx="0" cy="202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8" name="Rectangle 337"/>
          <p:cNvSpPr/>
          <p:nvPr/>
        </p:nvSpPr>
        <p:spPr>
          <a:xfrm>
            <a:off x="1604589" y="639060"/>
            <a:ext cx="1457825" cy="1577815"/>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A</a:t>
            </a:r>
            <a:r>
              <a:rPr lang="en-US" dirty="0"/>
              <a:t> </a:t>
            </a:r>
          </a:p>
        </p:txBody>
      </p:sp>
      <p:sp>
        <p:nvSpPr>
          <p:cNvPr id="339" name="Rectangle 338"/>
          <p:cNvSpPr/>
          <p:nvPr/>
        </p:nvSpPr>
        <p:spPr>
          <a:xfrm>
            <a:off x="3149471" y="639060"/>
            <a:ext cx="1457825" cy="1577815"/>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B</a:t>
            </a:r>
            <a:r>
              <a:rPr lang="en-US" dirty="0"/>
              <a:t> </a:t>
            </a:r>
          </a:p>
        </p:txBody>
      </p:sp>
      <p:sp>
        <p:nvSpPr>
          <p:cNvPr id="340" name="Rectangle 339"/>
          <p:cNvSpPr/>
          <p:nvPr/>
        </p:nvSpPr>
        <p:spPr>
          <a:xfrm>
            <a:off x="4713122" y="639060"/>
            <a:ext cx="1457825" cy="1577815"/>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C</a:t>
            </a:r>
            <a:r>
              <a:rPr lang="en-US" dirty="0"/>
              <a:t> </a:t>
            </a:r>
          </a:p>
        </p:txBody>
      </p:sp>
      <p:sp>
        <p:nvSpPr>
          <p:cNvPr id="341" name="Rectangle 340"/>
          <p:cNvSpPr/>
          <p:nvPr/>
        </p:nvSpPr>
        <p:spPr>
          <a:xfrm>
            <a:off x="6325238" y="639060"/>
            <a:ext cx="1457825" cy="1577815"/>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D</a:t>
            </a:r>
            <a:endParaRPr lang="en-US" dirty="0"/>
          </a:p>
        </p:txBody>
      </p:sp>
      <p:sp>
        <p:nvSpPr>
          <p:cNvPr id="342" name="Rectangle 341"/>
          <p:cNvSpPr/>
          <p:nvPr/>
        </p:nvSpPr>
        <p:spPr>
          <a:xfrm>
            <a:off x="1404317" y="2330179"/>
            <a:ext cx="6608710" cy="441377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500" b="1" dirty="0"/>
              <a:t>REALITY: </a:t>
            </a:r>
            <a:r>
              <a:rPr lang="en-US" sz="1500" dirty="0"/>
              <a:t>GREATER GENETIC VARIATION EXISTS WITHIN GROUPS THAN BETWEEN </a:t>
            </a:r>
          </a:p>
        </p:txBody>
      </p:sp>
      <p:grpSp>
        <p:nvGrpSpPr>
          <p:cNvPr id="343" name="Group 342"/>
          <p:cNvGrpSpPr/>
          <p:nvPr/>
        </p:nvGrpSpPr>
        <p:grpSpPr>
          <a:xfrm>
            <a:off x="1623885" y="2685581"/>
            <a:ext cx="6178474" cy="3977262"/>
            <a:chOff x="1513762" y="87511"/>
            <a:chExt cx="7580448" cy="4651270"/>
          </a:xfrm>
        </p:grpSpPr>
        <p:pic>
          <p:nvPicPr>
            <p:cNvPr id="344" name="Picture 343"/>
            <p:cNvPicPr>
              <a:picLocks noChangeAspect="1"/>
            </p:cNvPicPr>
            <p:nvPr/>
          </p:nvPicPr>
          <p:blipFill>
            <a:blip r:embed="rId2">
              <a:duotone>
                <a:schemeClr val="accent1">
                  <a:shade val="45000"/>
                  <a:satMod val="135000"/>
                </a:schemeClr>
                <a:prstClr val="white"/>
              </a:duotone>
            </a:blip>
            <a:stretch>
              <a:fillRect/>
            </a:stretch>
          </p:blipFill>
          <p:spPr>
            <a:xfrm flipH="1">
              <a:off x="1563082" y="498097"/>
              <a:ext cx="1000295" cy="1232847"/>
            </a:xfrm>
            <a:prstGeom prst="rect">
              <a:avLst/>
            </a:prstGeom>
          </p:spPr>
        </p:pic>
        <p:pic>
          <p:nvPicPr>
            <p:cNvPr id="345" name="Picture 344"/>
            <p:cNvPicPr>
              <a:picLocks noChangeAspect="1"/>
            </p:cNvPicPr>
            <p:nvPr/>
          </p:nvPicPr>
          <p:blipFill>
            <a:blip r:embed="rId3">
              <a:duotone>
                <a:schemeClr val="accent1">
                  <a:shade val="45000"/>
                  <a:satMod val="135000"/>
                </a:schemeClr>
                <a:prstClr val="white"/>
              </a:duotone>
            </a:blip>
            <a:stretch>
              <a:fillRect/>
            </a:stretch>
          </p:blipFill>
          <p:spPr>
            <a:xfrm flipH="1">
              <a:off x="2668401" y="1257283"/>
              <a:ext cx="494670" cy="431972"/>
            </a:xfrm>
            <a:prstGeom prst="rect">
              <a:avLst/>
            </a:prstGeom>
            <a:ln>
              <a:solidFill>
                <a:schemeClr val="tx1"/>
              </a:solidFill>
              <a:prstDash val="sysDash"/>
            </a:ln>
          </p:spPr>
        </p:pic>
        <p:pic>
          <p:nvPicPr>
            <p:cNvPr id="346" name="Picture 345"/>
            <p:cNvPicPr>
              <a:picLocks noChangeAspect="1"/>
            </p:cNvPicPr>
            <p:nvPr/>
          </p:nvPicPr>
          <p:blipFill>
            <a:blip r:embed="rId4">
              <a:duotone>
                <a:schemeClr val="accent4">
                  <a:shade val="45000"/>
                  <a:satMod val="135000"/>
                </a:schemeClr>
                <a:prstClr val="white"/>
              </a:duotone>
            </a:blip>
            <a:stretch>
              <a:fillRect/>
            </a:stretch>
          </p:blipFill>
          <p:spPr>
            <a:xfrm flipH="1">
              <a:off x="2668401" y="533737"/>
              <a:ext cx="494670" cy="486926"/>
            </a:xfrm>
            <a:prstGeom prst="rect">
              <a:avLst/>
            </a:prstGeom>
            <a:ln>
              <a:solidFill>
                <a:schemeClr val="tx1"/>
              </a:solidFill>
              <a:prstDash val="sysDash"/>
            </a:ln>
          </p:spPr>
        </p:pic>
        <p:cxnSp>
          <p:nvCxnSpPr>
            <p:cNvPr id="347" name="Straight Arrow Connector 346"/>
            <p:cNvCxnSpPr/>
            <p:nvPr/>
          </p:nvCxnSpPr>
          <p:spPr>
            <a:xfrm flipV="1">
              <a:off x="2126288" y="761519"/>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8" name="Straight Arrow Connector 347"/>
            <p:cNvCxnSpPr>
              <a:stCxn id="346" idx="2"/>
              <a:endCxn id="345" idx="0"/>
            </p:cNvCxnSpPr>
            <p:nvPr/>
          </p:nvCxnSpPr>
          <p:spPr>
            <a:xfrm flipH="1">
              <a:off x="2915736" y="1020663"/>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49" name="Picture 348"/>
            <p:cNvPicPr>
              <a:picLocks noChangeAspect="1"/>
            </p:cNvPicPr>
            <p:nvPr/>
          </p:nvPicPr>
          <p:blipFill>
            <a:blip r:embed="rId2">
              <a:duotone>
                <a:schemeClr val="accent2">
                  <a:shade val="45000"/>
                  <a:satMod val="135000"/>
                </a:schemeClr>
                <a:prstClr val="white"/>
              </a:duotone>
            </a:blip>
            <a:stretch>
              <a:fillRect/>
            </a:stretch>
          </p:blipFill>
          <p:spPr>
            <a:xfrm flipH="1">
              <a:off x="3464664" y="498097"/>
              <a:ext cx="1000295" cy="1232847"/>
            </a:xfrm>
            <a:prstGeom prst="rect">
              <a:avLst/>
            </a:prstGeom>
          </p:spPr>
        </p:pic>
        <p:pic>
          <p:nvPicPr>
            <p:cNvPr id="350" name="Picture 349"/>
            <p:cNvPicPr>
              <a:picLocks noChangeAspect="1"/>
            </p:cNvPicPr>
            <p:nvPr/>
          </p:nvPicPr>
          <p:blipFill>
            <a:blip r:embed="rId3">
              <a:duotone>
                <a:schemeClr val="accent2">
                  <a:shade val="45000"/>
                  <a:satMod val="135000"/>
                </a:schemeClr>
                <a:prstClr val="white"/>
              </a:duotone>
            </a:blip>
            <a:stretch>
              <a:fillRect/>
            </a:stretch>
          </p:blipFill>
          <p:spPr>
            <a:xfrm flipH="1">
              <a:off x="4569983" y="1257283"/>
              <a:ext cx="494670" cy="431972"/>
            </a:xfrm>
            <a:prstGeom prst="rect">
              <a:avLst/>
            </a:prstGeom>
            <a:ln>
              <a:solidFill>
                <a:schemeClr val="tx1"/>
              </a:solidFill>
              <a:prstDash val="sysDash"/>
            </a:ln>
          </p:spPr>
        </p:pic>
        <p:pic>
          <p:nvPicPr>
            <p:cNvPr id="351" name="Picture 350"/>
            <p:cNvPicPr>
              <a:picLocks noChangeAspect="1"/>
            </p:cNvPicPr>
            <p:nvPr/>
          </p:nvPicPr>
          <p:blipFill>
            <a:blip r:embed="rId4">
              <a:duotone>
                <a:schemeClr val="accent4">
                  <a:shade val="45000"/>
                  <a:satMod val="135000"/>
                </a:schemeClr>
                <a:prstClr val="white"/>
              </a:duotone>
            </a:blip>
            <a:stretch>
              <a:fillRect/>
            </a:stretch>
          </p:blipFill>
          <p:spPr>
            <a:xfrm flipH="1">
              <a:off x="4569983" y="533737"/>
              <a:ext cx="494670" cy="486926"/>
            </a:xfrm>
            <a:prstGeom prst="rect">
              <a:avLst/>
            </a:prstGeom>
            <a:ln>
              <a:solidFill>
                <a:schemeClr val="tx1"/>
              </a:solidFill>
              <a:prstDash val="sysDash"/>
            </a:ln>
          </p:spPr>
        </p:pic>
        <p:cxnSp>
          <p:nvCxnSpPr>
            <p:cNvPr id="352" name="Straight Arrow Connector 351"/>
            <p:cNvCxnSpPr/>
            <p:nvPr/>
          </p:nvCxnSpPr>
          <p:spPr>
            <a:xfrm flipV="1">
              <a:off x="4027870" y="761519"/>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3" name="Straight Arrow Connector 352"/>
            <p:cNvCxnSpPr>
              <a:stCxn id="351" idx="2"/>
              <a:endCxn id="350" idx="0"/>
            </p:cNvCxnSpPr>
            <p:nvPr/>
          </p:nvCxnSpPr>
          <p:spPr>
            <a:xfrm flipH="1">
              <a:off x="4817318" y="1020663"/>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54" name="Picture 353"/>
            <p:cNvPicPr>
              <a:picLocks noChangeAspect="1"/>
            </p:cNvPicPr>
            <p:nvPr/>
          </p:nvPicPr>
          <p:blipFill>
            <a:blip r:embed="rId2">
              <a:duotone>
                <a:schemeClr val="accent3">
                  <a:shade val="45000"/>
                  <a:satMod val="135000"/>
                </a:schemeClr>
                <a:prstClr val="white"/>
              </a:duotone>
            </a:blip>
            <a:stretch>
              <a:fillRect/>
            </a:stretch>
          </p:blipFill>
          <p:spPr>
            <a:xfrm flipH="1">
              <a:off x="5456267" y="498097"/>
              <a:ext cx="1000295" cy="1232847"/>
            </a:xfrm>
            <a:prstGeom prst="rect">
              <a:avLst/>
            </a:prstGeom>
          </p:spPr>
        </p:pic>
        <p:pic>
          <p:nvPicPr>
            <p:cNvPr id="355" name="Picture 354"/>
            <p:cNvPicPr>
              <a:picLocks noChangeAspect="1"/>
            </p:cNvPicPr>
            <p:nvPr/>
          </p:nvPicPr>
          <p:blipFill>
            <a:blip r:embed="rId3">
              <a:duotone>
                <a:schemeClr val="accent3">
                  <a:shade val="45000"/>
                  <a:satMod val="135000"/>
                </a:schemeClr>
                <a:prstClr val="white"/>
              </a:duotone>
            </a:blip>
            <a:stretch>
              <a:fillRect/>
            </a:stretch>
          </p:blipFill>
          <p:spPr>
            <a:xfrm flipH="1">
              <a:off x="6561586" y="1257283"/>
              <a:ext cx="494670" cy="431972"/>
            </a:xfrm>
            <a:prstGeom prst="rect">
              <a:avLst/>
            </a:prstGeom>
            <a:ln>
              <a:solidFill>
                <a:schemeClr val="tx1"/>
              </a:solidFill>
              <a:prstDash val="sysDash"/>
            </a:ln>
          </p:spPr>
        </p:pic>
        <p:pic>
          <p:nvPicPr>
            <p:cNvPr id="356" name="Picture 355"/>
            <p:cNvPicPr>
              <a:picLocks noChangeAspect="1"/>
            </p:cNvPicPr>
            <p:nvPr/>
          </p:nvPicPr>
          <p:blipFill>
            <a:blip r:embed="rId4">
              <a:duotone>
                <a:schemeClr val="accent4">
                  <a:shade val="45000"/>
                  <a:satMod val="135000"/>
                </a:schemeClr>
                <a:prstClr val="white"/>
              </a:duotone>
            </a:blip>
            <a:stretch>
              <a:fillRect/>
            </a:stretch>
          </p:blipFill>
          <p:spPr>
            <a:xfrm flipH="1">
              <a:off x="6561586" y="533737"/>
              <a:ext cx="494670" cy="486926"/>
            </a:xfrm>
            <a:prstGeom prst="rect">
              <a:avLst/>
            </a:prstGeom>
            <a:ln>
              <a:solidFill>
                <a:schemeClr val="tx1"/>
              </a:solidFill>
              <a:prstDash val="sysDash"/>
            </a:ln>
          </p:spPr>
        </p:pic>
        <p:cxnSp>
          <p:nvCxnSpPr>
            <p:cNvPr id="357" name="Straight Arrow Connector 356"/>
            <p:cNvCxnSpPr/>
            <p:nvPr/>
          </p:nvCxnSpPr>
          <p:spPr>
            <a:xfrm flipV="1">
              <a:off x="6019473" y="761519"/>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8" name="Straight Arrow Connector 357"/>
            <p:cNvCxnSpPr>
              <a:stCxn id="356" idx="2"/>
              <a:endCxn id="355" idx="0"/>
            </p:cNvCxnSpPr>
            <p:nvPr/>
          </p:nvCxnSpPr>
          <p:spPr>
            <a:xfrm flipH="1">
              <a:off x="6808921" y="1020663"/>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59" name="Picture 358"/>
            <p:cNvPicPr>
              <a:picLocks noChangeAspect="1"/>
            </p:cNvPicPr>
            <p:nvPr/>
          </p:nvPicPr>
          <p:blipFill>
            <a:blip r:embed="rId2">
              <a:duotone>
                <a:schemeClr val="accent6">
                  <a:shade val="45000"/>
                  <a:satMod val="135000"/>
                </a:schemeClr>
                <a:prstClr val="white"/>
              </a:duotone>
            </a:blip>
            <a:stretch>
              <a:fillRect/>
            </a:stretch>
          </p:blipFill>
          <p:spPr>
            <a:xfrm flipH="1">
              <a:off x="7399904" y="498097"/>
              <a:ext cx="1000295" cy="1232847"/>
            </a:xfrm>
            <a:prstGeom prst="rect">
              <a:avLst/>
            </a:prstGeom>
          </p:spPr>
        </p:pic>
        <p:pic>
          <p:nvPicPr>
            <p:cNvPr id="360" name="Picture 359"/>
            <p:cNvPicPr>
              <a:picLocks noChangeAspect="1"/>
            </p:cNvPicPr>
            <p:nvPr/>
          </p:nvPicPr>
          <p:blipFill>
            <a:blip r:embed="rId3">
              <a:duotone>
                <a:schemeClr val="accent6">
                  <a:shade val="45000"/>
                  <a:satMod val="135000"/>
                </a:schemeClr>
                <a:prstClr val="white"/>
              </a:duotone>
            </a:blip>
            <a:stretch>
              <a:fillRect/>
            </a:stretch>
          </p:blipFill>
          <p:spPr>
            <a:xfrm flipH="1">
              <a:off x="8505223" y="1257283"/>
              <a:ext cx="494670" cy="431972"/>
            </a:xfrm>
            <a:prstGeom prst="rect">
              <a:avLst/>
            </a:prstGeom>
            <a:ln>
              <a:solidFill>
                <a:schemeClr val="tx1"/>
              </a:solidFill>
              <a:prstDash val="sysDash"/>
            </a:ln>
          </p:spPr>
        </p:pic>
        <p:pic>
          <p:nvPicPr>
            <p:cNvPr id="361" name="Picture 360"/>
            <p:cNvPicPr>
              <a:picLocks noChangeAspect="1"/>
            </p:cNvPicPr>
            <p:nvPr/>
          </p:nvPicPr>
          <p:blipFill>
            <a:blip r:embed="rId4">
              <a:duotone>
                <a:schemeClr val="accent4">
                  <a:shade val="45000"/>
                  <a:satMod val="135000"/>
                </a:schemeClr>
                <a:prstClr val="white"/>
              </a:duotone>
            </a:blip>
            <a:stretch>
              <a:fillRect/>
            </a:stretch>
          </p:blipFill>
          <p:spPr>
            <a:xfrm flipH="1">
              <a:off x="8505223" y="533737"/>
              <a:ext cx="494670" cy="486926"/>
            </a:xfrm>
            <a:prstGeom prst="rect">
              <a:avLst/>
            </a:prstGeom>
            <a:ln>
              <a:solidFill>
                <a:schemeClr val="tx1"/>
              </a:solidFill>
              <a:prstDash val="sysDash"/>
            </a:ln>
          </p:spPr>
        </p:pic>
        <p:cxnSp>
          <p:nvCxnSpPr>
            <p:cNvPr id="362" name="Straight Arrow Connector 361"/>
            <p:cNvCxnSpPr/>
            <p:nvPr/>
          </p:nvCxnSpPr>
          <p:spPr>
            <a:xfrm flipV="1">
              <a:off x="7963110" y="761519"/>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3" name="Straight Arrow Connector 362"/>
            <p:cNvCxnSpPr>
              <a:stCxn id="361" idx="2"/>
              <a:endCxn id="360" idx="0"/>
            </p:cNvCxnSpPr>
            <p:nvPr/>
          </p:nvCxnSpPr>
          <p:spPr>
            <a:xfrm flipH="1">
              <a:off x="8752558" y="1020663"/>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64" name="Picture 363"/>
            <p:cNvPicPr>
              <a:picLocks noChangeAspect="1"/>
            </p:cNvPicPr>
            <p:nvPr/>
          </p:nvPicPr>
          <p:blipFill>
            <a:blip r:embed="rId2">
              <a:duotone>
                <a:schemeClr val="accent1">
                  <a:shade val="45000"/>
                  <a:satMod val="135000"/>
                </a:schemeClr>
                <a:prstClr val="white"/>
              </a:duotone>
            </a:blip>
            <a:stretch>
              <a:fillRect/>
            </a:stretch>
          </p:blipFill>
          <p:spPr>
            <a:xfrm flipH="1">
              <a:off x="1563082" y="1932712"/>
              <a:ext cx="1000295" cy="1232847"/>
            </a:xfrm>
            <a:prstGeom prst="rect">
              <a:avLst/>
            </a:prstGeom>
          </p:spPr>
        </p:pic>
        <p:pic>
          <p:nvPicPr>
            <p:cNvPr id="365" name="Picture 364"/>
            <p:cNvPicPr>
              <a:picLocks noChangeAspect="1"/>
            </p:cNvPicPr>
            <p:nvPr/>
          </p:nvPicPr>
          <p:blipFill>
            <a:blip r:embed="rId3">
              <a:duotone>
                <a:schemeClr val="accent2">
                  <a:shade val="45000"/>
                  <a:satMod val="135000"/>
                </a:schemeClr>
                <a:prstClr val="white"/>
              </a:duotone>
            </a:blip>
            <a:stretch>
              <a:fillRect/>
            </a:stretch>
          </p:blipFill>
          <p:spPr>
            <a:xfrm flipH="1">
              <a:off x="2668401" y="2691898"/>
              <a:ext cx="494670" cy="431972"/>
            </a:xfrm>
            <a:prstGeom prst="rect">
              <a:avLst/>
            </a:prstGeom>
            <a:ln>
              <a:solidFill>
                <a:schemeClr val="tx1"/>
              </a:solidFill>
              <a:prstDash val="sysDash"/>
            </a:ln>
          </p:spPr>
        </p:pic>
        <p:pic>
          <p:nvPicPr>
            <p:cNvPr id="366" name="Picture 365"/>
            <p:cNvPicPr>
              <a:picLocks noChangeAspect="1"/>
            </p:cNvPicPr>
            <p:nvPr/>
          </p:nvPicPr>
          <p:blipFill>
            <a:blip r:embed="rId4">
              <a:duotone>
                <a:schemeClr val="accent4">
                  <a:shade val="45000"/>
                  <a:satMod val="135000"/>
                </a:schemeClr>
                <a:prstClr val="white"/>
              </a:duotone>
            </a:blip>
            <a:stretch>
              <a:fillRect/>
            </a:stretch>
          </p:blipFill>
          <p:spPr>
            <a:xfrm flipH="1">
              <a:off x="2668401" y="1968352"/>
              <a:ext cx="494670" cy="486926"/>
            </a:xfrm>
            <a:prstGeom prst="rect">
              <a:avLst/>
            </a:prstGeom>
            <a:ln>
              <a:solidFill>
                <a:schemeClr val="tx1"/>
              </a:solidFill>
              <a:prstDash val="sysDash"/>
            </a:ln>
          </p:spPr>
        </p:pic>
        <p:cxnSp>
          <p:nvCxnSpPr>
            <p:cNvPr id="367" name="Straight Arrow Connector 366"/>
            <p:cNvCxnSpPr/>
            <p:nvPr/>
          </p:nvCxnSpPr>
          <p:spPr>
            <a:xfrm flipV="1">
              <a:off x="2126288" y="2196134"/>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8" name="Straight Arrow Connector 367"/>
            <p:cNvCxnSpPr>
              <a:stCxn id="366" idx="2"/>
              <a:endCxn id="365" idx="0"/>
            </p:cNvCxnSpPr>
            <p:nvPr/>
          </p:nvCxnSpPr>
          <p:spPr>
            <a:xfrm flipH="1">
              <a:off x="2915736" y="2455278"/>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69" name="Picture 368"/>
            <p:cNvPicPr>
              <a:picLocks noChangeAspect="1"/>
            </p:cNvPicPr>
            <p:nvPr/>
          </p:nvPicPr>
          <p:blipFill>
            <a:blip r:embed="rId2">
              <a:duotone>
                <a:schemeClr val="accent2">
                  <a:shade val="45000"/>
                  <a:satMod val="135000"/>
                </a:schemeClr>
                <a:prstClr val="white"/>
              </a:duotone>
            </a:blip>
            <a:stretch>
              <a:fillRect/>
            </a:stretch>
          </p:blipFill>
          <p:spPr>
            <a:xfrm flipH="1">
              <a:off x="3464664" y="1932712"/>
              <a:ext cx="1000295" cy="1232847"/>
            </a:xfrm>
            <a:prstGeom prst="rect">
              <a:avLst/>
            </a:prstGeom>
          </p:spPr>
        </p:pic>
        <p:pic>
          <p:nvPicPr>
            <p:cNvPr id="370" name="Picture 369"/>
            <p:cNvPicPr>
              <a:picLocks noChangeAspect="1"/>
            </p:cNvPicPr>
            <p:nvPr/>
          </p:nvPicPr>
          <p:blipFill>
            <a:blip r:embed="rId3">
              <a:duotone>
                <a:schemeClr val="accent3">
                  <a:shade val="45000"/>
                  <a:satMod val="135000"/>
                </a:schemeClr>
                <a:prstClr val="white"/>
              </a:duotone>
            </a:blip>
            <a:stretch>
              <a:fillRect/>
            </a:stretch>
          </p:blipFill>
          <p:spPr>
            <a:xfrm flipH="1">
              <a:off x="4569983" y="2691898"/>
              <a:ext cx="494670" cy="431972"/>
            </a:xfrm>
            <a:prstGeom prst="rect">
              <a:avLst/>
            </a:prstGeom>
            <a:ln>
              <a:solidFill>
                <a:schemeClr val="tx1"/>
              </a:solidFill>
              <a:prstDash val="sysDash"/>
            </a:ln>
          </p:spPr>
        </p:pic>
        <p:pic>
          <p:nvPicPr>
            <p:cNvPr id="371" name="Picture 370"/>
            <p:cNvPicPr>
              <a:picLocks noChangeAspect="1"/>
            </p:cNvPicPr>
            <p:nvPr/>
          </p:nvPicPr>
          <p:blipFill>
            <a:blip r:embed="rId4">
              <a:duotone>
                <a:schemeClr val="accent4">
                  <a:shade val="45000"/>
                  <a:satMod val="135000"/>
                </a:schemeClr>
                <a:prstClr val="white"/>
              </a:duotone>
            </a:blip>
            <a:stretch>
              <a:fillRect/>
            </a:stretch>
          </p:blipFill>
          <p:spPr>
            <a:xfrm flipH="1">
              <a:off x="4569983" y="1968352"/>
              <a:ext cx="494670" cy="486926"/>
            </a:xfrm>
            <a:prstGeom prst="rect">
              <a:avLst/>
            </a:prstGeom>
            <a:ln>
              <a:solidFill>
                <a:schemeClr val="tx1"/>
              </a:solidFill>
              <a:prstDash val="sysDash"/>
            </a:ln>
          </p:spPr>
        </p:pic>
        <p:cxnSp>
          <p:nvCxnSpPr>
            <p:cNvPr id="372" name="Straight Arrow Connector 371"/>
            <p:cNvCxnSpPr/>
            <p:nvPr/>
          </p:nvCxnSpPr>
          <p:spPr>
            <a:xfrm flipV="1">
              <a:off x="4027870" y="2196134"/>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3" name="Straight Arrow Connector 372"/>
            <p:cNvCxnSpPr>
              <a:stCxn id="371" idx="2"/>
              <a:endCxn id="370" idx="0"/>
            </p:cNvCxnSpPr>
            <p:nvPr/>
          </p:nvCxnSpPr>
          <p:spPr>
            <a:xfrm flipH="1">
              <a:off x="4817318" y="2455278"/>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74" name="Picture 373"/>
            <p:cNvPicPr>
              <a:picLocks noChangeAspect="1"/>
            </p:cNvPicPr>
            <p:nvPr/>
          </p:nvPicPr>
          <p:blipFill>
            <a:blip r:embed="rId2">
              <a:duotone>
                <a:schemeClr val="accent3">
                  <a:shade val="45000"/>
                  <a:satMod val="135000"/>
                </a:schemeClr>
                <a:prstClr val="white"/>
              </a:duotone>
            </a:blip>
            <a:stretch>
              <a:fillRect/>
            </a:stretch>
          </p:blipFill>
          <p:spPr>
            <a:xfrm flipH="1">
              <a:off x="5456267" y="1932712"/>
              <a:ext cx="1000295" cy="1232847"/>
            </a:xfrm>
            <a:prstGeom prst="rect">
              <a:avLst/>
            </a:prstGeom>
          </p:spPr>
        </p:pic>
        <p:pic>
          <p:nvPicPr>
            <p:cNvPr id="375" name="Picture 374"/>
            <p:cNvPicPr>
              <a:picLocks noChangeAspect="1"/>
            </p:cNvPicPr>
            <p:nvPr/>
          </p:nvPicPr>
          <p:blipFill>
            <a:blip r:embed="rId3">
              <a:duotone>
                <a:schemeClr val="accent6">
                  <a:shade val="45000"/>
                  <a:satMod val="135000"/>
                </a:schemeClr>
                <a:prstClr val="white"/>
              </a:duotone>
            </a:blip>
            <a:stretch>
              <a:fillRect/>
            </a:stretch>
          </p:blipFill>
          <p:spPr>
            <a:xfrm flipH="1">
              <a:off x="6561586" y="2691898"/>
              <a:ext cx="494670" cy="431972"/>
            </a:xfrm>
            <a:prstGeom prst="rect">
              <a:avLst/>
            </a:prstGeom>
            <a:ln>
              <a:solidFill>
                <a:schemeClr val="tx1"/>
              </a:solidFill>
              <a:prstDash val="sysDash"/>
            </a:ln>
          </p:spPr>
        </p:pic>
        <p:pic>
          <p:nvPicPr>
            <p:cNvPr id="376" name="Picture 375"/>
            <p:cNvPicPr>
              <a:picLocks noChangeAspect="1"/>
            </p:cNvPicPr>
            <p:nvPr/>
          </p:nvPicPr>
          <p:blipFill>
            <a:blip r:embed="rId4">
              <a:duotone>
                <a:schemeClr val="accent4">
                  <a:shade val="45000"/>
                  <a:satMod val="135000"/>
                </a:schemeClr>
                <a:prstClr val="white"/>
              </a:duotone>
            </a:blip>
            <a:stretch>
              <a:fillRect/>
            </a:stretch>
          </p:blipFill>
          <p:spPr>
            <a:xfrm flipH="1">
              <a:off x="6561586" y="1968352"/>
              <a:ext cx="494670" cy="486926"/>
            </a:xfrm>
            <a:prstGeom prst="rect">
              <a:avLst/>
            </a:prstGeom>
            <a:ln>
              <a:solidFill>
                <a:schemeClr val="tx1"/>
              </a:solidFill>
              <a:prstDash val="sysDash"/>
            </a:ln>
          </p:spPr>
        </p:pic>
        <p:cxnSp>
          <p:nvCxnSpPr>
            <p:cNvPr id="377" name="Straight Arrow Connector 376"/>
            <p:cNvCxnSpPr/>
            <p:nvPr/>
          </p:nvCxnSpPr>
          <p:spPr>
            <a:xfrm flipV="1">
              <a:off x="6019473" y="2196134"/>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8" name="Straight Arrow Connector 377"/>
            <p:cNvCxnSpPr>
              <a:stCxn id="376" idx="2"/>
              <a:endCxn id="375" idx="0"/>
            </p:cNvCxnSpPr>
            <p:nvPr/>
          </p:nvCxnSpPr>
          <p:spPr>
            <a:xfrm flipH="1">
              <a:off x="6808921" y="2455278"/>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79" name="Picture 378"/>
            <p:cNvPicPr>
              <a:picLocks noChangeAspect="1"/>
            </p:cNvPicPr>
            <p:nvPr/>
          </p:nvPicPr>
          <p:blipFill>
            <a:blip r:embed="rId2">
              <a:duotone>
                <a:schemeClr val="accent6">
                  <a:shade val="45000"/>
                  <a:satMod val="135000"/>
                </a:schemeClr>
                <a:prstClr val="white"/>
              </a:duotone>
            </a:blip>
            <a:stretch>
              <a:fillRect/>
            </a:stretch>
          </p:blipFill>
          <p:spPr>
            <a:xfrm flipH="1">
              <a:off x="7399904" y="1932712"/>
              <a:ext cx="1000295" cy="1232847"/>
            </a:xfrm>
            <a:prstGeom prst="rect">
              <a:avLst/>
            </a:prstGeom>
          </p:spPr>
        </p:pic>
        <p:pic>
          <p:nvPicPr>
            <p:cNvPr id="380" name="Picture 379"/>
            <p:cNvPicPr>
              <a:picLocks noChangeAspect="1"/>
            </p:cNvPicPr>
            <p:nvPr/>
          </p:nvPicPr>
          <p:blipFill>
            <a:blip r:embed="rId3">
              <a:duotone>
                <a:schemeClr val="accent1">
                  <a:shade val="45000"/>
                  <a:satMod val="135000"/>
                </a:schemeClr>
                <a:prstClr val="white"/>
              </a:duotone>
            </a:blip>
            <a:stretch>
              <a:fillRect/>
            </a:stretch>
          </p:blipFill>
          <p:spPr>
            <a:xfrm flipH="1">
              <a:off x="8505223" y="2691898"/>
              <a:ext cx="494670" cy="431972"/>
            </a:xfrm>
            <a:prstGeom prst="rect">
              <a:avLst/>
            </a:prstGeom>
            <a:ln>
              <a:solidFill>
                <a:schemeClr val="tx1"/>
              </a:solidFill>
              <a:prstDash val="sysDash"/>
            </a:ln>
          </p:spPr>
        </p:pic>
        <p:pic>
          <p:nvPicPr>
            <p:cNvPr id="381" name="Picture 380"/>
            <p:cNvPicPr>
              <a:picLocks noChangeAspect="1"/>
            </p:cNvPicPr>
            <p:nvPr/>
          </p:nvPicPr>
          <p:blipFill>
            <a:blip r:embed="rId4">
              <a:duotone>
                <a:schemeClr val="accent4">
                  <a:shade val="45000"/>
                  <a:satMod val="135000"/>
                </a:schemeClr>
                <a:prstClr val="white"/>
              </a:duotone>
            </a:blip>
            <a:stretch>
              <a:fillRect/>
            </a:stretch>
          </p:blipFill>
          <p:spPr>
            <a:xfrm flipH="1">
              <a:off x="8505223" y="1968352"/>
              <a:ext cx="494670" cy="486926"/>
            </a:xfrm>
            <a:prstGeom prst="rect">
              <a:avLst/>
            </a:prstGeom>
            <a:ln>
              <a:solidFill>
                <a:schemeClr val="tx1"/>
              </a:solidFill>
              <a:prstDash val="sysDash"/>
            </a:ln>
          </p:spPr>
        </p:pic>
        <p:cxnSp>
          <p:nvCxnSpPr>
            <p:cNvPr id="382" name="Straight Arrow Connector 381"/>
            <p:cNvCxnSpPr/>
            <p:nvPr/>
          </p:nvCxnSpPr>
          <p:spPr>
            <a:xfrm flipV="1">
              <a:off x="7963110" y="2196134"/>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3" name="Straight Arrow Connector 382"/>
            <p:cNvCxnSpPr>
              <a:stCxn id="381" idx="2"/>
              <a:endCxn id="380" idx="0"/>
            </p:cNvCxnSpPr>
            <p:nvPr/>
          </p:nvCxnSpPr>
          <p:spPr>
            <a:xfrm flipH="1">
              <a:off x="8752558" y="2455278"/>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84" name="Picture 383"/>
            <p:cNvPicPr>
              <a:picLocks noChangeAspect="1"/>
            </p:cNvPicPr>
            <p:nvPr/>
          </p:nvPicPr>
          <p:blipFill>
            <a:blip r:embed="rId2">
              <a:duotone>
                <a:schemeClr val="accent1">
                  <a:shade val="45000"/>
                  <a:satMod val="135000"/>
                </a:schemeClr>
                <a:prstClr val="white"/>
              </a:duotone>
            </a:blip>
            <a:stretch>
              <a:fillRect/>
            </a:stretch>
          </p:blipFill>
          <p:spPr>
            <a:xfrm flipH="1">
              <a:off x="1569265" y="3412191"/>
              <a:ext cx="1000295" cy="1232847"/>
            </a:xfrm>
            <a:prstGeom prst="rect">
              <a:avLst/>
            </a:prstGeom>
          </p:spPr>
        </p:pic>
        <p:pic>
          <p:nvPicPr>
            <p:cNvPr id="385" name="Picture 384"/>
            <p:cNvPicPr>
              <a:picLocks noChangeAspect="1"/>
            </p:cNvPicPr>
            <p:nvPr/>
          </p:nvPicPr>
          <p:blipFill>
            <a:blip r:embed="rId3">
              <a:duotone>
                <a:schemeClr val="accent3">
                  <a:shade val="45000"/>
                  <a:satMod val="135000"/>
                </a:schemeClr>
                <a:prstClr val="white"/>
              </a:duotone>
            </a:blip>
            <a:stretch>
              <a:fillRect/>
            </a:stretch>
          </p:blipFill>
          <p:spPr>
            <a:xfrm flipH="1">
              <a:off x="2674584" y="4171377"/>
              <a:ext cx="494670" cy="431972"/>
            </a:xfrm>
            <a:prstGeom prst="rect">
              <a:avLst/>
            </a:prstGeom>
            <a:ln>
              <a:solidFill>
                <a:schemeClr val="tx1"/>
              </a:solidFill>
              <a:prstDash val="sysDash"/>
            </a:ln>
          </p:spPr>
        </p:pic>
        <p:pic>
          <p:nvPicPr>
            <p:cNvPr id="386" name="Picture 385"/>
            <p:cNvPicPr>
              <a:picLocks noChangeAspect="1"/>
            </p:cNvPicPr>
            <p:nvPr/>
          </p:nvPicPr>
          <p:blipFill>
            <a:blip r:embed="rId4">
              <a:duotone>
                <a:schemeClr val="accent4">
                  <a:shade val="45000"/>
                  <a:satMod val="135000"/>
                </a:schemeClr>
                <a:prstClr val="white"/>
              </a:duotone>
            </a:blip>
            <a:stretch>
              <a:fillRect/>
            </a:stretch>
          </p:blipFill>
          <p:spPr>
            <a:xfrm flipH="1">
              <a:off x="2674584" y="3447831"/>
              <a:ext cx="494670" cy="486926"/>
            </a:xfrm>
            <a:prstGeom prst="rect">
              <a:avLst/>
            </a:prstGeom>
            <a:ln>
              <a:solidFill>
                <a:schemeClr val="tx1"/>
              </a:solidFill>
              <a:prstDash val="sysDash"/>
            </a:ln>
          </p:spPr>
        </p:pic>
        <p:cxnSp>
          <p:nvCxnSpPr>
            <p:cNvPr id="387" name="Straight Arrow Connector 386"/>
            <p:cNvCxnSpPr/>
            <p:nvPr/>
          </p:nvCxnSpPr>
          <p:spPr>
            <a:xfrm flipV="1">
              <a:off x="2132471" y="3675613"/>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8" name="Straight Arrow Connector 387"/>
            <p:cNvCxnSpPr>
              <a:stCxn id="386" idx="2"/>
              <a:endCxn id="385" idx="0"/>
            </p:cNvCxnSpPr>
            <p:nvPr/>
          </p:nvCxnSpPr>
          <p:spPr>
            <a:xfrm flipH="1">
              <a:off x="2921919" y="3934757"/>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89" name="Picture 388"/>
            <p:cNvPicPr>
              <a:picLocks noChangeAspect="1"/>
            </p:cNvPicPr>
            <p:nvPr/>
          </p:nvPicPr>
          <p:blipFill>
            <a:blip r:embed="rId2">
              <a:duotone>
                <a:schemeClr val="accent2">
                  <a:shade val="45000"/>
                  <a:satMod val="135000"/>
                </a:schemeClr>
                <a:prstClr val="white"/>
              </a:duotone>
            </a:blip>
            <a:stretch>
              <a:fillRect/>
            </a:stretch>
          </p:blipFill>
          <p:spPr>
            <a:xfrm flipH="1">
              <a:off x="3470847" y="3412191"/>
              <a:ext cx="1000295" cy="1232847"/>
            </a:xfrm>
            <a:prstGeom prst="rect">
              <a:avLst/>
            </a:prstGeom>
          </p:spPr>
        </p:pic>
        <p:pic>
          <p:nvPicPr>
            <p:cNvPr id="390" name="Picture 389"/>
            <p:cNvPicPr>
              <a:picLocks noChangeAspect="1"/>
            </p:cNvPicPr>
            <p:nvPr/>
          </p:nvPicPr>
          <p:blipFill>
            <a:blip r:embed="rId3">
              <a:duotone>
                <a:schemeClr val="accent6">
                  <a:shade val="45000"/>
                  <a:satMod val="135000"/>
                </a:schemeClr>
                <a:prstClr val="white"/>
              </a:duotone>
            </a:blip>
            <a:stretch>
              <a:fillRect/>
            </a:stretch>
          </p:blipFill>
          <p:spPr>
            <a:xfrm flipH="1">
              <a:off x="4576166" y="4171377"/>
              <a:ext cx="494670" cy="431972"/>
            </a:xfrm>
            <a:prstGeom prst="rect">
              <a:avLst/>
            </a:prstGeom>
            <a:ln>
              <a:solidFill>
                <a:schemeClr val="tx1"/>
              </a:solidFill>
              <a:prstDash val="sysDash"/>
            </a:ln>
          </p:spPr>
        </p:pic>
        <p:pic>
          <p:nvPicPr>
            <p:cNvPr id="391" name="Picture 390"/>
            <p:cNvPicPr>
              <a:picLocks noChangeAspect="1"/>
            </p:cNvPicPr>
            <p:nvPr/>
          </p:nvPicPr>
          <p:blipFill>
            <a:blip r:embed="rId4">
              <a:duotone>
                <a:schemeClr val="accent4">
                  <a:shade val="45000"/>
                  <a:satMod val="135000"/>
                </a:schemeClr>
                <a:prstClr val="white"/>
              </a:duotone>
            </a:blip>
            <a:stretch>
              <a:fillRect/>
            </a:stretch>
          </p:blipFill>
          <p:spPr>
            <a:xfrm flipH="1">
              <a:off x="4576166" y="3447831"/>
              <a:ext cx="494670" cy="486926"/>
            </a:xfrm>
            <a:prstGeom prst="rect">
              <a:avLst/>
            </a:prstGeom>
            <a:ln>
              <a:solidFill>
                <a:schemeClr val="tx1"/>
              </a:solidFill>
              <a:prstDash val="sysDash"/>
            </a:ln>
          </p:spPr>
        </p:pic>
        <p:cxnSp>
          <p:nvCxnSpPr>
            <p:cNvPr id="392" name="Straight Arrow Connector 391"/>
            <p:cNvCxnSpPr/>
            <p:nvPr/>
          </p:nvCxnSpPr>
          <p:spPr>
            <a:xfrm flipV="1">
              <a:off x="4034053" y="3675613"/>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3" name="Straight Arrow Connector 392"/>
            <p:cNvCxnSpPr>
              <a:stCxn id="391" idx="2"/>
              <a:endCxn id="390" idx="0"/>
            </p:cNvCxnSpPr>
            <p:nvPr/>
          </p:nvCxnSpPr>
          <p:spPr>
            <a:xfrm flipH="1">
              <a:off x="4823501" y="3934757"/>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94" name="Picture 393"/>
            <p:cNvPicPr>
              <a:picLocks noChangeAspect="1"/>
            </p:cNvPicPr>
            <p:nvPr/>
          </p:nvPicPr>
          <p:blipFill>
            <a:blip r:embed="rId2">
              <a:duotone>
                <a:schemeClr val="accent3">
                  <a:shade val="45000"/>
                  <a:satMod val="135000"/>
                </a:schemeClr>
                <a:prstClr val="white"/>
              </a:duotone>
            </a:blip>
            <a:stretch>
              <a:fillRect/>
            </a:stretch>
          </p:blipFill>
          <p:spPr>
            <a:xfrm flipH="1">
              <a:off x="5462450" y="3412191"/>
              <a:ext cx="1000295" cy="1232847"/>
            </a:xfrm>
            <a:prstGeom prst="rect">
              <a:avLst/>
            </a:prstGeom>
          </p:spPr>
        </p:pic>
        <p:pic>
          <p:nvPicPr>
            <p:cNvPr id="395" name="Picture 394"/>
            <p:cNvPicPr>
              <a:picLocks noChangeAspect="1"/>
            </p:cNvPicPr>
            <p:nvPr/>
          </p:nvPicPr>
          <p:blipFill>
            <a:blip r:embed="rId3">
              <a:duotone>
                <a:schemeClr val="accent1">
                  <a:shade val="45000"/>
                  <a:satMod val="135000"/>
                </a:schemeClr>
                <a:prstClr val="white"/>
              </a:duotone>
            </a:blip>
            <a:stretch>
              <a:fillRect/>
            </a:stretch>
          </p:blipFill>
          <p:spPr>
            <a:xfrm flipH="1">
              <a:off x="6567769" y="4171377"/>
              <a:ext cx="494670" cy="431972"/>
            </a:xfrm>
            <a:prstGeom prst="rect">
              <a:avLst/>
            </a:prstGeom>
            <a:ln>
              <a:solidFill>
                <a:schemeClr val="tx1"/>
              </a:solidFill>
              <a:prstDash val="sysDash"/>
            </a:ln>
          </p:spPr>
        </p:pic>
        <p:pic>
          <p:nvPicPr>
            <p:cNvPr id="396" name="Picture 395"/>
            <p:cNvPicPr>
              <a:picLocks noChangeAspect="1"/>
            </p:cNvPicPr>
            <p:nvPr/>
          </p:nvPicPr>
          <p:blipFill>
            <a:blip r:embed="rId4">
              <a:duotone>
                <a:schemeClr val="accent4">
                  <a:shade val="45000"/>
                  <a:satMod val="135000"/>
                </a:schemeClr>
                <a:prstClr val="white"/>
              </a:duotone>
            </a:blip>
            <a:stretch>
              <a:fillRect/>
            </a:stretch>
          </p:blipFill>
          <p:spPr>
            <a:xfrm flipH="1">
              <a:off x="6567769" y="3447831"/>
              <a:ext cx="494670" cy="486926"/>
            </a:xfrm>
            <a:prstGeom prst="rect">
              <a:avLst/>
            </a:prstGeom>
            <a:ln>
              <a:solidFill>
                <a:schemeClr val="tx1"/>
              </a:solidFill>
              <a:prstDash val="sysDash"/>
            </a:ln>
          </p:spPr>
        </p:pic>
        <p:cxnSp>
          <p:nvCxnSpPr>
            <p:cNvPr id="397" name="Straight Arrow Connector 396"/>
            <p:cNvCxnSpPr/>
            <p:nvPr/>
          </p:nvCxnSpPr>
          <p:spPr>
            <a:xfrm flipV="1">
              <a:off x="6025656" y="3675613"/>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8" name="Straight Arrow Connector 397"/>
            <p:cNvCxnSpPr>
              <a:stCxn id="396" idx="2"/>
              <a:endCxn id="395" idx="0"/>
            </p:cNvCxnSpPr>
            <p:nvPr/>
          </p:nvCxnSpPr>
          <p:spPr>
            <a:xfrm flipH="1">
              <a:off x="6815104" y="3934757"/>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99" name="Picture 398"/>
            <p:cNvPicPr>
              <a:picLocks noChangeAspect="1"/>
            </p:cNvPicPr>
            <p:nvPr/>
          </p:nvPicPr>
          <p:blipFill>
            <a:blip r:embed="rId2">
              <a:duotone>
                <a:schemeClr val="accent6">
                  <a:shade val="45000"/>
                  <a:satMod val="135000"/>
                </a:schemeClr>
                <a:prstClr val="white"/>
              </a:duotone>
            </a:blip>
            <a:stretch>
              <a:fillRect/>
            </a:stretch>
          </p:blipFill>
          <p:spPr>
            <a:xfrm flipH="1">
              <a:off x="7399904" y="3412191"/>
              <a:ext cx="1000295" cy="1232847"/>
            </a:xfrm>
            <a:prstGeom prst="rect">
              <a:avLst/>
            </a:prstGeom>
          </p:spPr>
        </p:pic>
        <p:pic>
          <p:nvPicPr>
            <p:cNvPr id="400" name="Picture 399"/>
            <p:cNvPicPr>
              <a:picLocks noChangeAspect="1"/>
            </p:cNvPicPr>
            <p:nvPr/>
          </p:nvPicPr>
          <p:blipFill>
            <a:blip r:embed="rId3">
              <a:duotone>
                <a:schemeClr val="accent2">
                  <a:shade val="45000"/>
                  <a:satMod val="135000"/>
                </a:schemeClr>
                <a:prstClr val="white"/>
              </a:duotone>
            </a:blip>
            <a:stretch>
              <a:fillRect/>
            </a:stretch>
          </p:blipFill>
          <p:spPr>
            <a:xfrm flipH="1">
              <a:off x="8505223" y="4171377"/>
              <a:ext cx="494670" cy="431972"/>
            </a:xfrm>
            <a:prstGeom prst="rect">
              <a:avLst/>
            </a:prstGeom>
            <a:ln>
              <a:solidFill>
                <a:schemeClr val="tx1"/>
              </a:solidFill>
              <a:prstDash val="sysDash"/>
            </a:ln>
          </p:spPr>
        </p:pic>
        <p:pic>
          <p:nvPicPr>
            <p:cNvPr id="401" name="Picture 400"/>
            <p:cNvPicPr>
              <a:picLocks noChangeAspect="1"/>
            </p:cNvPicPr>
            <p:nvPr/>
          </p:nvPicPr>
          <p:blipFill>
            <a:blip r:embed="rId4">
              <a:duotone>
                <a:schemeClr val="accent4">
                  <a:shade val="45000"/>
                  <a:satMod val="135000"/>
                </a:schemeClr>
                <a:prstClr val="white"/>
              </a:duotone>
            </a:blip>
            <a:stretch>
              <a:fillRect/>
            </a:stretch>
          </p:blipFill>
          <p:spPr>
            <a:xfrm flipH="1">
              <a:off x="8505223" y="3447831"/>
              <a:ext cx="494670" cy="486926"/>
            </a:xfrm>
            <a:prstGeom prst="rect">
              <a:avLst/>
            </a:prstGeom>
            <a:ln>
              <a:solidFill>
                <a:schemeClr val="tx1"/>
              </a:solidFill>
              <a:prstDash val="sysDash"/>
            </a:ln>
          </p:spPr>
        </p:pic>
        <p:cxnSp>
          <p:nvCxnSpPr>
            <p:cNvPr id="402" name="Straight Arrow Connector 401"/>
            <p:cNvCxnSpPr/>
            <p:nvPr/>
          </p:nvCxnSpPr>
          <p:spPr>
            <a:xfrm flipV="1">
              <a:off x="7963110" y="3675613"/>
              <a:ext cx="542114" cy="4957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3" name="Straight Arrow Connector 402"/>
            <p:cNvCxnSpPr>
              <a:stCxn id="401" idx="2"/>
              <a:endCxn id="400" idx="0"/>
            </p:cNvCxnSpPr>
            <p:nvPr/>
          </p:nvCxnSpPr>
          <p:spPr>
            <a:xfrm flipH="1">
              <a:off x="8752558" y="3934757"/>
              <a:ext cx="0" cy="236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4" name="Rectangle 403"/>
            <p:cNvSpPr/>
            <p:nvPr/>
          </p:nvSpPr>
          <p:spPr>
            <a:xfrm>
              <a:off x="1513762" y="87511"/>
              <a:ext cx="1788624" cy="4637224"/>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A</a:t>
              </a:r>
              <a:r>
                <a:rPr lang="en-US" dirty="0"/>
                <a:t> </a:t>
              </a:r>
            </a:p>
          </p:txBody>
        </p:sp>
        <p:sp>
          <p:nvSpPr>
            <p:cNvPr id="405" name="Rectangle 404"/>
            <p:cNvSpPr/>
            <p:nvPr/>
          </p:nvSpPr>
          <p:spPr>
            <a:xfrm>
              <a:off x="3409197" y="87511"/>
              <a:ext cx="1788624" cy="4632773"/>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B</a:t>
              </a:r>
              <a:r>
                <a:rPr lang="en-US" dirty="0"/>
                <a:t> </a:t>
              </a:r>
            </a:p>
          </p:txBody>
        </p:sp>
        <p:sp>
          <p:nvSpPr>
            <p:cNvPr id="406" name="Rectangle 405"/>
            <p:cNvSpPr/>
            <p:nvPr/>
          </p:nvSpPr>
          <p:spPr>
            <a:xfrm>
              <a:off x="5327661" y="87511"/>
              <a:ext cx="1788624" cy="4651270"/>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C</a:t>
              </a:r>
              <a:r>
                <a:rPr lang="en-US" dirty="0"/>
                <a:t> </a:t>
              </a:r>
            </a:p>
          </p:txBody>
        </p:sp>
        <p:sp>
          <p:nvSpPr>
            <p:cNvPr id="407" name="Rectangle 406"/>
            <p:cNvSpPr/>
            <p:nvPr/>
          </p:nvSpPr>
          <p:spPr>
            <a:xfrm>
              <a:off x="7305586" y="87511"/>
              <a:ext cx="1788624" cy="4651270"/>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595959"/>
                  </a:solidFill>
                </a:rPr>
                <a:t>RACE D</a:t>
              </a:r>
              <a:endParaRPr lang="en-US" dirty="0"/>
            </a:p>
          </p:txBody>
        </p:sp>
      </p:grpSp>
      <p:sp>
        <p:nvSpPr>
          <p:cNvPr id="15" name="Slide Number Placeholder 14"/>
          <p:cNvSpPr>
            <a:spLocks noGrp="1"/>
          </p:cNvSpPr>
          <p:nvPr>
            <p:ph type="sldNum" sz="quarter" idx="12"/>
          </p:nvPr>
        </p:nvSpPr>
        <p:spPr/>
        <p:txBody>
          <a:bodyPr/>
          <a:lstStyle/>
          <a:p>
            <a:fld id="{8EF051D1-0637-714D-B2C7-1F0056F3E1FB}" type="slidenum">
              <a:rPr lang="en-US" smtClean="0"/>
              <a:t>19</a:t>
            </a:fld>
            <a:endParaRPr lang="en-US"/>
          </a:p>
        </p:txBody>
      </p:sp>
    </p:spTree>
    <p:extLst>
      <p:ext uri="{BB962C8B-B14F-4D97-AF65-F5344CB8AC3E}">
        <p14:creationId xmlns:p14="http://schemas.microsoft.com/office/powerpoint/2010/main" val="646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Arial"/>
                <a:cs typeface="Arial"/>
              </a:rPr>
              <a:t>Objective</a:t>
            </a:r>
          </a:p>
        </p:txBody>
      </p:sp>
      <p:sp>
        <p:nvSpPr>
          <p:cNvPr id="3" name="Content Placeholder 2"/>
          <p:cNvSpPr>
            <a:spLocks noGrp="1"/>
          </p:cNvSpPr>
          <p:nvPr>
            <p:ph idx="1"/>
          </p:nvPr>
        </p:nvSpPr>
        <p:spPr/>
        <p:txBody>
          <a:bodyPr>
            <a:normAutofit/>
          </a:bodyPr>
          <a:lstStyle/>
          <a:p>
            <a:pPr marL="0" indent="0">
              <a:buNone/>
            </a:pPr>
            <a:r>
              <a:rPr lang="en-US" sz="2500" dirty="0"/>
              <a:t>The research </a:t>
            </a:r>
            <a:r>
              <a:rPr lang="en-US" sz="2500" b="1" u="sng" dirty="0"/>
              <a:t>objective</a:t>
            </a:r>
            <a:r>
              <a:rPr lang="en-US" sz="2500" dirty="0"/>
              <a:t> of this proposal is to characterize the demographic inclusiveness of human cell sources for cell studies during the preliminary stages of drug development. </a:t>
            </a:r>
          </a:p>
          <a:p>
            <a:pPr marL="0" indent="0">
              <a:buNone/>
            </a:pPr>
            <a:endParaRPr lang="en-US" sz="2500" dirty="0"/>
          </a:p>
          <a:p>
            <a:pPr marL="0" indent="0">
              <a:buNone/>
            </a:pPr>
            <a:r>
              <a:rPr lang="en-US" sz="2500" dirty="0"/>
              <a:t>To accomplish the overall goal two research tasks are defined.  </a:t>
            </a:r>
            <a:r>
              <a:rPr lang="en-US" sz="2500" b="1" u="sng" dirty="0"/>
              <a:t>First,</a:t>
            </a:r>
            <a:r>
              <a:rPr lang="en-US" sz="2500" dirty="0"/>
              <a:t> query the Directory of Open Access Journals (DOAJ) to generate a set of demographic descriptors of donors who cells were utilized in peer reviewed studies.  </a:t>
            </a:r>
            <a:r>
              <a:rPr lang="en-US" sz="2500" b="1" u="sng" dirty="0"/>
              <a:t>Second, </a:t>
            </a:r>
            <a:r>
              <a:rPr lang="en-US" sz="2500" dirty="0"/>
              <a:t>utilize the data set to characterize the representation of gender and ethnicity by research topic over the span of available years. </a:t>
            </a:r>
          </a:p>
        </p:txBody>
      </p:sp>
      <p:sp>
        <p:nvSpPr>
          <p:cNvPr id="4" name="Slide Number Placeholder 3"/>
          <p:cNvSpPr>
            <a:spLocks noGrp="1"/>
          </p:cNvSpPr>
          <p:nvPr>
            <p:ph type="sldNum" sz="quarter" idx="12"/>
          </p:nvPr>
        </p:nvSpPr>
        <p:spPr/>
        <p:txBody>
          <a:bodyPr/>
          <a:lstStyle/>
          <a:p>
            <a:fld id="{8EF051D1-0637-714D-B2C7-1F0056F3E1FB}" type="slidenum">
              <a:rPr lang="en-US" smtClean="0"/>
              <a:t>2</a:t>
            </a:fld>
            <a:endParaRPr lang="en-US"/>
          </a:p>
        </p:txBody>
      </p:sp>
    </p:spTree>
    <p:extLst>
      <p:ext uri="{BB962C8B-B14F-4D97-AF65-F5344CB8AC3E}">
        <p14:creationId xmlns:p14="http://schemas.microsoft.com/office/powerpoint/2010/main" val="2926357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000" dirty="0">
                <a:latin typeface="Arial"/>
                <a:cs typeface="Arial"/>
              </a:rPr>
              <a:t>Why is it relevant to characterize racial bias in cell models if race is not indicative of genetic diversity?</a:t>
            </a:r>
          </a:p>
        </p:txBody>
      </p:sp>
      <p:sp>
        <p:nvSpPr>
          <p:cNvPr id="3" name="Content Placeholder 2"/>
          <p:cNvSpPr>
            <a:spLocks noGrp="1"/>
          </p:cNvSpPr>
          <p:nvPr>
            <p:ph idx="1"/>
          </p:nvPr>
        </p:nvSpPr>
        <p:spPr>
          <a:xfrm>
            <a:off x="457200" y="1600200"/>
            <a:ext cx="8229600" cy="4867507"/>
          </a:xfrm>
        </p:spPr>
        <p:txBody>
          <a:bodyPr>
            <a:normAutofit lnSpcReduction="10000"/>
          </a:bodyPr>
          <a:lstStyle/>
          <a:p>
            <a:r>
              <a:rPr lang="en-US" sz="2500" b="1" dirty="0"/>
              <a:t>Legacy: </a:t>
            </a:r>
            <a:r>
              <a:rPr lang="en-US" sz="2500" dirty="0"/>
              <a:t>It is a legacy system which many people have abided by and seen value in for decades: Federal law required racial representation.</a:t>
            </a:r>
          </a:p>
          <a:p>
            <a:endParaRPr lang="en-US" sz="2500" dirty="0"/>
          </a:p>
          <a:p>
            <a:r>
              <a:rPr lang="en-US" sz="2500" b="1" dirty="0"/>
              <a:t>Formative for new understanding: </a:t>
            </a:r>
            <a:r>
              <a:rPr lang="en-US" sz="2500" dirty="0"/>
              <a:t>A retrospective survey of how race has informed cell models and therefore drug development enable data-driven conversations about the role race has played in drug development.</a:t>
            </a:r>
          </a:p>
          <a:p>
            <a:endParaRPr lang="en-US" sz="2500" dirty="0"/>
          </a:p>
          <a:p>
            <a:r>
              <a:rPr lang="en-US" sz="2500" b="1" dirty="0"/>
              <a:t>Expose inefficiencies: </a:t>
            </a:r>
            <a:r>
              <a:rPr lang="en-US" sz="2500" dirty="0"/>
              <a:t>Such a retrospective may provide context for understanding existing inefficiencies in drug development. </a:t>
            </a:r>
          </a:p>
        </p:txBody>
      </p:sp>
      <p:sp>
        <p:nvSpPr>
          <p:cNvPr id="4" name="Slide Number Placeholder 3"/>
          <p:cNvSpPr>
            <a:spLocks noGrp="1"/>
          </p:cNvSpPr>
          <p:nvPr>
            <p:ph type="sldNum" sz="quarter" idx="12"/>
          </p:nvPr>
        </p:nvSpPr>
        <p:spPr/>
        <p:txBody>
          <a:bodyPr/>
          <a:lstStyle/>
          <a:p>
            <a:fld id="{8EF051D1-0637-714D-B2C7-1F0056F3E1FB}" type="slidenum">
              <a:rPr lang="en-US" smtClean="0"/>
              <a:t>20</a:t>
            </a:fld>
            <a:endParaRPr lang="en-US"/>
          </a:p>
        </p:txBody>
      </p:sp>
    </p:spTree>
    <p:extLst>
      <p:ext uri="{BB962C8B-B14F-4D97-AF65-F5344CB8AC3E}">
        <p14:creationId xmlns:p14="http://schemas.microsoft.com/office/powerpoint/2010/main" val="187993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Arial"/>
                <a:cs typeface="Arial"/>
              </a:rPr>
              <a:t>Who are the donors to cell studies for drug development? </a:t>
            </a:r>
          </a:p>
        </p:txBody>
      </p:sp>
      <p:sp>
        <p:nvSpPr>
          <p:cNvPr id="3" name="Content Placeholder 2"/>
          <p:cNvSpPr>
            <a:spLocks noGrp="1"/>
          </p:cNvSpPr>
          <p:nvPr>
            <p:ph idx="1"/>
          </p:nvPr>
        </p:nvSpPr>
        <p:spPr>
          <a:xfrm>
            <a:off x="457200" y="1600200"/>
            <a:ext cx="8229600" cy="4878659"/>
          </a:xfrm>
        </p:spPr>
        <p:txBody>
          <a:bodyPr>
            <a:normAutofit lnSpcReduction="10000"/>
          </a:bodyPr>
          <a:lstStyle/>
          <a:p>
            <a:r>
              <a:rPr lang="en-US" sz="2500" dirty="0"/>
              <a:t>Identify race, gender and age of donors to cell model studies. </a:t>
            </a:r>
          </a:p>
          <a:p>
            <a:endParaRPr lang="en-US" sz="2500" dirty="0"/>
          </a:p>
          <a:p>
            <a:r>
              <a:rPr lang="en-US" sz="2500" dirty="0"/>
              <a:t>Query databases of published articles to scrape specifications.</a:t>
            </a:r>
          </a:p>
          <a:p>
            <a:endParaRPr lang="en-US" sz="2500" dirty="0"/>
          </a:p>
          <a:p>
            <a:r>
              <a:rPr lang="en-US" sz="2500" dirty="0"/>
              <a:t>Assess the value of the publication by including the number of citations or funding acknowledgements.  </a:t>
            </a:r>
          </a:p>
          <a:p>
            <a:endParaRPr lang="en-US" sz="2500" dirty="0"/>
          </a:p>
          <a:p>
            <a:r>
              <a:rPr lang="en-US" sz="2500" dirty="0"/>
              <a:t>Databases </a:t>
            </a:r>
          </a:p>
          <a:p>
            <a:pPr lvl="1"/>
            <a:r>
              <a:rPr lang="en-US" sz="2100" dirty="0"/>
              <a:t>Google Scholar</a:t>
            </a:r>
          </a:p>
          <a:p>
            <a:pPr lvl="1"/>
            <a:r>
              <a:rPr lang="en-US" sz="2100" dirty="0"/>
              <a:t>Directory of Open Access Journals</a:t>
            </a:r>
          </a:p>
        </p:txBody>
      </p:sp>
      <p:sp>
        <p:nvSpPr>
          <p:cNvPr id="4" name="Slide Number Placeholder 3"/>
          <p:cNvSpPr>
            <a:spLocks noGrp="1"/>
          </p:cNvSpPr>
          <p:nvPr>
            <p:ph type="sldNum" sz="quarter" idx="12"/>
          </p:nvPr>
        </p:nvSpPr>
        <p:spPr/>
        <p:txBody>
          <a:bodyPr/>
          <a:lstStyle/>
          <a:p>
            <a:fld id="{8EF051D1-0637-714D-B2C7-1F0056F3E1FB}" type="slidenum">
              <a:rPr lang="en-US" smtClean="0"/>
              <a:t>21</a:t>
            </a:fld>
            <a:endParaRPr lang="en-US"/>
          </a:p>
        </p:txBody>
      </p:sp>
    </p:spTree>
    <p:extLst>
      <p:ext uri="{BB962C8B-B14F-4D97-AF65-F5344CB8AC3E}">
        <p14:creationId xmlns:p14="http://schemas.microsoft.com/office/powerpoint/2010/main" val="74648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227453" y="824540"/>
            <a:ext cx="8674821" cy="5051541"/>
            <a:chOff x="327274" y="420819"/>
            <a:chExt cx="8674821" cy="5051541"/>
          </a:xfrm>
        </p:grpSpPr>
        <p:sp>
          <p:nvSpPr>
            <p:cNvPr id="5" name="Rounded Rectangle 4"/>
            <p:cNvSpPr/>
            <p:nvPr/>
          </p:nvSpPr>
          <p:spPr>
            <a:xfrm>
              <a:off x="327274" y="420819"/>
              <a:ext cx="7209386" cy="5051541"/>
            </a:xfrm>
            <a:prstGeom prst="roundRect">
              <a:avLst>
                <a:gd name="adj" fmla="val 1405"/>
              </a:avLst>
            </a:prstGeom>
            <a:noFill/>
            <a:ln>
              <a:solidFill>
                <a:srgbClr val="95B3D7"/>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accent1">
                      <a:lumMod val="75000"/>
                    </a:schemeClr>
                  </a:solidFill>
                  <a:latin typeface="Arial"/>
                  <a:cs typeface="Arial"/>
                </a:rPr>
                <a:t>1. Query database (Google Scholar, Directory of Open Access Journals) for articles with term: Human AND Cell</a:t>
              </a:r>
            </a:p>
            <a:p>
              <a:endParaRPr lang="en-US" sz="1400" dirty="0">
                <a:solidFill>
                  <a:schemeClr val="accent1">
                    <a:lumMod val="75000"/>
                  </a:schemeClr>
                </a:solidFill>
                <a:latin typeface="Arial"/>
                <a:cs typeface="Arial"/>
              </a:endParaRPr>
            </a:p>
          </p:txBody>
        </p:sp>
        <p:sp>
          <p:nvSpPr>
            <p:cNvPr id="6" name="Rounded Rectangle 5"/>
            <p:cNvSpPr/>
            <p:nvPr/>
          </p:nvSpPr>
          <p:spPr>
            <a:xfrm>
              <a:off x="631868" y="997940"/>
              <a:ext cx="5697446" cy="4071139"/>
            </a:xfrm>
            <a:prstGeom prst="roundRect">
              <a:avLst>
                <a:gd name="adj" fmla="val 662"/>
              </a:avLst>
            </a:prstGeom>
            <a:noFill/>
            <a:ln>
              <a:solidFill>
                <a:srgbClr val="95B3D7"/>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accent1">
                      <a:lumMod val="75000"/>
                    </a:schemeClr>
                  </a:solidFill>
                  <a:latin typeface="Arial"/>
                  <a:cs typeface="Arial"/>
                </a:rPr>
                <a:t>2. Scan each article for heading in italics, bold or space before: Materials and methods OR Methods OR Experimental procedure </a:t>
              </a:r>
            </a:p>
            <a:p>
              <a:endParaRPr lang="en-US" sz="1400" dirty="0">
                <a:solidFill>
                  <a:schemeClr val="accent1">
                    <a:lumMod val="75000"/>
                  </a:schemeClr>
                </a:solidFill>
                <a:latin typeface="Arial"/>
                <a:cs typeface="Arial"/>
              </a:endParaRPr>
            </a:p>
          </p:txBody>
        </p:sp>
        <p:sp>
          <p:nvSpPr>
            <p:cNvPr id="7" name="Rounded Rectangle 6"/>
            <p:cNvSpPr/>
            <p:nvPr/>
          </p:nvSpPr>
          <p:spPr>
            <a:xfrm>
              <a:off x="848133" y="1557869"/>
              <a:ext cx="5370406" cy="3375127"/>
            </a:xfrm>
            <a:prstGeom prst="roundRect">
              <a:avLst>
                <a:gd name="adj" fmla="val 1275"/>
              </a:avLst>
            </a:prstGeom>
            <a:noFill/>
            <a:ln>
              <a:solidFill>
                <a:srgbClr val="95B3D7"/>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accent1">
                      <a:lumMod val="75000"/>
                    </a:schemeClr>
                  </a:solidFill>
                  <a:latin typeface="Arial"/>
                  <a:cs typeface="Arial"/>
                </a:rPr>
                <a:t>3. Scan 1000 characters after heading for the word “cell” </a:t>
              </a:r>
            </a:p>
            <a:p>
              <a:endParaRPr lang="en-US" sz="1400" dirty="0">
                <a:solidFill>
                  <a:schemeClr val="accent1">
                    <a:lumMod val="75000"/>
                  </a:schemeClr>
                </a:solidFill>
                <a:latin typeface="Arial"/>
                <a:cs typeface="Arial"/>
              </a:endParaRPr>
            </a:p>
          </p:txBody>
        </p:sp>
        <p:sp>
          <p:nvSpPr>
            <p:cNvPr id="8" name="Rounded Rectangle 7"/>
            <p:cNvSpPr/>
            <p:nvPr/>
          </p:nvSpPr>
          <p:spPr>
            <a:xfrm>
              <a:off x="976122" y="1868451"/>
              <a:ext cx="5162331" cy="2928463"/>
            </a:xfrm>
            <a:prstGeom prst="roundRect">
              <a:avLst>
                <a:gd name="adj" fmla="val 2474"/>
              </a:avLst>
            </a:prstGeom>
            <a:noFill/>
            <a:ln>
              <a:solidFill>
                <a:srgbClr val="95B3D7"/>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accent1">
                      <a:lumMod val="75000"/>
                    </a:schemeClr>
                  </a:solidFill>
                  <a:latin typeface="Arial"/>
                  <a:cs typeface="Arial"/>
                </a:rPr>
                <a:t>4. If “cell” is found: Scan 500 characters before and after for one of the following terms:  </a:t>
              </a:r>
            </a:p>
            <a:p>
              <a:endParaRPr lang="en-US" sz="1400" dirty="0">
                <a:solidFill>
                  <a:schemeClr val="accent1">
                    <a:lumMod val="75000"/>
                  </a:schemeClr>
                </a:solidFill>
                <a:latin typeface="Arial"/>
                <a:cs typeface="Arial"/>
              </a:endParaRPr>
            </a:p>
          </p:txBody>
        </p:sp>
        <p:sp>
          <p:nvSpPr>
            <p:cNvPr id="13" name="Rounded Rectangle 12"/>
            <p:cNvSpPr/>
            <p:nvPr/>
          </p:nvSpPr>
          <p:spPr>
            <a:xfrm>
              <a:off x="1058218" y="2435524"/>
              <a:ext cx="5023030" cy="2240856"/>
            </a:xfrm>
            <a:prstGeom prst="roundRect">
              <a:avLst>
                <a:gd name="adj" fmla="val 2474"/>
              </a:avLst>
            </a:prstGeom>
            <a:solidFill>
              <a:schemeClr val="accent1">
                <a:lumMod val="60000"/>
                <a:lumOff val="4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numCol="3" rtlCol="0" anchor="t"/>
            <a:lstStyle/>
            <a:p>
              <a:r>
                <a:rPr lang="en-US" sz="1300" dirty="0">
                  <a:solidFill>
                    <a:srgbClr val="FFFFFF"/>
                  </a:solidFill>
                  <a:latin typeface="Arial"/>
                  <a:cs typeface="Arial"/>
                </a:rPr>
                <a:t>Cell supplier: </a:t>
              </a:r>
            </a:p>
            <a:p>
              <a:pPr marL="342900" indent="-342900">
                <a:buFont typeface="Arial"/>
                <a:buChar char="•"/>
              </a:pPr>
              <a:r>
                <a:rPr lang="en-US" sz="1300" dirty="0">
                  <a:solidFill>
                    <a:srgbClr val="FFFFFF"/>
                  </a:solidFill>
                  <a:latin typeface="Arial"/>
                  <a:cs typeface="Arial"/>
                </a:rPr>
                <a:t>American Type Culture Collection </a:t>
              </a:r>
            </a:p>
            <a:p>
              <a:pPr marL="342900" indent="-342900">
                <a:buFont typeface="Arial"/>
                <a:buChar char="•"/>
              </a:pPr>
              <a:r>
                <a:rPr lang="en-US" sz="1300" dirty="0">
                  <a:solidFill>
                    <a:srgbClr val="FFFFFF"/>
                  </a:solidFill>
                  <a:latin typeface="Arial"/>
                  <a:cs typeface="Arial"/>
                </a:rPr>
                <a:t>ATTC</a:t>
              </a:r>
            </a:p>
            <a:p>
              <a:pPr marL="342900" indent="-342900">
                <a:buFont typeface="Arial"/>
                <a:buChar char="•"/>
              </a:pPr>
              <a:r>
                <a:rPr lang="en-US" sz="1300" dirty="0" err="1">
                  <a:solidFill>
                    <a:srgbClr val="FFFFFF"/>
                  </a:solidFill>
                  <a:latin typeface="Arial"/>
                  <a:cs typeface="Arial"/>
                </a:rPr>
                <a:t>Coriell</a:t>
              </a:r>
              <a:endParaRPr lang="en-US" sz="1300" dirty="0">
                <a:solidFill>
                  <a:srgbClr val="FFFFFF"/>
                </a:solidFill>
                <a:latin typeface="Arial"/>
                <a:cs typeface="Arial"/>
              </a:endParaRPr>
            </a:p>
            <a:p>
              <a:pPr marL="342900" indent="-342900">
                <a:buFont typeface="Arial"/>
                <a:buChar char="•"/>
              </a:pPr>
              <a:r>
                <a:rPr lang="en-US" sz="1300" dirty="0">
                  <a:solidFill>
                    <a:srgbClr val="FFFFFF"/>
                  </a:solidFill>
                  <a:latin typeface="Arial"/>
                  <a:cs typeface="Arial"/>
                </a:rPr>
                <a:t>Cell Applications</a:t>
              </a:r>
            </a:p>
            <a:p>
              <a:pPr marL="342900" indent="-342900">
                <a:buFont typeface="Arial"/>
                <a:buChar char="•"/>
              </a:pPr>
              <a:r>
                <a:rPr lang="en-US" sz="1300" dirty="0" err="1">
                  <a:solidFill>
                    <a:srgbClr val="FFFFFF"/>
                  </a:solidFill>
                  <a:latin typeface="Arial"/>
                  <a:cs typeface="Arial"/>
                </a:rPr>
                <a:t>Lonza</a:t>
              </a:r>
              <a:endParaRPr lang="en-US" sz="1300" dirty="0">
                <a:solidFill>
                  <a:srgbClr val="FFFFFF"/>
                </a:solidFill>
                <a:latin typeface="Arial"/>
                <a:cs typeface="Arial"/>
              </a:endParaRPr>
            </a:p>
            <a:p>
              <a:r>
                <a:rPr lang="en-US" sz="1300" dirty="0">
                  <a:solidFill>
                    <a:srgbClr val="FFFFFF"/>
                  </a:solidFill>
                  <a:latin typeface="Arial"/>
                  <a:cs typeface="Arial"/>
                </a:rPr>
                <a:t>Age</a:t>
              </a:r>
            </a:p>
            <a:p>
              <a:pPr marL="342900" indent="-342900">
                <a:buFont typeface="Arial"/>
                <a:buChar char="•"/>
              </a:pPr>
              <a:r>
                <a:rPr lang="en-US" sz="1300" dirty="0">
                  <a:solidFill>
                    <a:srgbClr val="FFFFFF"/>
                  </a:solidFill>
                  <a:latin typeface="Arial"/>
                  <a:cs typeface="Arial"/>
                </a:rPr>
                <a:t>Aged</a:t>
              </a:r>
            </a:p>
            <a:p>
              <a:pPr marL="342900" indent="-342900">
                <a:buFont typeface="Arial"/>
                <a:buChar char="•"/>
              </a:pPr>
              <a:r>
                <a:rPr lang="en-US" sz="1300" dirty="0">
                  <a:solidFill>
                    <a:srgbClr val="FFFFFF"/>
                  </a:solidFill>
                  <a:latin typeface="Arial"/>
                  <a:cs typeface="Arial"/>
                </a:rPr>
                <a:t>Age</a:t>
              </a:r>
            </a:p>
            <a:p>
              <a:pPr marL="342900" indent="-342900">
                <a:buFont typeface="Arial"/>
                <a:buChar char="•"/>
              </a:pPr>
              <a:r>
                <a:rPr lang="en-US" sz="1300" dirty="0">
                  <a:solidFill>
                    <a:srgbClr val="FFFFFF"/>
                  </a:solidFill>
                  <a:latin typeface="Arial"/>
                  <a:cs typeface="Arial"/>
                </a:rPr>
                <a:t>years</a:t>
              </a:r>
            </a:p>
            <a:p>
              <a:r>
                <a:rPr lang="en-US" sz="1300" dirty="0">
                  <a:solidFill>
                    <a:srgbClr val="FFFFFF"/>
                  </a:solidFill>
                  <a:latin typeface="Arial"/>
                  <a:cs typeface="Arial"/>
                </a:rPr>
                <a:t>Gender: </a:t>
              </a:r>
            </a:p>
            <a:p>
              <a:pPr marL="342900" indent="-342900">
                <a:buFont typeface="Arial"/>
                <a:buChar char="•"/>
              </a:pPr>
              <a:r>
                <a:rPr lang="en-US" sz="1300" dirty="0">
                  <a:solidFill>
                    <a:srgbClr val="FFFFFF"/>
                  </a:solidFill>
                  <a:latin typeface="Arial"/>
                  <a:cs typeface="Arial"/>
                </a:rPr>
                <a:t>Male</a:t>
              </a:r>
            </a:p>
            <a:p>
              <a:pPr marL="342900" indent="-342900">
                <a:buFont typeface="Arial"/>
                <a:buChar char="•"/>
              </a:pPr>
              <a:r>
                <a:rPr lang="en-US" sz="1300" dirty="0">
                  <a:solidFill>
                    <a:srgbClr val="FFFFFF"/>
                  </a:solidFill>
                  <a:latin typeface="Arial"/>
                  <a:cs typeface="Arial"/>
                </a:rPr>
                <a:t>Female</a:t>
              </a:r>
            </a:p>
            <a:p>
              <a:r>
                <a:rPr lang="en-US" sz="1300" dirty="0">
                  <a:solidFill>
                    <a:srgbClr val="FFFFFF"/>
                  </a:solidFill>
                  <a:latin typeface="Arial"/>
                  <a:cs typeface="Arial"/>
                </a:rPr>
                <a:t>Ethnicity: </a:t>
              </a:r>
            </a:p>
            <a:p>
              <a:pPr marL="342900" indent="-342900">
                <a:buFont typeface="Arial"/>
                <a:buChar char="•"/>
              </a:pPr>
              <a:r>
                <a:rPr lang="en-US" sz="1300" dirty="0">
                  <a:solidFill>
                    <a:srgbClr val="FFFFFF"/>
                  </a:solidFill>
                  <a:latin typeface="Arial"/>
                  <a:cs typeface="Arial"/>
                </a:rPr>
                <a:t>Hispanic</a:t>
              </a:r>
            </a:p>
            <a:p>
              <a:pPr marL="342900" indent="-342900">
                <a:buFont typeface="Arial"/>
                <a:buChar char="•"/>
              </a:pPr>
              <a:r>
                <a:rPr lang="en-US" sz="1300" dirty="0">
                  <a:solidFill>
                    <a:srgbClr val="FFFFFF"/>
                  </a:solidFill>
                  <a:latin typeface="Arial"/>
                  <a:cs typeface="Arial"/>
                </a:rPr>
                <a:t>Latino</a:t>
              </a:r>
            </a:p>
            <a:p>
              <a:r>
                <a:rPr lang="en-US" sz="1300" dirty="0">
                  <a:solidFill>
                    <a:srgbClr val="FFFFFF"/>
                  </a:solidFill>
                  <a:latin typeface="Arial"/>
                  <a:cs typeface="Arial"/>
                </a:rPr>
                <a:t>Race: </a:t>
              </a:r>
            </a:p>
            <a:p>
              <a:pPr marL="342900" indent="-342900">
                <a:buFont typeface="Arial"/>
                <a:buChar char="•"/>
              </a:pPr>
              <a:r>
                <a:rPr lang="en-US" sz="1300" dirty="0">
                  <a:solidFill>
                    <a:srgbClr val="FFFFFF"/>
                  </a:solidFill>
                  <a:latin typeface="Arial"/>
                  <a:cs typeface="Arial"/>
                </a:rPr>
                <a:t>African American</a:t>
              </a:r>
            </a:p>
            <a:p>
              <a:pPr marL="342900" indent="-342900">
                <a:buFont typeface="Arial"/>
                <a:buChar char="•"/>
              </a:pPr>
              <a:r>
                <a:rPr lang="en-US" sz="1300" dirty="0">
                  <a:solidFill>
                    <a:srgbClr val="FFFFFF"/>
                  </a:solidFill>
                  <a:latin typeface="Arial"/>
                  <a:cs typeface="Arial"/>
                </a:rPr>
                <a:t>American Indian </a:t>
              </a:r>
            </a:p>
            <a:p>
              <a:pPr marL="342900" indent="-342900">
                <a:buFont typeface="Arial"/>
                <a:buChar char="•"/>
              </a:pPr>
              <a:r>
                <a:rPr lang="en-US" sz="1300" dirty="0">
                  <a:solidFill>
                    <a:srgbClr val="FFFFFF"/>
                  </a:solidFill>
                  <a:latin typeface="Arial"/>
                  <a:cs typeface="Arial"/>
                </a:rPr>
                <a:t>Alaska Native</a:t>
              </a:r>
            </a:p>
            <a:p>
              <a:pPr marL="342900" indent="-342900">
                <a:buFont typeface="Arial"/>
                <a:buChar char="•"/>
              </a:pPr>
              <a:r>
                <a:rPr lang="en-US" sz="1300" dirty="0">
                  <a:solidFill>
                    <a:srgbClr val="FFFFFF"/>
                  </a:solidFill>
                  <a:latin typeface="Arial"/>
                  <a:cs typeface="Arial"/>
                </a:rPr>
                <a:t>Alaskan Native</a:t>
              </a:r>
            </a:p>
            <a:p>
              <a:pPr marL="342900" indent="-342900">
                <a:buFont typeface="Arial"/>
                <a:buChar char="•"/>
              </a:pPr>
              <a:r>
                <a:rPr lang="en-US" sz="1300" dirty="0">
                  <a:solidFill>
                    <a:srgbClr val="FFFFFF"/>
                  </a:solidFill>
                  <a:latin typeface="Arial"/>
                  <a:cs typeface="Arial"/>
                </a:rPr>
                <a:t>Asian</a:t>
              </a:r>
            </a:p>
            <a:p>
              <a:pPr marL="342900" indent="-342900">
                <a:buFont typeface="Arial"/>
                <a:buChar char="•"/>
              </a:pPr>
              <a:r>
                <a:rPr lang="en-US" sz="1300" dirty="0">
                  <a:solidFill>
                    <a:srgbClr val="FFFFFF"/>
                  </a:solidFill>
                  <a:latin typeface="Arial"/>
                  <a:cs typeface="Arial"/>
                </a:rPr>
                <a:t>Black</a:t>
              </a:r>
            </a:p>
            <a:p>
              <a:pPr marL="342900" indent="-342900">
                <a:buFont typeface="Arial"/>
                <a:buChar char="•"/>
              </a:pPr>
              <a:r>
                <a:rPr lang="en-US" sz="1300" dirty="0">
                  <a:solidFill>
                    <a:srgbClr val="FFFFFF"/>
                  </a:solidFill>
                  <a:latin typeface="Arial"/>
                  <a:cs typeface="Arial"/>
                </a:rPr>
                <a:t>Native Hawaiian</a:t>
              </a:r>
            </a:p>
            <a:p>
              <a:pPr marL="342900" indent="-342900">
                <a:buFont typeface="Arial"/>
                <a:buChar char="•"/>
              </a:pPr>
              <a:r>
                <a:rPr lang="en-US" sz="1300" dirty="0">
                  <a:solidFill>
                    <a:srgbClr val="FFFFFF"/>
                  </a:solidFill>
                  <a:latin typeface="Arial"/>
                  <a:cs typeface="Arial"/>
                </a:rPr>
                <a:t>Native Hawaii</a:t>
              </a:r>
            </a:p>
            <a:p>
              <a:pPr marL="342900" indent="-342900">
                <a:buFont typeface="Arial"/>
                <a:buChar char="•"/>
              </a:pPr>
              <a:r>
                <a:rPr lang="en-US" sz="1300" dirty="0">
                  <a:solidFill>
                    <a:srgbClr val="FFFFFF"/>
                  </a:solidFill>
                  <a:latin typeface="Arial"/>
                  <a:cs typeface="Arial"/>
                </a:rPr>
                <a:t>Pacific Islander</a:t>
              </a:r>
            </a:p>
            <a:p>
              <a:pPr marL="342900" indent="-342900">
                <a:buFont typeface="Arial"/>
                <a:buChar char="•"/>
              </a:pPr>
              <a:r>
                <a:rPr lang="en-US" sz="1300" dirty="0">
                  <a:solidFill>
                    <a:srgbClr val="FFFFFF"/>
                  </a:solidFill>
                  <a:latin typeface="Arial"/>
                  <a:cs typeface="Arial"/>
                </a:rPr>
                <a:t>White</a:t>
              </a:r>
            </a:p>
            <a:p>
              <a:pPr marL="342900" indent="-342900">
                <a:buFont typeface="Arial"/>
                <a:buChar char="•"/>
              </a:pPr>
              <a:r>
                <a:rPr lang="en-US" sz="1300" dirty="0">
                  <a:solidFill>
                    <a:srgbClr val="FFFFFF"/>
                  </a:solidFill>
                  <a:latin typeface="Arial"/>
                  <a:cs typeface="Arial"/>
                </a:rPr>
                <a:t>Caucasian</a:t>
              </a:r>
            </a:p>
            <a:p>
              <a:endParaRPr lang="en-US" sz="1300" dirty="0">
                <a:solidFill>
                  <a:srgbClr val="FFFFFF"/>
                </a:solidFill>
                <a:latin typeface="Arial"/>
                <a:cs typeface="Arial"/>
              </a:endParaRPr>
            </a:p>
          </p:txBody>
        </p:sp>
        <p:sp>
          <p:nvSpPr>
            <p:cNvPr id="14" name="Right Brace 13"/>
            <p:cNvSpPr/>
            <p:nvPr/>
          </p:nvSpPr>
          <p:spPr>
            <a:xfrm>
              <a:off x="5885976" y="2501228"/>
              <a:ext cx="208232" cy="2080222"/>
            </a:xfrm>
            <a:prstGeom prst="rightBrace">
              <a:avLst>
                <a:gd name="adj1" fmla="val 49426"/>
                <a:gd name="adj2" fmla="val 50000"/>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1200"/>
            </a:p>
          </p:txBody>
        </p:sp>
        <p:sp>
          <p:nvSpPr>
            <p:cNvPr id="18" name="Oval 17"/>
            <p:cNvSpPr/>
            <p:nvPr/>
          </p:nvSpPr>
          <p:spPr>
            <a:xfrm>
              <a:off x="6557652" y="1557870"/>
              <a:ext cx="899627" cy="715205"/>
            </a:xfrm>
            <a:prstGeom prst="ellipse">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latin typeface="Arial"/>
                  <a:cs typeface="Arial"/>
                </a:rPr>
                <a:t>IF ANY TERM IS  FOUND</a:t>
              </a:r>
            </a:p>
          </p:txBody>
        </p:sp>
        <p:cxnSp>
          <p:nvCxnSpPr>
            <p:cNvPr id="20" name="Straight Arrow Connector 19"/>
            <p:cNvCxnSpPr/>
            <p:nvPr/>
          </p:nvCxnSpPr>
          <p:spPr>
            <a:xfrm flipV="1">
              <a:off x="7009986" y="2274133"/>
              <a:ext cx="0" cy="457200"/>
            </a:xfrm>
            <a:prstGeom prst="straightConnector1">
              <a:avLst/>
            </a:prstGeom>
            <a:ln w="3175" cmpd="sng">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rot="10800000" flipV="1">
              <a:off x="7009986" y="2731333"/>
              <a:ext cx="0" cy="457200"/>
            </a:xfrm>
            <a:prstGeom prst="straightConnector1">
              <a:avLst/>
            </a:prstGeom>
            <a:ln w="3175" cmpd="sng">
              <a:tailEnd type="arrow"/>
            </a:ln>
          </p:spPr>
          <p:style>
            <a:lnRef idx="2">
              <a:schemeClr val="dk1"/>
            </a:lnRef>
            <a:fillRef idx="0">
              <a:schemeClr val="dk1"/>
            </a:fillRef>
            <a:effectRef idx="1">
              <a:schemeClr val="dk1"/>
            </a:effectRef>
            <a:fontRef idx="minor">
              <a:schemeClr val="tx1"/>
            </a:fontRef>
          </p:style>
        </p:cxnSp>
        <p:cxnSp>
          <p:nvCxnSpPr>
            <p:cNvPr id="26" name="Elbow Connector 25"/>
            <p:cNvCxnSpPr/>
            <p:nvPr/>
          </p:nvCxnSpPr>
          <p:spPr>
            <a:xfrm rot="5400000" flipH="1">
              <a:off x="2378551" y="-211494"/>
              <a:ext cx="2862072" cy="6400800"/>
            </a:xfrm>
            <a:prstGeom prst="bentConnector4">
              <a:avLst>
                <a:gd name="adj1" fmla="val -27947"/>
                <a:gd name="adj2" fmla="val 102761"/>
              </a:avLst>
            </a:prstGeom>
            <a:ln w="3175" cmpd="sng">
              <a:tailEnd type="arrow"/>
            </a:ln>
          </p:spPr>
          <p:style>
            <a:lnRef idx="2">
              <a:schemeClr val="dk1"/>
            </a:lnRef>
            <a:fillRef idx="0">
              <a:schemeClr val="dk1"/>
            </a:fillRef>
            <a:effectRef idx="1">
              <a:schemeClr val="dk1"/>
            </a:effectRef>
            <a:fontRef idx="minor">
              <a:schemeClr val="tx1"/>
            </a:fontRef>
          </p:style>
        </p:cxnSp>
        <p:sp>
          <p:nvSpPr>
            <p:cNvPr id="34" name="Pentagon 33"/>
            <p:cNvSpPr/>
            <p:nvPr/>
          </p:nvSpPr>
          <p:spPr>
            <a:xfrm rot="5400000">
              <a:off x="6610463" y="3997036"/>
              <a:ext cx="766749" cy="591939"/>
            </a:xfrm>
            <a:prstGeom prst="homePlate">
              <a:avLst>
                <a:gd name="adj" fmla="val 27189"/>
              </a:avLst>
            </a:prstGeom>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0" b="1" dirty="0">
                  <a:latin typeface="Arial"/>
                  <a:cs typeface="Arial"/>
                </a:rPr>
                <a:t>Query next article</a:t>
              </a:r>
            </a:p>
          </p:txBody>
        </p:sp>
        <p:cxnSp>
          <p:nvCxnSpPr>
            <p:cNvPr id="37" name="Straight Arrow Connector 36"/>
            <p:cNvCxnSpPr/>
            <p:nvPr/>
          </p:nvCxnSpPr>
          <p:spPr>
            <a:xfrm>
              <a:off x="7445939" y="1965176"/>
              <a:ext cx="342812" cy="0"/>
            </a:xfrm>
            <a:prstGeom prst="straightConnector1">
              <a:avLst/>
            </a:prstGeom>
            <a:ln w="3175" cmpd="sng">
              <a:tailEnd type="arrow"/>
            </a:ln>
          </p:spPr>
          <p:style>
            <a:lnRef idx="2">
              <a:schemeClr val="dk1"/>
            </a:lnRef>
            <a:fillRef idx="0">
              <a:schemeClr val="dk1"/>
            </a:fillRef>
            <a:effectRef idx="1">
              <a:schemeClr val="dk1"/>
            </a:effectRef>
            <a:fontRef idx="minor">
              <a:schemeClr val="tx1"/>
            </a:fontRef>
          </p:style>
        </p:cxnSp>
        <p:sp>
          <p:nvSpPr>
            <p:cNvPr id="39" name="Pentagon 38"/>
            <p:cNvSpPr/>
            <p:nvPr/>
          </p:nvSpPr>
          <p:spPr>
            <a:xfrm>
              <a:off x="7800092" y="1163075"/>
              <a:ext cx="1202003" cy="2448143"/>
            </a:xfrm>
            <a:prstGeom prst="homePlate">
              <a:avLst>
                <a:gd name="adj" fmla="val 0"/>
              </a:avLst>
            </a:prstGeom>
            <a:ln w="6350" cmpd="sng"/>
          </p:spPr>
          <p:style>
            <a:lnRef idx="2">
              <a:schemeClr val="dk1"/>
            </a:lnRef>
            <a:fillRef idx="1">
              <a:schemeClr val="lt1"/>
            </a:fillRef>
            <a:effectRef idx="0">
              <a:schemeClr val="dk1"/>
            </a:effectRef>
            <a:fontRef idx="minor">
              <a:schemeClr val="dk1"/>
            </a:fontRef>
          </p:style>
          <p:txBody>
            <a:bodyPr rtlCol="0" anchor="t"/>
            <a:lstStyle/>
            <a:p>
              <a:pPr algn="ctr"/>
              <a:r>
                <a:rPr lang="en-US" sz="1200" dirty="0">
                  <a:solidFill>
                    <a:schemeClr val="tx1"/>
                  </a:solidFill>
                  <a:latin typeface="Arial"/>
                  <a:cs typeface="Arial"/>
                </a:rPr>
                <a:t>Database article title, keyword, publication year, number of times cited.  Parse the 500 characters surrounding “cell” for cell type, supplier, gender, race, ethnicity</a:t>
              </a:r>
            </a:p>
          </p:txBody>
        </p:sp>
        <p:cxnSp>
          <p:nvCxnSpPr>
            <p:cNvPr id="42" name="Straight Arrow Connector 41"/>
            <p:cNvCxnSpPr/>
            <p:nvPr/>
          </p:nvCxnSpPr>
          <p:spPr>
            <a:xfrm rot="5400000">
              <a:off x="6653253" y="3568028"/>
              <a:ext cx="685800" cy="0"/>
            </a:xfrm>
            <a:prstGeom prst="straightConnector1">
              <a:avLst/>
            </a:prstGeom>
            <a:ln w="3175" cmpd="sng">
              <a:tailEnd type="arrow"/>
            </a:ln>
          </p:spPr>
          <p:style>
            <a:lnRef idx="2">
              <a:schemeClr val="dk1"/>
            </a:lnRef>
            <a:fillRef idx="0">
              <a:schemeClr val="dk1"/>
            </a:fillRef>
            <a:effectRef idx="1">
              <a:schemeClr val="dk1"/>
            </a:effectRef>
            <a:fontRef idx="minor">
              <a:schemeClr val="tx1"/>
            </a:fontRef>
          </p:style>
        </p:cxnSp>
        <p:sp>
          <p:nvSpPr>
            <p:cNvPr id="43" name="Oval 42"/>
            <p:cNvSpPr/>
            <p:nvPr/>
          </p:nvSpPr>
          <p:spPr>
            <a:xfrm>
              <a:off x="6560172" y="2891756"/>
              <a:ext cx="899627" cy="719462"/>
            </a:xfrm>
            <a:prstGeom prst="ellipse">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latin typeface="Arial"/>
                  <a:cs typeface="Arial"/>
                </a:rPr>
                <a:t>IF NO TERM IS FOUND</a:t>
              </a:r>
            </a:p>
          </p:txBody>
        </p:sp>
        <p:cxnSp>
          <p:nvCxnSpPr>
            <p:cNvPr id="45" name="Elbow Connector 44"/>
            <p:cNvCxnSpPr>
              <a:stCxn id="14" idx="1"/>
            </p:cNvCxnSpPr>
            <p:nvPr/>
          </p:nvCxnSpPr>
          <p:spPr>
            <a:xfrm rot="10800000" flipH="1">
              <a:off x="6094207" y="2752507"/>
              <a:ext cx="915779" cy="788832"/>
            </a:xfrm>
            <a:prstGeom prst="bentConnector5">
              <a:avLst>
                <a:gd name="adj1" fmla="val 41904"/>
                <a:gd name="adj2" fmla="val 130644"/>
                <a:gd name="adj3" fmla="val 72738"/>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66" name="Slide Number Placeholder 65"/>
          <p:cNvSpPr>
            <a:spLocks noGrp="1"/>
          </p:cNvSpPr>
          <p:nvPr>
            <p:ph type="sldNum" sz="quarter" idx="12"/>
          </p:nvPr>
        </p:nvSpPr>
        <p:spPr/>
        <p:txBody>
          <a:bodyPr/>
          <a:lstStyle/>
          <a:p>
            <a:fld id="{8EF051D1-0637-714D-B2C7-1F0056F3E1FB}" type="slidenum">
              <a:rPr lang="en-US" smtClean="0"/>
              <a:t>22</a:t>
            </a:fld>
            <a:endParaRPr lang="en-US"/>
          </a:p>
        </p:txBody>
      </p:sp>
    </p:spTree>
    <p:extLst>
      <p:ext uri="{BB962C8B-B14F-4D97-AF65-F5344CB8AC3E}">
        <p14:creationId xmlns:p14="http://schemas.microsoft.com/office/powerpoint/2010/main" val="2247191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227453" y="824540"/>
            <a:ext cx="8674821" cy="5051541"/>
            <a:chOff x="327274" y="420819"/>
            <a:chExt cx="8674821" cy="5051541"/>
          </a:xfrm>
        </p:grpSpPr>
        <p:sp>
          <p:nvSpPr>
            <p:cNvPr id="5" name="Rounded Rectangle 4"/>
            <p:cNvSpPr/>
            <p:nvPr/>
          </p:nvSpPr>
          <p:spPr>
            <a:xfrm>
              <a:off x="327274" y="420819"/>
              <a:ext cx="7209386" cy="5051541"/>
            </a:xfrm>
            <a:prstGeom prst="roundRect">
              <a:avLst>
                <a:gd name="adj" fmla="val 1405"/>
              </a:avLst>
            </a:prstGeom>
            <a:noFill/>
            <a:ln>
              <a:solidFill>
                <a:srgbClr val="95B3D7"/>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smtClean="0">
                  <a:solidFill>
                    <a:schemeClr val="accent1">
                      <a:lumMod val="75000"/>
                    </a:schemeClr>
                  </a:solidFill>
                  <a:latin typeface="Arial"/>
                  <a:cs typeface="Arial"/>
                </a:rPr>
                <a:t>Query </a:t>
              </a:r>
              <a:r>
                <a:rPr lang="en-US" sz="1400" dirty="0">
                  <a:solidFill>
                    <a:schemeClr val="accent1">
                      <a:lumMod val="75000"/>
                    </a:schemeClr>
                  </a:solidFill>
                  <a:latin typeface="Arial"/>
                  <a:cs typeface="Arial"/>
                </a:rPr>
                <a:t>database </a:t>
              </a:r>
              <a:r>
                <a:rPr lang="en-US" sz="1400" dirty="0" smtClean="0">
                  <a:solidFill>
                    <a:schemeClr val="accent1">
                      <a:lumMod val="75000"/>
                    </a:schemeClr>
                  </a:solidFill>
                  <a:latin typeface="Arial"/>
                  <a:cs typeface="Arial"/>
                </a:rPr>
                <a:t>(</a:t>
              </a:r>
              <a:r>
                <a:rPr lang="en-US" sz="1400" dirty="0" err="1" smtClean="0">
                  <a:solidFill>
                    <a:schemeClr val="accent1">
                      <a:lumMod val="75000"/>
                    </a:schemeClr>
                  </a:solidFill>
                  <a:latin typeface="Arial"/>
                  <a:cs typeface="Arial"/>
                </a:rPr>
                <a:t>PLoS</a:t>
              </a:r>
              <a:r>
                <a:rPr lang="en-US" sz="1400" dirty="0" smtClean="0">
                  <a:solidFill>
                    <a:schemeClr val="accent1">
                      <a:lumMod val="75000"/>
                    </a:schemeClr>
                  </a:solidFill>
                  <a:latin typeface="Arial"/>
                  <a:cs typeface="Arial"/>
                </a:rPr>
                <a:t>, Google </a:t>
              </a:r>
              <a:r>
                <a:rPr lang="en-US" sz="1400" dirty="0">
                  <a:solidFill>
                    <a:schemeClr val="accent1">
                      <a:lumMod val="75000"/>
                    </a:schemeClr>
                  </a:solidFill>
                  <a:latin typeface="Arial"/>
                  <a:cs typeface="Arial"/>
                </a:rPr>
                <a:t>Scholar, Directory of Open Access Journals</a:t>
              </a:r>
              <a:r>
                <a:rPr lang="en-US" sz="1400" dirty="0" smtClean="0">
                  <a:solidFill>
                    <a:schemeClr val="accent1">
                      <a:lumMod val="75000"/>
                    </a:schemeClr>
                  </a:solidFill>
                  <a:latin typeface="Arial"/>
                  <a:cs typeface="Arial"/>
                </a:rPr>
                <a:t>)</a:t>
              </a:r>
              <a:endParaRPr lang="en-US" sz="1400" dirty="0">
                <a:solidFill>
                  <a:schemeClr val="accent1">
                    <a:lumMod val="75000"/>
                  </a:schemeClr>
                </a:solidFill>
                <a:latin typeface="Arial"/>
                <a:cs typeface="Arial"/>
              </a:endParaRPr>
            </a:p>
          </p:txBody>
        </p:sp>
        <p:sp>
          <p:nvSpPr>
            <p:cNvPr id="6" name="Rounded Rectangle 5"/>
            <p:cNvSpPr/>
            <p:nvPr/>
          </p:nvSpPr>
          <p:spPr>
            <a:xfrm>
              <a:off x="631868" y="807274"/>
              <a:ext cx="5697446" cy="4261805"/>
            </a:xfrm>
            <a:prstGeom prst="roundRect">
              <a:avLst>
                <a:gd name="adj" fmla="val 662"/>
              </a:avLst>
            </a:prstGeom>
            <a:noFill/>
            <a:ln>
              <a:solidFill>
                <a:srgbClr val="95B3D7"/>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accent1">
                      <a:lumMod val="75000"/>
                    </a:schemeClr>
                  </a:solidFill>
                  <a:latin typeface="Arial"/>
                  <a:cs typeface="Arial"/>
                </a:rPr>
                <a:t>1</a:t>
              </a:r>
              <a:r>
                <a:rPr lang="en-US" sz="1400" dirty="0" smtClean="0">
                  <a:solidFill>
                    <a:schemeClr val="accent1">
                      <a:lumMod val="75000"/>
                    </a:schemeClr>
                  </a:solidFill>
                  <a:latin typeface="Arial"/>
                  <a:cs typeface="Arial"/>
                </a:rPr>
                <a:t>. </a:t>
              </a:r>
              <a:r>
                <a:rPr lang="en-US" sz="1400" dirty="0">
                  <a:solidFill>
                    <a:schemeClr val="accent1">
                      <a:lumMod val="75000"/>
                    </a:schemeClr>
                  </a:solidFill>
                  <a:latin typeface="Arial"/>
                  <a:cs typeface="Arial"/>
                </a:rPr>
                <a:t>Scan </a:t>
              </a:r>
              <a:r>
                <a:rPr lang="en-US" sz="1400" dirty="0" smtClean="0">
                  <a:solidFill>
                    <a:schemeClr val="accent1">
                      <a:lumMod val="75000"/>
                    </a:schemeClr>
                  </a:solidFill>
                  <a:latin typeface="Arial"/>
                  <a:cs typeface="Arial"/>
                </a:rPr>
                <a:t>within the article’s headings for  Materials </a:t>
              </a:r>
              <a:r>
                <a:rPr lang="en-US" sz="1400" dirty="0">
                  <a:solidFill>
                    <a:schemeClr val="accent1">
                      <a:lumMod val="75000"/>
                    </a:schemeClr>
                  </a:solidFill>
                  <a:latin typeface="Arial"/>
                  <a:cs typeface="Arial"/>
                </a:rPr>
                <a:t>and methods OR Methods OR Experimental procedure </a:t>
              </a:r>
              <a:r>
                <a:rPr lang="en-US" sz="1400" dirty="0" smtClean="0">
                  <a:solidFill>
                    <a:schemeClr val="accent1">
                      <a:lumMod val="75000"/>
                    </a:schemeClr>
                  </a:solidFill>
                  <a:latin typeface="Arial"/>
                  <a:cs typeface="Arial"/>
                </a:rPr>
                <a:t>for cell supplying company</a:t>
              </a:r>
              <a:endParaRPr lang="en-US" sz="1400" dirty="0">
                <a:solidFill>
                  <a:schemeClr val="accent1">
                    <a:lumMod val="75000"/>
                  </a:schemeClr>
                </a:solidFill>
                <a:latin typeface="Arial"/>
                <a:cs typeface="Arial"/>
              </a:endParaRPr>
            </a:p>
            <a:p>
              <a:endParaRPr lang="en-US" sz="1400" dirty="0">
                <a:solidFill>
                  <a:schemeClr val="accent1">
                    <a:lumMod val="75000"/>
                  </a:schemeClr>
                </a:solidFill>
                <a:latin typeface="Arial"/>
                <a:cs typeface="Arial"/>
              </a:endParaRPr>
            </a:p>
          </p:txBody>
        </p:sp>
        <p:sp>
          <p:nvSpPr>
            <p:cNvPr id="7" name="Rounded Rectangle 6"/>
            <p:cNvSpPr/>
            <p:nvPr/>
          </p:nvSpPr>
          <p:spPr>
            <a:xfrm>
              <a:off x="848133" y="2151184"/>
              <a:ext cx="5370406" cy="2781813"/>
            </a:xfrm>
            <a:prstGeom prst="roundRect">
              <a:avLst>
                <a:gd name="adj" fmla="val 1275"/>
              </a:avLst>
            </a:prstGeom>
            <a:noFill/>
            <a:ln>
              <a:solidFill>
                <a:srgbClr val="95B3D7"/>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accent1">
                      <a:lumMod val="75000"/>
                    </a:schemeClr>
                  </a:solidFill>
                  <a:latin typeface="Arial"/>
                  <a:cs typeface="Arial"/>
                </a:rPr>
                <a:t>2</a:t>
              </a:r>
              <a:r>
                <a:rPr lang="en-US" sz="1400" dirty="0" smtClean="0">
                  <a:solidFill>
                    <a:schemeClr val="accent1">
                      <a:lumMod val="75000"/>
                    </a:schemeClr>
                  </a:solidFill>
                  <a:latin typeface="Arial"/>
                  <a:cs typeface="Arial"/>
                </a:rPr>
                <a:t>. </a:t>
              </a:r>
              <a:r>
                <a:rPr lang="en-US" sz="1400" dirty="0">
                  <a:solidFill>
                    <a:schemeClr val="accent1">
                      <a:lumMod val="75000"/>
                    </a:schemeClr>
                  </a:solidFill>
                  <a:latin typeface="Arial"/>
                  <a:cs typeface="Arial"/>
                </a:rPr>
                <a:t>Scan </a:t>
              </a:r>
              <a:r>
                <a:rPr lang="en-US" sz="1400" dirty="0">
                  <a:solidFill>
                    <a:schemeClr val="accent1">
                      <a:lumMod val="75000"/>
                    </a:schemeClr>
                  </a:solidFill>
                  <a:latin typeface="Arial"/>
                  <a:cs typeface="Arial"/>
                </a:rPr>
                <a:t>5</a:t>
              </a:r>
              <a:r>
                <a:rPr lang="en-US" sz="1400" dirty="0" smtClean="0">
                  <a:solidFill>
                    <a:schemeClr val="accent1">
                      <a:lumMod val="75000"/>
                    </a:schemeClr>
                  </a:solidFill>
                  <a:latin typeface="Arial"/>
                  <a:cs typeface="Arial"/>
                </a:rPr>
                <a:t>00 </a:t>
              </a:r>
              <a:r>
                <a:rPr lang="en-US" sz="1400" dirty="0">
                  <a:solidFill>
                    <a:schemeClr val="accent1">
                      <a:lumMod val="75000"/>
                    </a:schemeClr>
                  </a:solidFill>
                  <a:latin typeface="Arial"/>
                  <a:cs typeface="Arial"/>
                </a:rPr>
                <a:t>characters </a:t>
              </a:r>
              <a:r>
                <a:rPr lang="en-US" sz="1400" dirty="0" smtClean="0">
                  <a:solidFill>
                    <a:schemeClr val="accent1">
                      <a:lumMod val="75000"/>
                    </a:schemeClr>
                  </a:solidFill>
                  <a:latin typeface="Arial"/>
                  <a:cs typeface="Arial"/>
                </a:rPr>
                <a:t>before/after company for “human” </a:t>
              </a:r>
              <a:endParaRPr lang="en-US" sz="1400" dirty="0">
                <a:solidFill>
                  <a:schemeClr val="accent1">
                    <a:lumMod val="75000"/>
                  </a:schemeClr>
                </a:solidFill>
                <a:latin typeface="Arial"/>
                <a:cs typeface="Arial"/>
              </a:endParaRPr>
            </a:p>
            <a:p>
              <a:endParaRPr lang="en-US" sz="1400" dirty="0">
                <a:solidFill>
                  <a:schemeClr val="accent1">
                    <a:lumMod val="75000"/>
                  </a:schemeClr>
                </a:solidFill>
                <a:latin typeface="Arial"/>
                <a:cs typeface="Arial"/>
              </a:endParaRPr>
            </a:p>
          </p:txBody>
        </p:sp>
        <p:sp>
          <p:nvSpPr>
            <p:cNvPr id="8" name="Rounded Rectangle 7"/>
            <p:cNvSpPr/>
            <p:nvPr/>
          </p:nvSpPr>
          <p:spPr>
            <a:xfrm>
              <a:off x="976122" y="2501228"/>
              <a:ext cx="5162331" cy="2295686"/>
            </a:xfrm>
            <a:prstGeom prst="roundRect">
              <a:avLst>
                <a:gd name="adj" fmla="val 2474"/>
              </a:avLst>
            </a:prstGeom>
            <a:noFill/>
            <a:ln>
              <a:solidFill>
                <a:srgbClr val="95B3D7"/>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accent1">
                      <a:lumMod val="75000"/>
                    </a:schemeClr>
                  </a:solidFill>
                  <a:latin typeface="Arial"/>
                  <a:cs typeface="Arial"/>
                </a:rPr>
                <a:t>3</a:t>
              </a:r>
              <a:r>
                <a:rPr lang="en-US" sz="1400" dirty="0" smtClean="0">
                  <a:solidFill>
                    <a:schemeClr val="accent1">
                      <a:lumMod val="75000"/>
                    </a:schemeClr>
                  </a:solidFill>
                  <a:latin typeface="Arial"/>
                  <a:cs typeface="Arial"/>
                </a:rPr>
                <a:t>. </a:t>
              </a:r>
              <a:r>
                <a:rPr lang="en-US" sz="1400" dirty="0">
                  <a:solidFill>
                    <a:schemeClr val="accent1">
                      <a:lumMod val="75000"/>
                    </a:schemeClr>
                  </a:solidFill>
                  <a:latin typeface="Arial"/>
                  <a:cs typeface="Arial"/>
                </a:rPr>
                <a:t>If </a:t>
              </a:r>
              <a:r>
                <a:rPr lang="en-US" sz="1400" dirty="0" smtClean="0">
                  <a:solidFill>
                    <a:schemeClr val="accent1">
                      <a:lumMod val="75000"/>
                    </a:schemeClr>
                  </a:solidFill>
                  <a:latin typeface="Arial"/>
                  <a:cs typeface="Arial"/>
                </a:rPr>
                <a:t>“</a:t>
              </a:r>
              <a:r>
                <a:rPr lang="en-US" sz="1400" dirty="0" smtClean="0">
                  <a:solidFill>
                    <a:schemeClr val="accent1">
                      <a:lumMod val="75000"/>
                    </a:schemeClr>
                  </a:solidFill>
                  <a:latin typeface="Arial"/>
                  <a:cs typeface="Arial"/>
                </a:rPr>
                <a:t>human</a:t>
              </a:r>
              <a:r>
                <a:rPr lang="en-US" sz="1400" dirty="0" smtClean="0">
                  <a:solidFill>
                    <a:schemeClr val="accent1">
                      <a:lumMod val="75000"/>
                    </a:schemeClr>
                  </a:solidFill>
                  <a:latin typeface="Arial"/>
                  <a:cs typeface="Arial"/>
                </a:rPr>
                <a:t>” </a:t>
              </a:r>
              <a:r>
                <a:rPr lang="en-US" sz="1400" dirty="0">
                  <a:solidFill>
                    <a:schemeClr val="accent1">
                      <a:lumMod val="75000"/>
                    </a:schemeClr>
                  </a:solidFill>
                  <a:latin typeface="Arial"/>
                  <a:cs typeface="Arial"/>
                </a:rPr>
                <a:t>is found: Scan </a:t>
              </a:r>
              <a:r>
                <a:rPr lang="en-US" sz="1400" dirty="0" smtClean="0">
                  <a:solidFill>
                    <a:schemeClr val="accent1">
                      <a:lumMod val="75000"/>
                    </a:schemeClr>
                  </a:solidFill>
                  <a:latin typeface="Arial"/>
                  <a:cs typeface="Arial"/>
                </a:rPr>
                <a:t>for the following, if found populate into a database under the requisite heading:  </a:t>
              </a:r>
              <a:endParaRPr lang="en-US" sz="1400" dirty="0">
                <a:solidFill>
                  <a:schemeClr val="accent1">
                    <a:lumMod val="75000"/>
                  </a:schemeClr>
                </a:solidFill>
                <a:latin typeface="Arial"/>
                <a:cs typeface="Arial"/>
              </a:endParaRPr>
            </a:p>
            <a:p>
              <a:endParaRPr lang="en-US" sz="1400" dirty="0">
                <a:solidFill>
                  <a:schemeClr val="accent1">
                    <a:lumMod val="75000"/>
                  </a:schemeClr>
                </a:solidFill>
                <a:latin typeface="Arial"/>
                <a:cs typeface="Arial"/>
              </a:endParaRPr>
            </a:p>
          </p:txBody>
        </p:sp>
        <p:sp>
          <p:nvSpPr>
            <p:cNvPr id="13" name="Rounded Rectangle 12"/>
            <p:cNvSpPr/>
            <p:nvPr/>
          </p:nvSpPr>
          <p:spPr>
            <a:xfrm>
              <a:off x="1071178" y="3082407"/>
              <a:ext cx="4814798" cy="1487847"/>
            </a:xfrm>
            <a:prstGeom prst="roundRect">
              <a:avLst>
                <a:gd name="adj" fmla="val 2474"/>
              </a:avLst>
            </a:prstGeom>
            <a:solidFill>
              <a:schemeClr val="accent1">
                <a:lumMod val="60000"/>
                <a:lumOff val="4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numCol="3" rtlCol="0" anchor="t"/>
            <a:lstStyle/>
            <a:p>
              <a:r>
                <a:rPr lang="en-US" sz="1300" dirty="0" smtClean="0">
                  <a:solidFill>
                    <a:srgbClr val="FFFFFF"/>
                  </a:solidFill>
                  <a:latin typeface="Arial"/>
                  <a:cs typeface="Arial"/>
                </a:rPr>
                <a:t>Age</a:t>
              </a:r>
              <a:endParaRPr lang="en-US" sz="1300" dirty="0">
                <a:solidFill>
                  <a:srgbClr val="FFFFFF"/>
                </a:solidFill>
                <a:latin typeface="Arial"/>
                <a:cs typeface="Arial"/>
              </a:endParaRPr>
            </a:p>
            <a:p>
              <a:pPr marL="342900" indent="-342900">
                <a:buFont typeface="Arial"/>
                <a:buChar char="•"/>
              </a:pPr>
              <a:r>
                <a:rPr lang="en-US" sz="1300" dirty="0">
                  <a:solidFill>
                    <a:srgbClr val="FFFFFF"/>
                  </a:solidFill>
                  <a:latin typeface="Arial"/>
                  <a:cs typeface="Arial"/>
                </a:rPr>
                <a:t>Aged</a:t>
              </a:r>
            </a:p>
            <a:p>
              <a:pPr marL="342900" indent="-342900">
                <a:buFont typeface="Arial"/>
                <a:buChar char="•"/>
              </a:pPr>
              <a:r>
                <a:rPr lang="en-US" sz="1300" dirty="0">
                  <a:solidFill>
                    <a:srgbClr val="FFFFFF"/>
                  </a:solidFill>
                  <a:latin typeface="Arial"/>
                  <a:cs typeface="Arial"/>
                </a:rPr>
                <a:t>Age</a:t>
              </a:r>
            </a:p>
            <a:p>
              <a:pPr marL="342900" indent="-342900">
                <a:buFont typeface="Arial"/>
                <a:buChar char="•"/>
              </a:pPr>
              <a:r>
                <a:rPr lang="en-US" sz="1300" dirty="0">
                  <a:solidFill>
                    <a:srgbClr val="FFFFFF"/>
                  </a:solidFill>
                  <a:latin typeface="Arial"/>
                  <a:cs typeface="Arial"/>
                </a:rPr>
                <a:t>years</a:t>
              </a:r>
            </a:p>
            <a:p>
              <a:r>
                <a:rPr lang="en-US" sz="1300" dirty="0">
                  <a:solidFill>
                    <a:srgbClr val="FFFFFF"/>
                  </a:solidFill>
                  <a:latin typeface="Arial"/>
                  <a:cs typeface="Arial"/>
                </a:rPr>
                <a:t>Gender: </a:t>
              </a:r>
            </a:p>
            <a:p>
              <a:pPr marL="342900" indent="-342900">
                <a:buFont typeface="Arial"/>
                <a:buChar char="•"/>
              </a:pPr>
              <a:r>
                <a:rPr lang="en-US" sz="1300" dirty="0">
                  <a:solidFill>
                    <a:srgbClr val="FFFFFF"/>
                  </a:solidFill>
                  <a:latin typeface="Arial"/>
                  <a:cs typeface="Arial"/>
                </a:rPr>
                <a:t>Male</a:t>
              </a:r>
            </a:p>
            <a:p>
              <a:pPr marL="342900" indent="-342900">
                <a:buFont typeface="Arial"/>
                <a:buChar char="•"/>
              </a:pPr>
              <a:r>
                <a:rPr lang="en-US" sz="1300" dirty="0">
                  <a:solidFill>
                    <a:srgbClr val="FFFFFF"/>
                  </a:solidFill>
                  <a:latin typeface="Arial"/>
                  <a:cs typeface="Arial"/>
                </a:rPr>
                <a:t>Female</a:t>
              </a:r>
            </a:p>
            <a:p>
              <a:r>
                <a:rPr lang="en-US" sz="1300" dirty="0">
                  <a:solidFill>
                    <a:srgbClr val="FFFFFF"/>
                  </a:solidFill>
                  <a:latin typeface="Arial"/>
                  <a:cs typeface="Arial"/>
                </a:rPr>
                <a:t>Ethnicity: </a:t>
              </a:r>
            </a:p>
            <a:p>
              <a:pPr marL="342900" indent="-342900">
                <a:buFont typeface="Arial"/>
                <a:buChar char="•"/>
              </a:pPr>
              <a:r>
                <a:rPr lang="en-US" sz="1300" dirty="0">
                  <a:solidFill>
                    <a:srgbClr val="FFFFFF"/>
                  </a:solidFill>
                  <a:latin typeface="Arial"/>
                  <a:cs typeface="Arial"/>
                </a:rPr>
                <a:t>Hispanic</a:t>
              </a:r>
            </a:p>
            <a:p>
              <a:pPr marL="342900" indent="-342900">
                <a:buFont typeface="Arial"/>
                <a:buChar char="•"/>
              </a:pPr>
              <a:r>
                <a:rPr lang="en-US" sz="1300" dirty="0">
                  <a:solidFill>
                    <a:srgbClr val="FFFFFF"/>
                  </a:solidFill>
                  <a:latin typeface="Arial"/>
                  <a:cs typeface="Arial"/>
                </a:rPr>
                <a:t>Latino</a:t>
              </a:r>
            </a:p>
            <a:p>
              <a:r>
                <a:rPr lang="en-US" sz="1300" dirty="0">
                  <a:solidFill>
                    <a:srgbClr val="FFFFFF"/>
                  </a:solidFill>
                  <a:latin typeface="Arial"/>
                  <a:cs typeface="Arial"/>
                </a:rPr>
                <a:t>Race: </a:t>
              </a:r>
            </a:p>
            <a:p>
              <a:pPr marL="342900" indent="-342900">
                <a:buFont typeface="Arial"/>
                <a:buChar char="•"/>
              </a:pPr>
              <a:r>
                <a:rPr lang="en-US" sz="1300" dirty="0">
                  <a:solidFill>
                    <a:srgbClr val="FFFFFF"/>
                  </a:solidFill>
                  <a:latin typeface="Arial"/>
                  <a:cs typeface="Arial"/>
                </a:rPr>
                <a:t>African American</a:t>
              </a:r>
            </a:p>
            <a:p>
              <a:pPr marL="342900" indent="-342900">
                <a:buFont typeface="Arial"/>
                <a:buChar char="•"/>
              </a:pPr>
              <a:r>
                <a:rPr lang="en-US" sz="1300" dirty="0">
                  <a:solidFill>
                    <a:srgbClr val="FFFFFF"/>
                  </a:solidFill>
                  <a:latin typeface="Arial"/>
                  <a:cs typeface="Arial"/>
                </a:rPr>
                <a:t>American Indian </a:t>
              </a:r>
            </a:p>
            <a:p>
              <a:pPr marL="342900" indent="-342900">
                <a:buFont typeface="Arial"/>
                <a:buChar char="•"/>
              </a:pPr>
              <a:r>
                <a:rPr lang="en-US" sz="1300" dirty="0">
                  <a:solidFill>
                    <a:srgbClr val="FFFFFF"/>
                  </a:solidFill>
                  <a:latin typeface="Arial"/>
                  <a:cs typeface="Arial"/>
                </a:rPr>
                <a:t>Alaska Native</a:t>
              </a:r>
            </a:p>
            <a:p>
              <a:pPr marL="342900" indent="-342900">
                <a:buFont typeface="Arial"/>
                <a:buChar char="•"/>
              </a:pPr>
              <a:r>
                <a:rPr lang="en-US" sz="1300" dirty="0">
                  <a:solidFill>
                    <a:srgbClr val="FFFFFF"/>
                  </a:solidFill>
                  <a:latin typeface="Arial"/>
                  <a:cs typeface="Arial"/>
                </a:rPr>
                <a:t>Alaskan Native</a:t>
              </a:r>
            </a:p>
            <a:p>
              <a:pPr marL="342900" indent="-342900">
                <a:buFont typeface="Arial"/>
                <a:buChar char="•"/>
              </a:pPr>
              <a:r>
                <a:rPr lang="en-US" sz="1300" dirty="0">
                  <a:solidFill>
                    <a:srgbClr val="FFFFFF"/>
                  </a:solidFill>
                  <a:latin typeface="Arial"/>
                  <a:cs typeface="Arial"/>
                </a:rPr>
                <a:t>Asian</a:t>
              </a:r>
            </a:p>
            <a:p>
              <a:pPr marL="342900" indent="-342900">
                <a:buFont typeface="Arial"/>
                <a:buChar char="•"/>
              </a:pPr>
              <a:r>
                <a:rPr lang="en-US" sz="1300" dirty="0">
                  <a:solidFill>
                    <a:srgbClr val="FFFFFF"/>
                  </a:solidFill>
                  <a:latin typeface="Arial"/>
                  <a:cs typeface="Arial"/>
                </a:rPr>
                <a:t>Black</a:t>
              </a:r>
            </a:p>
            <a:p>
              <a:pPr marL="342900" indent="-342900">
                <a:buFont typeface="Arial"/>
                <a:buChar char="•"/>
              </a:pPr>
              <a:r>
                <a:rPr lang="en-US" sz="1300" dirty="0">
                  <a:solidFill>
                    <a:srgbClr val="FFFFFF"/>
                  </a:solidFill>
                  <a:latin typeface="Arial"/>
                  <a:cs typeface="Arial"/>
                </a:rPr>
                <a:t>Native Hawaiian</a:t>
              </a:r>
            </a:p>
            <a:p>
              <a:pPr marL="342900" indent="-342900">
                <a:buFont typeface="Arial"/>
                <a:buChar char="•"/>
              </a:pPr>
              <a:r>
                <a:rPr lang="en-US" sz="1300" dirty="0">
                  <a:solidFill>
                    <a:srgbClr val="FFFFFF"/>
                  </a:solidFill>
                  <a:latin typeface="Arial"/>
                  <a:cs typeface="Arial"/>
                </a:rPr>
                <a:t>Native Hawaii</a:t>
              </a:r>
            </a:p>
            <a:p>
              <a:pPr marL="342900" indent="-342900">
                <a:buFont typeface="Arial"/>
                <a:buChar char="•"/>
              </a:pPr>
              <a:r>
                <a:rPr lang="en-US" sz="1300" dirty="0">
                  <a:solidFill>
                    <a:srgbClr val="FFFFFF"/>
                  </a:solidFill>
                  <a:latin typeface="Arial"/>
                  <a:cs typeface="Arial"/>
                </a:rPr>
                <a:t>Pacific Islander</a:t>
              </a:r>
            </a:p>
            <a:p>
              <a:pPr marL="342900" indent="-342900">
                <a:buFont typeface="Arial"/>
                <a:buChar char="•"/>
              </a:pPr>
              <a:r>
                <a:rPr lang="en-US" sz="1300" dirty="0">
                  <a:solidFill>
                    <a:srgbClr val="FFFFFF"/>
                  </a:solidFill>
                  <a:latin typeface="Arial"/>
                  <a:cs typeface="Arial"/>
                </a:rPr>
                <a:t>White</a:t>
              </a:r>
            </a:p>
            <a:p>
              <a:pPr marL="342900" indent="-342900">
                <a:buFont typeface="Arial"/>
                <a:buChar char="•"/>
              </a:pPr>
              <a:r>
                <a:rPr lang="en-US" sz="1300" dirty="0">
                  <a:solidFill>
                    <a:srgbClr val="FFFFFF"/>
                  </a:solidFill>
                  <a:latin typeface="Arial"/>
                  <a:cs typeface="Arial"/>
                </a:rPr>
                <a:t>Caucasian</a:t>
              </a:r>
            </a:p>
            <a:p>
              <a:endParaRPr lang="en-US" sz="1300" dirty="0">
                <a:solidFill>
                  <a:srgbClr val="FFFFFF"/>
                </a:solidFill>
                <a:latin typeface="Arial"/>
                <a:cs typeface="Arial"/>
              </a:endParaRPr>
            </a:p>
          </p:txBody>
        </p:sp>
        <p:sp>
          <p:nvSpPr>
            <p:cNvPr id="14" name="Right Brace 13"/>
            <p:cNvSpPr/>
            <p:nvPr/>
          </p:nvSpPr>
          <p:spPr>
            <a:xfrm>
              <a:off x="5885976" y="2501228"/>
              <a:ext cx="208232" cy="2080222"/>
            </a:xfrm>
            <a:prstGeom prst="rightBrace">
              <a:avLst>
                <a:gd name="adj1" fmla="val 49426"/>
                <a:gd name="adj2" fmla="val 50000"/>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1200"/>
            </a:p>
          </p:txBody>
        </p:sp>
        <p:sp>
          <p:nvSpPr>
            <p:cNvPr id="18" name="Oval 17"/>
            <p:cNvSpPr/>
            <p:nvPr/>
          </p:nvSpPr>
          <p:spPr>
            <a:xfrm>
              <a:off x="6557652" y="1557870"/>
              <a:ext cx="899627" cy="715205"/>
            </a:xfrm>
            <a:prstGeom prst="ellipse">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latin typeface="Arial"/>
                  <a:cs typeface="Arial"/>
                </a:rPr>
                <a:t>IF ANY TERM IS  FOUND</a:t>
              </a:r>
            </a:p>
          </p:txBody>
        </p:sp>
        <p:cxnSp>
          <p:nvCxnSpPr>
            <p:cNvPr id="20" name="Straight Arrow Connector 19"/>
            <p:cNvCxnSpPr/>
            <p:nvPr/>
          </p:nvCxnSpPr>
          <p:spPr>
            <a:xfrm flipV="1">
              <a:off x="7009986" y="2274133"/>
              <a:ext cx="0" cy="457200"/>
            </a:xfrm>
            <a:prstGeom prst="straightConnector1">
              <a:avLst/>
            </a:prstGeom>
            <a:ln w="3175" cmpd="sng">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rot="10800000" flipV="1">
              <a:off x="7009986" y="2731333"/>
              <a:ext cx="0" cy="457200"/>
            </a:xfrm>
            <a:prstGeom prst="straightConnector1">
              <a:avLst/>
            </a:prstGeom>
            <a:ln w="3175" cmpd="sng">
              <a:tailEnd type="arrow"/>
            </a:ln>
          </p:spPr>
          <p:style>
            <a:lnRef idx="2">
              <a:schemeClr val="dk1"/>
            </a:lnRef>
            <a:fillRef idx="0">
              <a:schemeClr val="dk1"/>
            </a:fillRef>
            <a:effectRef idx="1">
              <a:schemeClr val="dk1"/>
            </a:effectRef>
            <a:fontRef idx="minor">
              <a:schemeClr val="tx1"/>
            </a:fontRef>
          </p:style>
        </p:cxnSp>
        <p:cxnSp>
          <p:nvCxnSpPr>
            <p:cNvPr id="26" name="Elbow Connector 25"/>
            <p:cNvCxnSpPr/>
            <p:nvPr/>
          </p:nvCxnSpPr>
          <p:spPr>
            <a:xfrm rot="5400000" flipH="1">
              <a:off x="2378551" y="-211494"/>
              <a:ext cx="2862072" cy="6400800"/>
            </a:xfrm>
            <a:prstGeom prst="bentConnector4">
              <a:avLst>
                <a:gd name="adj1" fmla="val -27947"/>
                <a:gd name="adj2" fmla="val 102761"/>
              </a:avLst>
            </a:prstGeom>
            <a:ln w="3175" cmpd="sng">
              <a:tailEnd type="arrow"/>
            </a:ln>
          </p:spPr>
          <p:style>
            <a:lnRef idx="2">
              <a:schemeClr val="dk1"/>
            </a:lnRef>
            <a:fillRef idx="0">
              <a:schemeClr val="dk1"/>
            </a:fillRef>
            <a:effectRef idx="1">
              <a:schemeClr val="dk1"/>
            </a:effectRef>
            <a:fontRef idx="minor">
              <a:schemeClr val="tx1"/>
            </a:fontRef>
          </p:style>
        </p:cxnSp>
        <p:sp>
          <p:nvSpPr>
            <p:cNvPr id="34" name="Pentagon 33"/>
            <p:cNvSpPr/>
            <p:nvPr/>
          </p:nvSpPr>
          <p:spPr>
            <a:xfrm rot="5400000">
              <a:off x="6610463" y="3997036"/>
              <a:ext cx="766749" cy="591939"/>
            </a:xfrm>
            <a:prstGeom prst="homePlate">
              <a:avLst>
                <a:gd name="adj" fmla="val 27189"/>
              </a:avLst>
            </a:prstGeom>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00" b="1" dirty="0">
                  <a:latin typeface="Arial"/>
                  <a:cs typeface="Arial"/>
                </a:rPr>
                <a:t>Query next article</a:t>
              </a:r>
            </a:p>
          </p:txBody>
        </p:sp>
        <p:cxnSp>
          <p:nvCxnSpPr>
            <p:cNvPr id="37" name="Straight Arrow Connector 36"/>
            <p:cNvCxnSpPr/>
            <p:nvPr/>
          </p:nvCxnSpPr>
          <p:spPr>
            <a:xfrm>
              <a:off x="7445939" y="1965176"/>
              <a:ext cx="342812" cy="0"/>
            </a:xfrm>
            <a:prstGeom prst="straightConnector1">
              <a:avLst/>
            </a:prstGeom>
            <a:ln w="3175" cmpd="sng">
              <a:tailEnd type="arrow"/>
            </a:ln>
          </p:spPr>
          <p:style>
            <a:lnRef idx="2">
              <a:schemeClr val="dk1"/>
            </a:lnRef>
            <a:fillRef idx="0">
              <a:schemeClr val="dk1"/>
            </a:fillRef>
            <a:effectRef idx="1">
              <a:schemeClr val="dk1"/>
            </a:effectRef>
            <a:fontRef idx="minor">
              <a:schemeClr val="tx1"/>
            </a:fontRef>
          </p:style>
        </p:cxnSp>
        <p:sp>
          <p:nvSpPr>
            <p:cNvPr id="39" name="Pentagon 38"/>
            <p:cNvSpPr/>
            <p:nvPr/>
          </p:nvSpPr>
          <p:spPr>
            <a:xfrm>
              <a:off x="7800092" y="1163075"/>
              <a:ext cx="1202003" cy="2448143"/>
            </a:xfrm>
            <a:prstGeom prst="homePlate">
              <a:avLst>
                <a:gd name="adj" fmla="val 0"/>
              </a:avLst>
            </a:prstGeom>
            <a:ln w="6350" cmpd="sng"/>
          </p:spPr>
          <p:style>
            <a:lnRef idx="2">
              <a:schemeClr val="dk1"/>
            </a:lnRef>
            <a:fillRef idx="1">
              <a:schemeClr val="lt1"/>
            </a:fillRef>
            <a:effectRef idx="0">
              <a:schemeClr val="dk1"/>
            </a:effectRef>
            <a:fontRef idx="minor">
              <a:schemeClr val="dk1"/>
            </a:fontRef>
          </p:style>
          <p:txBody>
            <a:bodyPr rtlCol="0" anchor="t"/>
            <a:lstStyle/>
            <a:p>
              <a:pPr algn="ctr"/>
              <a:r>
                <a:rPr lang="en-US" sz="1200" dirty="0">
                  <a:solidFill>
                    <a:schemeClr val="tx1"/>
                  </a:solidFill>
                  <a:latin typeface="Arial"/>
                  <a:cs typeface="Arial"/>
                </a:rPr>
                <a:t>Database article title, keyword, publication year, number of times cited.  Parse the 500 characters surrounding “cell” for cell type, supplier, gender, race, ethnicity</a:t>
              </a:r>
            </a:p>
          </p:txBody>
        </p:sp>
        <p:cxnSp>
          <p:nvCxnSpPr>
            <p:cNvPr id="42" name="Straight Arrow Connector 41"/>
            <p:cNvCxnSpPr/>
            <p:nvPr/>
          </p:nvCxnSpPr>
          <p:spPr>
            <a:xfrm rot="5400000">
              <a:off x="6653253" y="3568028"/>
              <a:ext cx="685800" cy="0"/>
            </a:xfrm>
            <a:prstGeom prst="straightConnector1">
              <a:avLst/>
            </a:prstGeom>
            <a:ln w="3175" cmpd="sng">
              <a:tailEnd type="arrow"/>
            </a:ln>
          </p:spPr>
          <p:style>
            <a:lnRef idx="2">
              <a:schemeClr val="dk1"/>
            </a:lnRef>
            <a:fillRef idx="0">
              <a:schemeClr val="dk1"/>
            </a:fillRef>
            <a:effectRef idx="1">
              <a:schemeClr val="dk1"/>
            </a:effectRef>
            <a:fontRef idx="minor">
              <a:schemeClr val="tx1"/>
            </a:fontRef>
          </p:style>
        </p:cxnSp>
        <p:sp>
          <p:nvSpPr>
            <p:cNvPr id="43" name="Oval 42"/>
            <p:cNvSpPr/>
            <p:nvPr/>
          </p:nvSpPr>
          <p:spPr>
            <a:xfrm>
              <a:off x="6560172" y="2891756"/>
              <a:ext cx="899627" cy="719462"/>
            </a:xfrm>
            <a:prstGeom prst="ellipse">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latin typeface="Arial"/>
                  <a:cs typeface="Arial"/>
                </a:rPr>
                <a:t>IF NO TERM IS FOUND</a:t>
              </a:r>
            </a:p>
          </p:txBody>
        </p:sp>
        <p:cxnSp>
          <p:nvCxnSpPr>
            <p:cNvPr id="45" name="Elbow Connector 44"/>
            <p:cNvCxnSpPr>
              <a:stCxn id="14" idx="1"/>
            </p:cNvCxnSpPr>
            <p:nvPr/>
          </p:nvCxnSpPr>
          <p:spPr>
            <a:xfrm rot="10800000" flipH="1">
              <a:off x="6094207" y="2752507"/>
              <a:ext cx="915779" cy="788832"/>
            </a:xfrm>
            <a:prstGeom prst="bentConnector5">
              <a:avLst>
                <a:gd name="adj1" fmla="val 41904"/>
                <a:gd name="adj2" fmla="val 130644"/>
                <a:gd name="adj3" fmla="val 72738"/>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66" name="Slide Number Placeholder 65"/>
          <p:cNvSpPr>
            <a:spLocks noGrp="1"/>
          </p:cNvSpPr>
          <p:nvPr>
            <p:ph type="sldNum" sz="quarter" idx="12"/>
          </p:nvPr>
        </p:nvSpPr>
        <p:spPr/>
        <p:txBody>
          <a:bodyPr/>
          <a:lstStyle/>
          <a:p>
            <a:fld id="{8EF051D1-0637-714D-B2C7-1F0056F3E1FB}" type="slidenum">
              <a:rPr lang="en-US" smtClean="0"/>
              <a:t>23</a:t>
            </a:fld>
            <a:endParaRPr lang="en-US"/>
          </a:p>
        </p:txBody>
      </p:sp>
      <p:sp>
        <p:nvSpPr>
          <p:cNvPr id="21" name="Rounded Rectangle 20"/>
          <p:cNvSpPr/>
          <p:nvPr/>
        </p:nvSpPr>
        <p:spPr>
          <a:xfrm>
            <a:off x="748311" y="1784521"/>
            <a:ext cx="5290321" cy="584376"/>
          </a:xfrm>
          <a:prstGeom prst="roundRect">
            <a:avLst>
              <a:gd name="adj" fmla="val 2474"/>
            </a:avLst>
          </a:prstGeom>
          <a:solidFill>
            <a:schemeClr val="accent1">
              <a:lumMod val="60000"/>
              <a:lumOff val="4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numCol="1" rtlCol="0" anchor="t"/>
          <a:lstStyle/>
          <a:p>
            <a:r>
              <a:rPr lang="en-US" sz="1300" dirty="0" smtClean="0">
                <a:solidFill>
                  <a:srgbClr val="FFFFFF"/>
                </a:solidFill>
                <a:latin typeface="Arial"/>
                <a:cs typeface="Arial"/>
              </a:rPr>
              <a:t>American </a:t>
            </a:r>
            <a:r>
              <a:rPr lang="en-US" sz="1300" dirty="0">
                <a:solidFill>
                  <a:srgbClr val="FFFFFF"/>
                </a:solidFill>
                <a:latin typeface="Arial"/>
                <a:cs typeface="Arial"/>
              </a:rPr>
              <a:t>Type Culture Collection </a:t>
            </a:r>
            <a:r>
              <a:rPr lang="en-US" sz="1300" dirty="0" smtClean="0">
                <a:solidFill>
                  <a:srgbClr val="FFFFFF"/>
                </a:solidFill>
                <a:latin typeface="Arial"/>
                <a:cs typeface="Arial"/>
              </a:rPr>
              <a:t> OR ATTC</a:t>
            </a:r>
            <a:r>
              <a:rPr lang="en-US" sz="1300" dirty="0">
                <a:solidFill>
                  <a:srgbClr val="FFFFFF"/>
                </a:solidFill>
                <a:latin typeface="Arial"/>
                <a:cs typeface="Arial"/>
              </a:rPr>
              <a:t> </a:t>
            </a:r>
            <a:r>
              <a:rPr lang="en-US" sz="1300" dirty="0" smtClean="0">
                <a:solidFill>
                  <a:srgbClr val="FFFFFF"/>
                </a:solidFill>
                <a:latin typeface="Arial"/>
                <a:cs typeface="Arial"/>
              </a:rPr>
              <a:t>OR </a:t>
            </a:r>
            <a:r>
              <a:rPr lang="en-US" sz="1300" dirty="0" err="1" smtClean="0">
                <a:solidFill>
                  <a:srgbClr val="FFFFFF"/>
                </a:solidFill>
                <a:latin typeface="Arial"/>
                <a:cs typeface="Arial"/>
              </a:rPr>
              <a:t>Coriell</a:t>
            </a:r>
            <a:r>
              <a:rPr lang="en-US" sz="1300" dirty="0">
                <a:solidFill>
                  <a:srgbClr val="FFFFFF"/>
                </a:solidFill>
                <a:latin typeface="Arial"/>
                <a:cs typeface="Arial"/>
              </a:rPr>
              <a:t> </a:t>
            </a:r>
            <a:r>
              <a:rPr lang="en-US" sz="1300" dirty="0" smtClean="0">
                <a:solidFill>
                  <a:srgbClr val="FFFFFF"/>
                </a:solidFill>
                <a:latin typeface="Arial"/>
                <a:cs typeface="Arial"/>
              </a:rPr>
              <a:t>OR </a:t>
            </a:r>
            <a:r>
              <a:rPr lang="en-US" sz="1300" dirty="0" smtClean="0">
                <a:solidFill>
                  <a:srgbClr val="FFFFFF"/>
                </a:solidFill>
                <a:latin typeface="Arial"/>
                <a:cs typeface="Arial"/>
              </a:rPr>
              <a:t>Cell Applications OR </a:t>
            </a:r>
            <a:r>
              <a:rPr lang="en-US" sz="1300" dirty="0" err="1" smtClean="0">
                <a:solidFill>
                  <a:srgbClr val="FFFFFF"/>
                </a:solidFill>
                <a:latin typeface="Arial"/>
                <a:cs typeface="Arial"/>
              </a:rPr>
              <a:t>Lonza</a:t>
            </a:r>
            <a:endParaRPr lang="en-US" sz="1300" dirty="0">
              <a:solidFill>
                <a:srgbClr val="FFFFFF"/>
              </a:solidFill>
              <a:latin typeface="Arial"/>
              <a:cs typeface="Arial"/>
            </a:endParaRPr>
          </a:p>
        </p:txBody>
      </p:sp>
    </p:spTree>
    <p:extLst>
      <p:ext uri="{BB962C8B-B14F-4D97-AF65-F5344CB8AC3E}">
        <p14:creationId xmlns:p14="http://schemas.microsoft.com/office/powerpoint/2010/main" val="2724735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65"/>
          <p:cNvSpPr>
            <a:spLocks noGrp="1"/>
          </p:cNvSpPr>
          <p:nvPr>
            <p:ph type="sldNum" sz="quarter" idx="12"/>
          </p:nvPr>
        </p:nvSpPr>
        <p:spPr/>
        <p:txBody>
          <a:bodyPr/>
          <a:lstStyle/>
          <a:p>
            <a:fld id="{8EF051D1-0637-714D-B2C7-1F0056F3E1FB}" type="slidenum">
              <a:rPr lang="en-US" smtClean="0"/>
              <a:t>24</a:t>
            </a:fld>
            <a:endParaRPr lang="en-US"/>
          </a:p>
        </p:txBody>
      </p:sp>
      <p:sp>
        <p:nvSpPr>
          <p:cNvPr id="2" name="Rectangle 1"/>
          <p:cNvSpPr/>
          <p:nvPr/>
        </p:nvSpPr>
        <p:spPr>
          <a:xfrm>
            <a:off x="-985182" y="29536"/>
            <a:ext cx="2126340" cy="496212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solidFill>
                <a:latin typeface="Arial"/>
                <a:cs typeface="Arial"/>
              </a:rPr>
              <a:t>2. </a:t>
            </a:r>
            <a:r>
              <a:rPr lang="en-US" dirty="0">
                <a:solidFill>
                  <a:schemeClr val="tx1"/>
                </a:solidFill>
                <a:latin typeface="Arial"/>
                <a:cs typeface="Arial"/>
              </a:rPr>
              <a:t>Scan </a:t>
            </a:r>
            <a:r>
              <a:rPr lang="en-US" dirty="0" smtClean="0">
                <a:solidFill>
                  <a:schemeClr val="tx1"/>
                </a:solidFill>
                <a:latin typeface="Arial"/>
                <a:cs typeface="Arial"/>
              </a:rPr>
              <a:t>for article heading</a:t>
            </a:r>
          </a:p>
          <a:p>
            <a:pPr marL="285750" indent="-285750">
              <a:buFont typeface="Arial"/>
              <a:buChar char="•"/>
            </a:pPr>
            <a:r>
              <a:rPr lang="en-US" dirty="0" smtClean="0">
                <a:solidFill>
                  <a:schemeClr val="tx1"/>
                </a:solidFill>
                <a:latin typeface="Arial"/>
                <a:cs typeface="Arial"/>
              </a:rPr>
              <a:t>Materials </a:t>
            </a:r>
            <a:r>
              <a:rPr lang="en-US" dirty="0">
                <a:solidFill>
                  <a:schemeClr val="tx1"/>
                </a:solidFill>
                <a:latin typeface="Arial"/>
                <a:cs typeface="Arial"/>
              </a:rPr>
              <a:t>and </a:t>
            </a:r>
            <a:r>
              <a:rPr lang="en-US" dirty="0" smtClean="0">
                <a:solidFill>
                  <a:schemeClr val="tx1"/>
                </a:solidFill>
                <a:latin typeface="Arial"/>
                <a:cs typeface="Arial"/>
              </a:rPr>
              <a:t>methods</a:t>
            </a:r>
          </a:p>
          <a:p>
            <a:pPr marL="285750" indent="-285750">
              <a:buFont typeface="Arial"/>
              <a:buChar char="•"/>
            </a:pPr>
            <a:r>
              <a:rPr lang="en-US" dirty="0" smtClean="0">
                <a:solidFill>
                  <a:schemeClr val="tx1"/>
                </a:solidFill>
                <a:latin typeface="Arial"/>
                <a:cs typeface="Arial"/>
              </a:rPr>
              <a:t> Methods</a:t>
            </a:r>
          </a:p>
          <a:p>
            <a:pPr marL="285750" indent="-285750">
              <a:buFont typeface="Arial"/>
              <a:buChar char="•"/>
            </a:pPr>
            <a:r>
              <a:rPr lang="en-US" dirty="0" smtClean="0">
                <a:solidFill>
                  <a:schemeClr val="tx1"/>
                </a:solidFill>
                <a:latin typeface="Arial"/>
                <a:cs typeface="Arial"/>
              </a:rPr>
              <a:t> Experimental</a:t>
            </a:r>
            <a:endParaRPr lang="en-US" dirty="0">
              <a:solidFill>
                <a:schemeClr val="tx1"/>
              </a:solidFill>
              <a:latin typeface="Arial"/>
              <a:cs typeface="Arial"/>
            </a:endParaRPr>
          </a:p>
        </p:txBody>
      </p:sp>
      <p:sp>
        <p:nvSpPr>
          <p:cNvPr id="23" name="Rectangle 22"/>
          <p:cNvSpPr/>
          <p:nvPr/>
        </p:nvSpPr>
        <p:spPr>
          <a:xfrm>
            <a:off x="1208564" y="29536"/>
            <a:ext cx="2126340" cy="496212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solidFill>
                <a:latin typeface="Arial"/>
                <a:cs typeface="Arial"/>
              </a:rPr>
              <a:t>3. Scan within the heading for company names which supply cells</a:t>
            </a:r>
          </a:p>
          <a:p>
            <a:endParaRPr lang="en-US" dirty="0">
              <a:solidFill>
                <a:schemeClr val="tx1"/>
              </a:solidFill>
              <a:latin typeface="Arial"/>
              <a:cs typeface="Arial"/>
            </a:endParaRPr>
          </a:p>
          <a:p>
            <a:endParaRPr lang="en-US" dirty="0" smtClean="0">
              <a:solidFill>
                <a:schemeClr val="tx1"/>
              </a:solidFill>
              <a:latin typeface="Arial"/>
              <a:cs typeface="Arial"/>
            </a:endParaRPr>
          </a:p>
          <a:p>
            <a:r>
              <a:rPr lang="en-US" dirty="0" smtClean="0">
                <a:solidFill>
                  <a:schemeClr val="tx1"/>
                </a:solidFill>
                <a:latin typeface="Arial"/>
                <a:cs typeface="Arial"/>
              </a:rPr>
              <a:t> </a:t>
            </a:r>
            <a:endParaRPr lang="en-US" dirty="0">
              <a:solidFill>
                <a:schemeClr val="tx1"/>
              </a:solidFill>
              <a:latin typeface="Arial"/>
              <a:cs typeface="Arial"/>
            </a:endParaRPr>
          </a:p>
        </p:txBody>
      </p:sp>
      <p:sp>
        <p:nvSpPr>
          <p:cNvPr id="24" name="Rectangle 23"/>
          <p:cNvSpPr/>
          <p:nvPr/>
        </p:nvSpPr>
        <p:spPr>
          <a:xfrm>
            <a:off x="5780362" y="29536"/>
            <a:ext cx="2126340" cy="496212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solidFill>
                <a:latin typeface="Arial"/>
                <a:cs typeface="Arial"/>
              </a:rPr>
              <a:t>5. </a:t>
            </a:r>
            <a:r>
              <a:rPr lang="en-US" dirty="0">
                <a:solidFill>
                  <a:schemeClr val="tx1"/>
                </a:solidFill>
                <a:latin typeface="Arial"/>
                <a:cs typeface="Arial"/>
              </a:rPr>
              <a:t>If “human” is found: Scan for the following, if found populate into a database under the requisite heading:  </a:t>
            </a:r>
          </a:p>
          <a:p>
            <a:endParaRPr lang="en-US" dirty="0">
              <a:solidFill>
                <a:schemeClr val="tx1"/>
              </a:solidFill>
              <a:latin typeface="Arial"/>
              <a:cs typeface="Arial"/>
            </a:endParaRPr>
          </a:p>
        </p:txBody>
      </p:sp>
      <p:sp>
        <p:nvSpPr>
          <p:cNvPr id="25" name="Rectangle 24"/>
          <p:cNvSpPr/>
          <p:nvPr/>
        </p:nvSpPr>
        <p:spPr>
          <a:xfrm>
            <a:off x="7991474" y="29536"/>
            <a:ext cx="2126340" cy="496212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solidFill>
                  <a:schemeClr val="tx1"/>
                </a:solidFill>
                <a:latin typeface="Arial"/>
                <a:cs typeface="Arial"/>
              </a:rPr>
              <a:t>6. Database </a:t>
            </a:r>
            <a:r>
              <a:rPr lang="en-US" dirty="0">
                <a:solidFill>
                  <a:schemeClr val="tx1"/>
                </a:solidFill>
                <a:latin typeface="Arial"/>
                <a:cs typeface="Arial"/>
              </a:rPr>
              <a:t>article title, keyword, publication year, number of times cited.  </a:t>
            </a:r>
            <a:endParaRPr lang="en-US" dirty="0">
              <a:solidFill>
                <a:schemeClr val="tx1"/>
              </a:solidFill>
              <a:latin typeface="Arial"/>
              <a:cs typeface="Arial"/>
            </a:endParaRPr>
          </a:p>
        </p:txBody>
      </p:sp>
      <p:sp>
        <p:nvSpPr>
          <p:cNvPr id="27" name="Rectangle 26"/>
          <p:cNvSpPr/>
          <p:nvPr/>
        </p:nvSpPr>
        <p:spPr>
          <a:xfrm>
            <a:off x="-3184219" y="29536"/>
            <a:ext cx="2126340" cy="345576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solidFill>
                <a:latin typeface="Arial"/>
                <a:cs typeface="Arial"/>
              </a:rPr>
              <a:t>1.Query database</a:t>
            </a:r>
          </a:p>
          <a:p>
            <a:pPr marL="285750" indent="-285750">
              <a:buFont typeface="Arial"/>
              <a:buChar char="•"/>
            </a:pPr>
            <a:r>
              <a:rPr lang="en-US" dirty="0" smtClean="0">
                <a:solidFill>
                  <a:schemeClr val="tx1"/>
                </a:solidFill>
                <a:latin typeface="Arial"/>
                <a:cs typeface="Arial"/>
              </a:rPr>
              <a:t> </a:t>
            </a:r>
            <a:r>
              <a:rPr lang="en-US" dirty="0" err="1" smtClean="0">
                <a:solidFill>
                  <a:schemeClr val="tx1"/>
                </a:solidFill>
                <a:latin typeface="Arial"/>
                <a:cs typeface="Arial"/>
              </a:rPr>
              <a:t>PLoS</a:t>
            </a:r>
            <a:endParaRPr lang="en-US" dirty="0" smtClean="0">
              <a:solidFill>
                <a:schemeClr val="tx1"/>
              </a:solidFill>
              <a:latin typeface="Arial"/>
              <a:cs typeface="Arial"/>
            </a:endParaRPr>
          </a:p>
          <a:p>
            <a:pPr marL="285750" indent="-285750">
              <a:buFont typeface="Arial"/>
              <a:buChar char="•"/>
            </a:pPr>
            <a:r>
              <a:rPr lang="en-US" dirty="0" smtClean="0">
                <a:solidFill>
                  <a:schemeClr val="tx1"/>
                </a:solidFill>
                <a:latin typeface="Arial"/>
                <a:cs typeface="Arial"/>
              </a:rPr>
              <a:t>Google </a:t>
            </a:r>
            <a:r>
              <a:rPr lang="en-US" dirty="0">
                <a:solidFill>
                  <a:schemeClr val="tx1"/>
                </a:solidFill>
                <a:latin typeface="Arial"/>
                <a:cs typeface="Arial"/>
              </a:rPr>
              <a:t>Scholar, </a:t>
            </a:r>
            <a:endParaRPr lang="en-US" dirty="0" smtClean="0">
              <a:solidFill>
                <a:schemeClr val="tx1"/>
              </a:solidFill>
              <a:latin typeface="Arial"/>
              <a:cs typeface="Arial"/>
            </a:endParaRPr>
          </a:p>
          <a:p>
            <a:pPr marL="285750" indent="-285750">
              <a:buFont typeface="Arial"/>
              <a:buChar char="•"/>
            </a:pPr>
            <a:r>
              <a:rPr lang="en-US" dirty="0" smtClean="0">
                <a:solidFill>
                  <a:schemeClr val="tx1"/>
                </a:solidFill>
                <a:latin typeface="Arial"/>
                <a:cs typeface="Arial"/>
              </a:rPr>
              <a:t>Directory </a:t>
            </a:r>
            <a:r>
              <a:rPr lang="en-US" dirty="0">
                <a:solidFill>
                  <a:schemeClr val="tx1"/>
                </a:solidFill>
                <a:latin typeface="Arial"/>
                <a:cs typeface="Arial"/>
              </a:rPr>
              <a:t>of Open Access </a:t>
            </a:r>
            <a:r>
              <a:rPr lang="en-US" dirty="0" smtClean="0">
                <a:solidFill>
                  <a:schemeClr val="tx1"/>
                </a:solidFill>
                <a:latin typeface="Arial"/>
                <a:cs typeface="Arial"/>
              </a:rPr>
              <a:t>Journals</a:t>
            </a:r>
            <a:endParaRPr lang="en-US" dirty="0">
              <a:solidFill>
                <a:schemeClr val="tx1"/>
              </a:solidFill>
              <a:latin typeface="Arial"/>
              <a:cs typeface="Arial"/>
            </a:endParaRPr>
          </a:p>
        </p:txBody>
      </p:sp>
      <p:sp>
        <p:nvSpPr>
          <p:cNvPr id="29" name="Rounded Rectangle 28"/>
          <p:cNvSpPr/>
          <p:nvPr/>
        </p:nvSpPr>
        <p:spPr>
          <a:xfrm>
            <a:off x="5897881" y="2134826"/>
            <a:ext cx="1943753" cy="2602186"/>
          </a:xfrm>
          <a:prstGeom prst="roundRect">
            <a:avLst>
              <a:gd name="adj" fmla="val 2474"/>
            </a:avLst>
          </a:prstGeom>
          <a:solidFill>
            <a:schemeClr val="accent1">
              <a:lumMod val="60000"/>
              <a:lumOff val="4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numCol="1" rtlCol="0" anchor="t"/>
          <a:lstStyle/>
          <a:p>
            <a:r>
              <a:rPr lang="en-US" sz="1300" b="1" dirty="0" smtClean="0">
                <a:solidFill>
                  <a:srgbClr val="FFFFFF"/>
                </a:solidFill>
                <a:latin typeface="Arial"/>
                <a:cs typeface="Arial"/>
              </a:rPr>
              <a:t>Gender</a:t>
            </a:r>
            <a:r>
              <a:rPr lang="en-US" sz="1300" b="1" dirty="0">
                <a:solidFill>
                  <a:srgbClr val="FFFFFF"/>
                </a:solidFill>
                <a:latin typeface="Arial"/>
                <a:cs typeface="Arial"/>
              </a:rPr>
              <a:t>: </a:t>
            </a:r>
          </a:p>
          <a:p>
            <a:r>
              <a:rPr lang="en-US" sz="1300" dirty="0" smtClean="0">
                <a:solidFill>
                  <a:srgbClr val="FFFFFF"/>
                </a:solidFill>
                <a:latin typeface="Arial"/>
                <a:cs typeface="Arial"/>
              </a:rPr>
              <a:t>Male, Female</a:t>
            </a:r>
            <a:endParaRPr lang="en-US" sz="1300" dirty="0">
              <a:solidFill>
                <a:srgbClr val="FFFFFF"/>
              </a:solidFill>
              <a:latin typeface="Arial"/>
              <a:cs typeface="Arial"/>
            </a:endParaRPr>
          </a:p>
          <a:p>
            <a:r>
              <a:rPr lang="en-US" sz="1300" b="1" dirty="0">
                <a:solidFill>
                  <a:srgbClr val="FFFFFF"/>
                </a:solidFill>
                <a:latin typeface="Arial"/>
                <a:cs typeface="Arial"/>
              </a:rPr>
              <a:t>Ethnicity: </a:t>
            </a:r>
          </a:p>
          <a:p>
            <a:r>
              <a:rPr lang="en-US" sz="1300" dirty="0" smtClean="0">
                <a:solidFill>
                  <a:srgbClr val="FFFFFF"/>
                </a:solidFill>
                <a:latin typeface="Arial"/>
                <a:cs typeface="Arial"/>
              </a:rPr>
              <a:t>Hispanic, Latino</a:t>
            </a:r>
            <a:endParaRPr lang="en-US" sz="1300" dirty="0">
              <a:solidFill>
                <a:srgbClr val="FFFFFF"/>
              </a:solidFill>
              <a:latin typeface="Arial"/>
              <a:cs typeface="Arial"/>
            </a:endParaRPr>
          </a:p>
          <a:p>
            <a:r>
              <a:rPr lang="en-US" sz="1300" b="1" dirty="0">
                <a:solidFill>
                  <a:srgbClr val="FFFFFF"/>
                </a:solidFill>
                <a:latin typeface="Arial"/>
                <a:cs typeface="Arial"/>
              </a:rPr>
              <a:t>Race: </a:t>
            </a:r>
          </a:p>
          <a:p>
            <a:r>
              <a:rPr lang="en-US" sz="1300" dirty="0">
                <a:solidFill>
                  <a:srgbClr val="FFFFFF"/>
                </a:solidFill>
                <a:latin typeface="Arial"/>
                <a:cs typeface="Arial"/>
              </a:rPr>
              <a:t>African </a:t>
            </a:r>
            <a:r>
              <a:rPr lang="en-US" sz="1300" dirty="0" smtClean="0">
                <a:solidFill>
                  <a:srgbClr val="FFFFFF"/>
                </a:solidFill>
                <a:latin typeface="Arial"/>
                <a:cs typeface="Arial"/>
              </a:rPr>
              <a:t>American, American Indian, Alaska Native, Alaskan Native, Asian</a:t>
            </a:r>
            <a:r>
              <a:rPr lang="en-US" sz="1300" dirty="0" smtClean="0">
                <a:solidFill>
                  <a:srgbClr val="FFFFFF"/>
                </a:solidFill>
                <a:latin typeface="Arial"/>
                <a:cs typeface="Arial"/>
              </a:rPr>
              <a:t>, </a:t>
            </a:r>
            <a:r>
              <a:rPr lang="en-US" sz="1300" dirty="0" smtClean="0">
                <a:solidFill>
                  <a:srgbClr val="FFFFFF"/>
                </a:solidFill>
                <a:latin typeface="Arial"/>
                <a:cs typeface="Arial"/>
              </a:rPr>
              <a:t>Black</a:t>
            </a:r>
            <a:r>
              <a:rPr lang="en-US" sz="1300" dirty="0" smtClean="0">
                <a:solidFill>
                  <a:srgbClr val="FFFFFF"/>
                </a:solidFill>
                <a:latin typeface="Arial"/>
                <a:cs typeface="Arial"/>
              </a:rPr>
              <a:t>, Caucasian, </a:t>
            </a:r>
            <a:r>
              <a:rPr lang="en-US" sz="1300" dirty="0" smtClean="0">
                <a:solidFill>
                  <a:srgbClr val="FFFFFF"/>
                </a:solidFill>
                <a:latin typeface="Arial"/>
                <a:cs typeface="Arial"/>
              </a:rPr>
              <a:t>Native Hawaiian, Pacific Islander, White, </a:t>
            </a:r>
            <a:endParaRPr lang="en-US" sz="1300" dirty="0">
              <a:solidFill>
                <a:srgbClr val="FFFFFF"/>
              </a:solidFill>
              <a:latin typeface="Arial"/>
              <a:cs typeface="Arial"/>
            </a:endParaRPr>
          </a:p>
        </p:txBody>
      </p:sp>
      <p:sp>
        <p:nvSpPr>
          <p:cNvPr id="30" name="Rectangle 29"/>
          <p:cNvSpPr/>
          <p:nvPr/>
        </p:nvSpPr>
        <p:spPr>
          <a:xfrm>
            <a:off x="3487304" y="29536"/>
            <a:ext cx="2126340" cy="496212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smtClean="0">
                <a:solidFill>
                  <a:schemeClr val="tx1"/>
                </a:solidFill>
                <a:latin typeface="Arial"/>
                <a:cs typeface="Arial"/>
              </a:rPr>
              <a:t>4. Scan within 500 characters of the company name for the word “human”</a:t>
            </a:r>
            <a:endParaRPr lang="en-US" dirty="0">
              <a:solidFill>
                <a:schemeClr val="tx1"/>
              </a:solidFill>
              <a:latin typeface="Arial"/>
              <a:cs typeface="Arial"/>
            </a:endParaRPr>
          </a:p>
          <a:p>
            <a:endParaRPr lang="en-US" dirty="0" smtClean="0">
              <a:solidFill>
                <a:schemeClr val="tx1"/>
              </a:solidFill>
              <a:latin typeface="Arial"/>
              <a:cs typeface="Arial"/>
            </a:endParaRPr>
          </a:p>
          <a:p>
            <a:r>
              <a:rPr lang="en-US" dirty="0" smtClean="0">
                <a:solidFill>
                  <a:schemeClr val="tx1"/>
                </a:solidFill>
                <a:latin typeface="Arial"/>
                <a:cs typeface="Arial"/>
              </a:rPr>
              <a:t> </a:t>
            </a:r>
            <a:endParaRPr lang="en-US" dirty="0">
              <a:solidFill>
                <a:schemeClr val="tx1"/>
              </a:solidFill>
              <a:latin typeface="Arial"/>
              <a:cs typeface="Arial"/>
            </a:endParaRPr>
          </a:p>
        </p:txBody>
      </p:sp>
      <p:sp>
        <p:nvSpPr>
          <p:cNvPr id="31" name="Rounded Rectangle 30"/>
          <p:cNvSpPr/>
          <p:nvPr/>
        </p:nvSpPr>
        <p:spPr>
          <a:xfrm>
            <a:off x="1326692" y="2086716"/>
            <a:ext cx="1872098" cy="2208880"/>
          </a:xfrm>
          <a:prstGeom prst="roundRect">
            <a:avLst>
              <a:gd name="adj" fmla="val 2474"/>
            </a:avLst>
          </a:prstGeom>
          <a:solidFill>
            <a:schemeClr val="accent1">
              <a:lumMod val="60000"/>
              <a:lumOff val="4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numCol="1" rtlCol="0" anchor="t"/>
          <a:lstStyle/>
          <a:p>
            <a:pPr marL="285750" indent="-285750">
              <a:buFont typeface="Arial"/>
              <a:buChar char="•"/>
            </a:pPr>
            <a:r>
              <a:rPr lang="en-US" sz="1600" dirty="0" smtClean="0">
                <a:solidFill>
                  <a:srgbClr val="FFFFFF"/>
                </a:solidFill>
                <a:latin typeface="Arial"/>
                <a:cs typeface="Arial"/>
              </a:rPr>
              <a:t>American </a:t>
            </a:r>
            <a:r>
              <a:rPr lang="en-US" sz="1600" dirty="0">
                <a:solidFill>
                  <a:srgbClr val="FFFFFF"/>
                </a:solidFill>
                <a:latin typeface="Arial"/>
                <a:cs typeface="Arial"/>
              </a:rPr>
              <a:t>Type Culture Collection </a:t>
            </a:r>
            <a:r>
              <a:rPr lang="en-US" sz="1600" dirty="0" smtClean="0">
                <a:solidFill>
                  <a:srgbClr val="FFFFFF"/>
                </a:solidFill>
                <a:latin typeface="Arial"/>
                <a:cs typeface="Arial"/>
              </a:rPr>
              <a:t> </a:t>
            </a:r>
          </a:p>
          <a:p>
            <a:pPr marL="285750" indent="-285750">
              <a:buFont typeface="Arial"/>
              <a:buChar char="•"/>
            </a:pPr>
            <a:r>
              <a:rPr lang="en-US" sz="1600" dirty="0" smtClean="0">
                <a:solidFill>
                  <a:srgbClr val="FFFFFF"/>
                </a:solidFill>
                <a:latin typeface="Arial"/>
                <a:cs typeface="Arial"/>
              </a:rPr>
              <a:t>ATCC</a:t>
            </a:r>
            <a:r>
              <a:rPr lang="en-US" sz="1600" dirty="0" smtClean="0">
                <a:solidFill>
                  <a:srgbClr val="FFFFFF"/>
                </a:solidFill>
                <a:latin typeface="Arial"/>
                <a:cs typeface="Arial"/>
              </a:rPr>
              <a:t> </a:t>
            </a:r>
          </a:p>
          <a:p>
            <a:pPr marL="285750" indent="-285750">
              <a:buFont typeface="Arial"/>
              <a:buChar char="•"/>
            </a:pPr>
            <a:r>
              <a:rPr lang="en-US" sz="1600" dirty="0" err="1" smtClean="0">
                <a:solidFill>
                  <a:srgbClr val="FFFFFF"/>
                </a:solidFill>
                <a:latin typeface="Arial"/>
                <a:cs typeface="Arial"/>
              </a:rPr>
              <a:t>Coriell</a:t>
            </a:r>
            <a:r>
              <a:rPr lang="en-US" sz="1600" dirty="0" smtClean="0">
                <a:solidFill>
                  <a:srgbClr val="FFFFFF"/>
                </a:solidFill>
                <a:latin typeface="Arial"/>
                <a:cs typeface="Arial"/>
              </a:rPr>
              <a:t> </a:t>
            </a:r>
            <a:endParaRPr lang="en-US" sz="1600" dirty="0">
              <a:solidFill>
                <a:srgbClr val="FFFFFF"/>
              </a:solidFill>
              <a:latin typeface="Arial"/>
              <a:cs typeface="Arial"/>
            </a:endParaRPr>
          </a:p>
          <a:p>
            <a:pPr marL="285750" indent="-285750">
              <a:buFont typeface="Arial"/>
              <a:buChar char="•"/>
            </a:pPr>
            <a:r>
              <a:rPr lang="en-US" sz="1600" dirty="0" smtClean="0">
                <a:solidFill>
                  <a:srgbClr val="FFFFFF"/>
                </a:solidFill>
                <a:latin typeface="Arial"/>
                <a:cs typeface="Arial"/>
              </a:rPr>
              <a:t>Cell Applications </a:t>
            </a:r>
            <a:endParaRPr lang="en-US" sz="1600" dirty="0">
              <a:solidFill>
                <a:srgbClr val="FFFFFF"/>
              </a:solidFill>
              <a:latin typeface="Arial"/>
              <a:cs typeface="Arial"/>
            </a:endParaRPr>
          </a:p>
          <a:p>
            <a:pPr marL="285750" indent="-285750">
              <a:buFont typeface="Arial"/>
              <a:buChar char="•"/>
            </a:pPr>
            <a:r>
              <a:rPr lang="en-US" sz="1600" dirty="0" err="1" smtClean="0">
                <a:solidFill>
                  <a:srgbClr val="FFFFFF"/>
                </a:solidFill>
                <a:latin typeface="Arial"/>
                <a:cs typeface="Arial"/>
              </a:rPr>
              <a:t>Lonza</a:t>
            </a:r>
            <a:endParaRPr lang="en-US" sz="1600" dirty="0">
              <a:solidFill>
                <a:srgbClr val="FFFFFF"/>
              </a:solidFill>
              <a:latin typeface="Arial"/>
              <a:cs typeface="Arial"/>
            </a:endParaRPr>
          </a:p>
        </p:txBody>
      </p:sp>
    </p:spTree>
    <p:extLst>
      <p:ext uri="{BB962C8B-B14F-4D97-AF65-F5344CB8AC3E}">
        <p14:creationId xmlns:p14="http://schemas.microsoft.com/office/powerpoint/2010/main" val="209624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Arial"/>
                <a:cs typeface="Arial"/>
              </a:rPr>
              <a:t>What would a figure look like to characterize donors to cell studies?</a:t>
            </a:r>
          </a:p>
        </p:txBody>
      </p:sp>
      <p:sp>
        <p:nvSpPr>
          <p:cNvPr id="3" name="Content Placeholder 2"/>
          <p:cNvSpPr>
            <a:spLocks noGrp="1"/>
          </p:cNvSpPr>
          <p:nvPr>
            <p:ph idx="1"/>
          </p:nvPr>
        </p:nvSpPr>
        <p:spPr/>
        <p:txBody>
          <a:bodyPr>
            <a:normAutofit/>
          </a:bodyPr>
          <a:lstStyle/>
          <a:p>
            <a:r>
              <a:rPr lang="en-US" sz="2500" dirty="0"/>
              <a:t>Manually collected database of donor specifications</a:t>
            </a:r>
          </a:p>
          <a:p>
            <a:endParaRPr lang="en-US" sz="2500" dirty="0"/>
          </a:p>
          <a:p>
            <a:r>
              <a:rPr lang="en-US" sz="2500" dirty="0">
                <a:hlinkClick r:id="rId2"/>
              </a:rPr>
              <a:t>https://docs.google.com/spreadsheets/d/1-LcZn_nezPI1lGD5M2ZHFd4KaQLuv0nejOeYssWmS1w/edit</a:t>
            </a:r>
            <a:endParaRPr lang="en-US" sz="2500" dirty="0"/>
          </a:p>
          <a:p>
            <a:r>
              <a:rPr lang="en-US" sz="2500" dirty="0"/>
              <a:t> </a:t>
            </a:r>
          </a:p>
        </p:txBody>
      </p:sp>
      <p:sp>
        <p:nvSpPr>
          <p:cNvPr id="4" name="Slide Number Placeholder 3"/>
          <p:cNvSpPr>
            <a:spLocks noGrp="1"/>
          </p:cNvSpPr>
          <p:nvPr>
            <p:ph type="sldNum" sz="quarter" idx="12"/>
          </p:nvPr>
        </p:nvSpPr>
        <p:spPr/>
        <p:txBody>
          <a:bodyPr/>
          <a:lstStyle/>
          <a:p>
            <a:fld id="{8EF051D1-0637-714D-B2C7-1F0056F3E1FB}" type="slidenum">
              <a:rPr lang="en-US" smtClean="0"/>
              <a:t>25</a:t>
            </a:fld>
            <a:endParaRPr lang="en-US"/>
          </a:p>
        </p:txBody>
      </p:sp>
    </p:spTree>
    <p:extLst>
      <p:ext uri="{BB962C8B-B14F-4D97-AF65-F5344CB8AC3E}">
        <p14:creationId xmlns:p14="http://schemas.microsoft.com/office/powerpoint/2010/main" val="1878265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Arial"/>
                <a:cs typeface="Arial"/>
              </a:rPr>
              <a:t>Representation of donor to cell studies in published literature </a:t>
            </a:r>
          </a:p>
        </p:txBody>
      </p:sp>
      <p:sp>
        <p:nvSpPr>
          <p:cNvPr id="4" name="Slide Number Placeholder 3"/>
          <p:cNvSpPr>
            <a:spLocks noGrp="1"/>
          </p:cNvSpPr>
          <p:nvPr>
            <p:ph type="sldNum" sz="quarter" idx="12"/>
          </p:nvPr>
        </p:nvSpPr>
        <p:spPr/>
        <p:txBody>
          <a:bodyPr/>
          <a:lstStyle/>
          <a:p>
            <a:fld id="{8EF051D1-0637-714D-B2C7-1F0056F3E1FB}" type="slidenum">
              <a:rPr lang="en-US" smtClean="0"/>
              <a:t>26</a:t>
            </a:fld>
            <a:endParaRPr lang="en-US"/>
          </a:p>
        </p:txBody>
      </p:sp>
      <p:pic>
        <p:nvPicPr>
          <p:cNvPr id="5" name="Picture 4" descr="Cite_Ti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17" y="1417637"/>
            <a:ext cx="7006334" cy="5254751"/>
          </a:xfrm>
          <a:prstGeom prst="rect">
            <a:avLst/>
          </a:prstGeom>
        </p:spPr>
      </p:pic>
    </p:spTree>
    <p:extLst>
      <p:ext uri="{BB962C8B-B14F-4D97-AF65-F5344CB8AC3E}">
        <p14:creationId xmlns:p14="http://schemas.microsoft.com/office/powerpoint/2010/main" val="278358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Arial"/>
                <a:cs typeface="Arial"/>
              </a:rPr>
              <a:t>What is the process to discover new drugs?</a:t>
            </a:r>
          </a:p>
        </p:txBody>
      </p:sp>
      <p:sp>
        <p:nvSpPr>
          <p:cNvPr id="3" name="Content Placeholder 2"/>
          <p:cNvSpPr>
            <a:spLocks noGrp="1"/>
          </p:cNvSpPr>
          <p:nvPr>
            <p:ph idx="1"/>
          </p:nvPr>
        </p:nvSpPr>
        <p:spPr/>
        <p:txBody>
          <a:bodyPr>
            <a:normAutofit/>
          </a:bodyPr>
          <a:lstStyle/>
          <a:p>
            <a:r>
              <a:rPr lang="en-US" sz="2500" dirty="0"/>
              <a:t>The United States Food and Drug Administration (FDA) defines a 5 step process</a:t>
            </a:r>
          </a:p>
          <a:p>
            <a:endParaRPr lang="en-US" sz="2500" dirty="0"/>
          </a:p>
          <a:p>
            <a:r>
              <a:rPr lang="en-US" sz="2500" dirty="0">
                <a:cs typeface="Times New Roman"/>
              </a:rPr>
              <a:t>http://</a:t>
            </a:r>
            <a:r>
              <a:rPr lang="en-US" sz="2500" dirty="0" err="1">
                <a:cs typeface="Times New Roman"/>
              </a:rPr>
              <a:t>www.fda.gov</a:t>
            </a:r>
            <a:r>
              <a:rPr lang="en-US" sz="2500" dirty="0">
                <a:cs typeface="Times New Roman"/>
              </a:rPr>
              <a:t>/</a:t>
            </a:r>
            <a:r>
              <a:rPr lang="en-US" sz="2500" dirty="0" err="1">
                <a:cs typeface="Times New Roman"/>
              </a:rPr>
              <a:t>ForPatients</a:t>
            </a:r>
            <a:r>
              <a:rPr lang="en-US" sz="2500" dirty="0">
                <a:cs typeface="Times New Roman"/>
              </a:rPr>
              <a:t>/Approvals/Drugs/</a:t>
            </a:r>
            <a:r>
              <a:rPr lang="en-US" sz="2500" dirty="0" err="1">
                <a:cs typeface="Times New Roman"/>
              </a:rPr>
              <a:t>default.htm</a:t>
            </a:r>
            <a:r>
              <a:rPr lang="en-US" sz="2500" dirty="0">
                <a:cs typeface="Times New Roman"/>
              </a:rPr>
              <a:t> </a:t>
            </a:r>
            <a:endParaRPr lang="en-US" sz="2500" dirty="0"/>
          </a:p>
          <a:p>
            <a:endParaRPr lang="en-US" sz="2500" dirty="0"/>
          </a:p>
        </p:txBody>
      </p:sp>
      <p:sp>
        <p:nvSpPr>
          <p:cNvPr id="4" name="Slide Number Placeholder 3"/>
          <p:cNvSpPr>
            <a:spLocks noGrp="1"/>
          </p:cNvSpPr>
          <p:nvPr>
            <p:ph type="sldNum" sz="quarter" idx="12"/>
          </p:nvPr>
        </p:nvSpPr>
        <p:spPr/>
        <p:txBody>
          <a:bodyPr/>
          <a:lstStyle/>
          <a:p>
            <a:fld id="{8EF051D1-0637-714D-B2C7-1F0056F3E1FB}" type="slidenum">
              <a:rPr lang="en-US" smtClean="0"/>
              <a:t>3</a:t>
            </a:fld>
            <a:endParaRPr lang="en-US"/>
          </a:p>
        </p:txBody>
      </p:sp>
    </p:spTree>
    <p:extLst>
      <p:ext uri="{BB962C8B-B14F-4D97-AF65-F5344CB8AC3E}">
        <p14:creationId xmlns:p14="http://schemas.microsoft.com/office/powerpoint/2010/main" val="11377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chemeClr val="tx1">
                    <a:lumMod val="65000"/>
                    <a:lumOff val="35000"/>
                  </a:schemeClr>
                </a:solidFill>
                <a:latin typeface="Arial"/>
                <a:cs typeface="Arial"/>
              </a:rPr>
              <a:t>Step 1 Discovery and Development</a:t>
            </a:r>
            <a:endParaRPr lang="en-US" sz="3200" dirty="0">
              <a:solidFill>
                <a:schemeClr val="tx1"/>
              </a:solidFill>
              <a:latin typeface="Times New Roman"/>
              <a:cs typeface="Times New Roman"/>
            </a:endParaRPr>
          </a:p>
        </p:txBody>
      </p:sp>
      <p:sp>
        <p:nvSpPr>
          <p:cNvPr id="3" name="Content Placeholder 2"/>
          <p:cNvSpPr>
            <a:spLocks noGrp="1"/>
          </p:cNvSpPr>
          <p:nvPr>
            <p:ph idx="1"/>
          </p:nvPr>
        </p:nvSpPr>
        <p:spPr/>
        <p:txBody>
          <a:bodyPr>
            <a:normAutofit/>
          </a:bodyPr>
          <a:lstStyle/>
          <a:p>
            <a:r>
              <a:rPr lang="en-US" sz="2500" dirty="0">
                <a:solidFill>
                  <a:schemeClr val="tx1"/>
                </a:solidFill>
                <a:cs typeface="Times New Roman"/>
              </a:rPr>
              <a:t>The genetic composition of the donor may alter which candidates are selected from thousands of possibilities. </a:t>
            </a:r>
          </a:p>
          <a:p>
            <a:endParaRPr lang="en-US" sz="2500" dirty="0">
              <a:solidFill>
                <a:schemeClr val="tx1"/>
              </a:solidFill>
              <a:cs typeface="Times New Roman"/>
            </a:endParaRPr>
          </a:p>
          <a:p>
            <a:r>
              <a:rPr lang="en-US" sz="2500" dirty="0">
                <a:solidFill>
                  <a:schemeClr val="tx1"/>
                </a:solidFill>
                <a:cs typeface="Times New Roman"/>
              </a:rPr>
              <a:t>A broader set of donors test the efficacy of the drug against a broader set of genetic variables.   </a:t>
            </a:r>
          </a:p>
          <a:p>
            <a:endParaRPr lang="en-US" sz="2500" dirty="0"/>
          </a:p>
        </p:txBody>
      </p:sp>
      <p:sp>
        <p:nvSpPr>
          <p:cNvPr id="4" name="Slide Number Placeholder 3"/>
          <p:cNvSpPr>
            <a:spLocks noGrp="1"/>
          </p:cNvSpPr>
          <p:nvPr>
            <p:ph type="sldNum" sz="quarter" idx="12"/>
          </p:nvPr>
        </p:nvSpPr>
        <p:spPr/>
        <p:txBody>
          <a:bodyPr/>
          <a:lstStyle/>
          <a:p>
            <a:fld id="{8EF051D1-0637-714D-B2C7-1F0056F3E1FB}" type="slidenum">
              <a:rPr lang="en-US" smtClean="0"/>
              <a:t>4</a:t>
            </a:fld>
            <a:endParaRPr lang="en-US"/>
          </a:p>
        </p:txBody>
      </p:sp>
    </p:spTree>
    <p:extLst>
      <p:ext uri="{BB962C8B-B14F-4D97-AF65-F5344CB8AC3E}">
        <p14:creationId xmlns:p14="http://schemas.microsoft.com/office/powerpoint/2010/main" val="243687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2330" y="0"/>
            <a:ext cx="9144000" cy="7005428"/>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solidFill>
                  <a:schemeClr val="tx1">
                    <a:lumMod val="65000"/>
                    <a:lumOff val="35000"/>
                  </a:schemeClr>
                </a:solidFill>
                <a:latin typeface="Arial"/>
                <a:cs typeface="Arial"/>
              </a:rPr>
              <a:t>US Food and Drug Administration: The Drug Development Process</a:t>
            </a:r>
          </a:p>
          <a:p>
            <a:pPr algn="ctr"/>
            <a:endParaRPr lang="en-US" sz="9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2000" dirty="0">
              <a:solidFill>
                <a:schemeClr val="tx1">
                  <a:lumMod val="65000"/>
                  <a:lumOff val="35000"/>
                </a:schemeClr>
              </a:solidFill>
              <a:latin typeface="Arial"/>
              <a:cs typeface="Arial"/>
            </a:endParaRPr>
          </a:p>
          <a:p>
            <a:pPr algn="ctr"/>
            <a:endParaRPr lang="en-US" dirty="0">
              <a:solidFill>
                <a:schemeClr val="tx1">
                  <a:lumMod val="65000"/>
                  <a:lumOff val="35000"/>
                </a:schemeClr>
              </a:solidFill>
              <a:latin typeface="Arial"/>
              <a:cs typeface="Arial"/>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500" dirty="0">
              <a:solidFill>
                <a:schemeClr val="tx1">
                  <a:lumMod val="65000"/>
                  <a:lumOff val="35000"/>
                </a:schemeClr>
              </a:solidFill>
              <a:latin typeface="Times New Roman"/>
              <a:cs typeface="Times New Roman"/>
            </a:endParaRPr>
          </a:p>
          <a:p>
            <a:pPr algn="ctr"/>
            <a:r>
              <a:rPr lang="en-US" sz="1000" dirty="0">
                <a:solidFill>
                  <a:schemeClr val="tx1">
                    <a:lumMod val="65000"/>
                    <a:lumOff val="35000"/>
                  </a:schemeClr>
                </a:solidFill>
                <a:latin typeface="Times New Roman"/>
                <a:cs typeface="Times New Roman"/>
              </a:rPr>
              <a:t>http://</a:t>
            </a:r>
            <a:r>
              <a:rPr lang="en-US" sz="1000" dirty="0" err="1">
                <a:solidFill>
                  <a:schemeClr val="tx1">
                    <a:lumMod val="65000"/>
                    <a:lumOff val="35000"/>
                  </a:schemeClr>
                </a:solidFill>
                <a:latin typeface="Times New Roman"/>
                <a:cs typeface="Times New Roman"/>
              </a:rPr>
              <a:t>www.fda.gov</a:t>
            </a:r>
            <a:r>
              <a:rPr lang="en-US" sz="1000" dirty="0">
                <a:solidFill>
                  <a:schemeClr val="tx1">
                    <a:lumMod val="65000"/>
                    <a:lumOff val="35000"/>
                  </a:schemeClr>
                </a:solidFill>
                <a:latin typeface="Times New Roman"/>
                <a:cs typeface="Times New Roman"/>
              </a:rPr>
              <a:t>/</a:t>
            </a:r>
            <a:r>
              <a:rPr lang="en-US" sz="1000" dirty="0" err="1">
                <a:solidFill>
                  <a:schemeClr val="tx1">
                    <a:lumMod val="65000"/>
                    <a:lumOff val="35000"/>
                  </a:schemeClr>
                </a:solidFill>
                <a:latin typeface="Times New Roman"/>
                <a:cs typeface="Times New Roman"/>
              </a:rPr>
              <a:t>ForPatients</a:t>
            </a:r>
            <a:r>
              <a:rPr lang="en-US" sz="1000" dirty="0">
                <a:solidFill>
                  <a:schemeClr val="tx1">
                    <a:lumMod val="65000"/>
                    <a:lumOff val="35000"/>
                  </a:schemeClr>
                </a:solidFill>
                <a:latin typeface="Times New Roman"/>
                <a:cs typeface="Times New Roman"/>
              </a:rPr>
              <a:t>/Approvals/Drugs/</a:t>
            </a:r>
            <a:r>
              <a:rPr lang="en-US" sz="1000" dirty="0" err="1">
                <a:solidFill>
                  <a:schemeClr val="tx1">
                    <a:lumMod val="65000"/>
                    <a:lumOff val="35000"/>
                  </a:schemeClr>
                </a:solidFill>
                <a:latin typeface="Times New Roman"/>
                <a:cs typeface="Times New Roman"/>
              </a:rPr>
              <a:t>default.htm</a:t>
            </a:r>
            <a:r>
              <a:rPr lang="en-US" sz="1000" dirty="0">
                <a:solidFill>
                  <a:schemeClr val="tx1">
                    <a:lumMod val="65000"/>
                    <a:lumOff val="35000"/>
                  </a:schemeClr>
                </a:solidFill>
                <a:latin typeface="Times New Roman"/>
                <a:cs typeface="Times New Roman"/>
              </a:rPr>
              <a:t>  </a:t>
            </a:r>
          </a:p>
        </p:txBody>
      </p:sp>
      <p:sp>
        <p:nvSpPr>
          <p:cNvPr id="25" name="Rectangle 24"/>
          <p:cNvSpPr/>
          <p:nvPr/>
        </p:nvSpPr>
        <p:spPr>
          <a:xfrm>
            <a:off x="98505" y="294079"/>
            <a:ext cx="8942928" cy="2773872"/>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1 Discovery and Development. </a:t>
            </a:r>
            <a:r>
              <a:rPr lang="en-US" sz="1400" dirty="0">
                <a:solidFill>
                  <a:schemeClr val="tx1">
                    <a:lumMod val="65000"/>
                    <a:lumOff val="35000"/>
                  </a:schemeClr>
                </a:solidFill>
                <a:latin typeface="Arial"/>
                <a:cs typeface="Arial"/>
              </a:rPr>
              <a:t>Thousands of molecular compounds tested to find possible beneficial effects against any number of diseases.   </a:t>
            </a:r>
          </a:p>
        </p:txBody>
      </p:sp>
      <p:grpSp>
        <p:nvGrpSpPr>
          <p:cNvPr id="145" name="Group 144"/>
          <p:cNvGrpSpPr>
            <a:grpSpLocks noChangeAspect="1"/>
          </p:cNvGrpSpPr>
          <p:nvPr/>
        </p:nvGrpSpPr>
        <p:grpSpPr>
          <a:xfrm>
            <a:off x="225595" y="2082498"/>
            <a:ext cx="985828" cy="764832"/>
            <a:chOff x="-915973" y="5132663"/>
            <a:chExt cx="1791541" cy="1402398"/>
          </a:xfrm>
        </p:grpSpPr>
        <p:pic>
          <p:nvPicPr>
            <p:cNvPr id="21" name="Picture 20"/>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22" name="Picture 21"/>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24" name="Picture 2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3" name="Straight Arrow Connector 42"/>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24" idx="2"/>
              <a:endCxn id="22"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30" name="Group 229"/>
          <p:cNvGrpSpPr/>
          <p:nvPr/>
        </p:nvGrpSpPr>
        <p:grpSpPr>
          <a:xfrm>
            <a:off x="623951" y="1221831"/>
            <a:ext cx="305263" cy="719779"/>
            <a:chOff x="104762" y="4592637"/>
            <a:chExt cx="390335" cy="981652"/>
          </a:xfrm>
          <a:noFill/>
        </p:grpSpPr>
        <p:sp>
          <p:nvSpPr>
            <p:cNvPr id="231" name="Pentagon 230"/>
            <p:cNvSpPr/>
            <p:nvPr/>
          </p:nvSpPr>
          <p:spPr>
            <a:xfrm rot="5400000">
              <a:off x="-176280" y="4935077"/>
              <a:ext cx="944882" cy="274320"/>
            </a:xfrm>
            <a:prstGeom prst="homePlate">
              <a:avLst>
                <a:gd name="adj" fmla="val 62707"/>
              </a:avLst>
            </a:prstGeom>
            <a:solidFill>
              <a:srgbClr val="FFFFFF"/>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232" name="Rectangle 231"/>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3" name="Rounded Rectangle 232"/>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1" name="Group 310"/>
          <p:cNvGrpSpPr>
            <a:grpSpLocks/>
          </p:cNvGrpSpPr>
          <p:nvPr/>
        </p:nvGrpSpPr>
        <p:grpSpPr>
          <a:xfrm flipH="1">
            <a:off x="1481008" y="1485186"/>
            <a:ext cx="2353269" cy="206560"/>
            <a:chOff x="3400858" y="3634682"/>
            <a:chExt cx="2076870" cy="228600"/>
          </a:xfrm>
        </p:grpSpPr>
        <p:cxnSp>
          <p:nvCxnSpPr>
            <p:cNvPr id="312" name="Straight Arrow Connector 311"/>
            <p:cNvCxnSpPr/>
            <p:nvPr/>
          </p:nvCxnSpPr>
          <p:spPr>
            <a:xfrm>
              <a:off x="340085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p:nvPr/>
          </p:nvCxnSpPr>
          <p:spPr>
            <a:xfrm>
              <a:off x="3822946"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4" name="Straight Arrow Connector 313"/>
            <p:cNvCxnSpPr/>
            <p:nvPr/>
          </p:nvCxnSpPr>
          <p:spPr>
            <a:xfrm>
              <a:off x="4400970"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5" name="Straight Arrow Connector 314"/>
            <p:cNvCxnSpPr/>
            <p:nvPr/>
          </p:nvCxnSpPr>
          <p:spPr>
            <a:xfrm>
              <a:off x="4905363"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6" name="Straight Arrow Connector 315"/>
            <p:cNvCxnSpPr/>
            <p:nvPr/>
          </p:nvCxnSpPr>
          <p:spPr>
            <a:xfrm>
              <a:off x="547772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78691" y="1748808"/>
            <a:ext cx="305263" cy="719779"/>
            <a:chOff x="104762" y="4592637"/>
            <a:chExt cx="390335" cy="981652"/>
          </a:xfrm>
          <a:noFill/>
        </p:grpSpPr>
        <p:sp>
          <p:nvSpPr>
            <p:cNvPr id="324" name="Pentagon 323"/>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25" name="Rectangle 32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6" name="Rounded Rectangle 32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27" name="Multiply 326"/>
          <p:cNvSpPr/>
          <p:nvPr/>
        </p:nvSpPr>
        <p:spPr>
          <a:xfrm>
            <a:off x="1910502"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28" name="Group 327"/>
          <p:cNvGrpSpPr/>
          <p:nvPr/>
        </p:nvGrpSpPr>
        <p:grpSpPr>
          <a:xfrm>
            <a:off x="2567080" y="1748808"/>
            <a:ext cx="305263" cy="719779"/>
            <a:chOff x="104762" y="4592637"/>
            <a:chExt cx="390335" cy="981652"/>
          </a:xfrm>
          <a:noFill/>
        </p:grpSpPr>
        <p:sp>
          <p:nvSpPr>
            <p:cNvPr id="329" name="Pentagon 328"/>
            <p:cNvSpPr/>
            <p:nvPr/>
          </p:nvSpPr>
          <p:spPr>
            <a:xfrm rot="5400000">
              <a:off x="-176280" y="4935077"/>
              <a:ext cx="944882" cy="274320"/>
            </a:xfrm>
            <a:prstGeom prst="homePlate">
              <a:avLst>
                <a:gd name="adj" fmla="val 62707"/>
              </a:avLst>
            </a:prstGeom>
            <a:solidFill>
              <a:schemeClr val="accent2">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0" name="Rectangle 32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1" name="Rounded Rectangle 33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3" name="Group 332"/>
          <p:cNvGrpSpPr/>
          <p:nvPr/>
        </p:nvGrpSpPr>
        <p:grpSpPr>
          <a:xfrm>
            <a:off x="3200153" y="1748808"/>
            <a:ext cx="305263" cy="719779"/>
            <a:chOff x="104762" y="4592637"/>
            <a:chExt cx="390335" cy="981652"/>
          </a:xfrm>
          <a:noFill/>
        </p:grpSpPr>
        <p:sp>
          <p:nvSpPr>
            <p:cNvPr id="334" name="Pentagon 333"/>
            <p:cNvSpPr/>
            <p:nvPr/>
          </p:nvSpPr>
          <p:spPr>
            <a:xfrm rot="5400000">
              <a:off x="-176280" y="4935077"/>
              <a:ext cx="944882" cy="274320"/>
            </a:xfrm>
            <a:prstGeom prst="homePlate">
              <a:avLst>
                <a:gd name="adj" fmla="val 62707"/>
              </a:avLst>
            </a:prstGeom>
            <a:solidFill>
              <a:schemeClr val="accent3">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5" name="Rectangle 33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Rounded Rectangle 33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37" name="Multiply 336"/>
          <p:cNvSpPr/>
          <p:nvPr/>
        </p:nvSpPr>
        <p:spPr>
          <a:xfrm>
            <a:off x="2493430"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38" name="Group 337"/>
          <p:cNvGrpSpPr/>
          <p:nvPr/>
        </p:nvGrpSpPr>
        <p:grpSpPr>
          <a:xfrm>
            <a:off x="3694192" y="1748808"/>
            <a:ext cx="305263" cy="719779"/>
            <a:chOff x="104762" y="4592637"/>
            <a:chExt cx="390335" cy="981652"/>
          </a:xfrm>
          <a:noFill/>
        </p:grpSpPr>
        <p:sp>
          <p:nvSpPr>
            <p:cNvPr id="339" name="Pentagon 338"/>
            <p:cNvSpPr/>
            <p:nvPr/>
          </p:nvSpPr>
          <p:spPr>
            <a:xfrm rot="5400000">
              <a:off x="-176280" y="4935077"/>
              <a:ext cx="944882" cy="274320"/>
            </a:xfrm>
            <a:prstGeom prst="homePlate">
              <a:avLst>
                <a:gd name="adj" fmla="val 62707"/>
              </a:avLst>
            </a:prstGeom>
            <a:solidFill>
              <a:srgbClr val="EBF1DE"/>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40" name="Rectangle 33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1" name="Rounded Rectangle 34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43" name="Group 342"/>
          <p:cNvGrpSpPr>
            <a:grpSpLocks/>
          </p:cNvGrpSpPr>
          <p:nvPr/>
        </p:nvGrpSpPr>
        <p:grpSpPr>
          <a:xfrm flipH="1">
            <a:off x="3356012" y="2517006"/>
            <a:ext cx="478263" cy="346247"/>
            <a:chOff x="3400858" y="3634682"/>
            <a:chExt cx="422089" cy="383191"/>
          </a:xfrm>
        </p:grpSpPr>
        <p:cxnSp>
          <p:nvCxnSpPr>
            <p:cNvPr id="344" name="Straight Arrow Connector 343"/>
            <p:cNvCxnSpPr/>
            <p:nvPr/>
          </p:nvCxnSpPr>
          <p:spPr>
            <a:xfrm>
              <a:off x="3400858" y="3634682"/>
              <a:ext cx="0" cy="228600"/>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flipH="1">
              <a:off x="3822947" y="3634682"/>
              <a:ext cx="0" cy="383191"/>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grpSp>
      <p:sp>
        <p:nvSpPr>
          <p:cNvPr id="392" name="U-Turn Arrow 391"/>
          <p:cNvSpPr/>
          <p:nvPr/>
        </p:nvSpPr>
        <p:spPr>
          <a:xfrm flipH="1">
            <a:off x="799145" y="824300"/>
            <a:ext cx="377817" cy="1164570"/>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Process 47"/>
          <p:cNvSpPr/>
          <p:nvPr/>
        </p:nvSpPr>
        <p:spPr>
          <a:xfrm>
            <a:off x="1103743" y="821731"/>
            <a:ext cx="272782" cy="1575121"/>
          </a:xfrm>
          <a:prstGeom prst="flowChart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3" name="Group 392"/>
          <p:cNvGrpSpPr>
            <a:grpSpLocks noChangeAspect="1"/>
          </p:cNvGrpSpPr>
          <p:nvPr/>
        </p:nvGrpSpPr>
        <p:grpSpPr>
          <a:xfrm rot="5400000" flipH="1">
            <a:off x="2351371" y="-358883"/>
            <a:ext cx="699389" cy="3012457"/>
            <a:chOff x="193168" y="1155534"/>
            <a:chExt cx="654893" cy="2657150"/>
          </a:xfrm>
        </p:grpSpPr>
        <p:grpSp>
          <p:nvGrpSpPr>
            <p:cNvPr id="394" name="Group 393"/>
            <p:cNvGrpSpPr>
              <a:grpSpLocks noChangeAspect="1"/>
            </p:cNvGrpSpPr>
            <p:nvPr/>
          </p:nvGrpSpPr>
          <p:grpSpPr>
            <a:xfrm rot="5400000">
              <a:off x="343250" y="1280491"/>
              <a:ext cx="365760" cy="562390"/>
              <a:chOff x="338690" y="1544748"/>
              <a:chExt cx="621098" cy="954996"/>
            </a:xfrm>
          </p:grpSpPr>
          <p:sp>
            <p:nvSpPr>
              <p:cNvPr id="430" name="Hexagon 429"/>
              <p:cNvSpPr/>
              <p:nvPr/>
            </p:nvSpPr>
            <p:spPr>
              <a:xfrm>
                <a:off x="338690" y="1919123"/>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1" name="Hexagon 430"/>
              <p:cNvSpPr/>
              <p:nvPr/>
            </p:nvSpPr>
            <p:spPr>
              <a:xfrm>
                <a:off x="547532" y="203389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2" name="Straight Connector 431"/>
              <p:cNvCxnSpPr/>
              <p:nvPr/>
            </p:nvCxnSpPr>
            <p:spPr>
              <a:xfrm flipV="1">
                <a:off x="547532" y="1779681"/>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33" name="Straight Connector 432"/>
              <p:cNvCxnSpPr/>
              <p:nvPr/>
            </p:nvCxnSpPr>
            <p:spPr>
              <a:xfrm flipV="1">
                <a:off x="547532" y="2269079"/>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4" name="Hexagon 433"/>
              <p:cNvSpPr/>
              <p:nvPr/>
            </p:nvSpPr>
            <p:spPr>
              <a:xfrm>
                <a:off x="556939" y="156354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5" name="Straight Connector 434"/>
              <p:cNvCxnSpPr/>
              <p:nvPr/>
            </p:nvCxnSpPr>
            <p:spPr>
              <a:xfrm rot="5400000" flipV="1">
                <a:off x="858081" y="211657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6" name="Oval 435"/>
              <p:cNvSpPr/>
              <p:nvPr/>
            </p:nvSpPr>
            <p:spPr>
              <a:xfrm>
                <a:off x="479724" y="2408304"/>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7" name="Straight Connector 436"/>
              <p:cNvCxnSpPr/>
              <p:nvPr/>
            </p:nvCxnSpPr>
            <p:spPr>
              <a:xfrm rot="5400000" flipV="1">
                <a:off x="455350" y="156544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8" name="Oval 437"/>
              <p:cNvSpPr/>
              <p:nvPr/>
            </p:nvSpPr>
            <p:spPr>
              <a:xfrm rot="5400000">
                <a:off x="340507" y="1544748"/>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5" name="Group 394"/>
            <p:cNvGrpSpPr/>
            <p:nvPr/>
          </p:nvGrpSpPr>
          <p:grpSpPr>
            <a:xfrm flipV="1">
              <a:off x="277860" y="1814486"/>
              <a:ext cx="496541" cy="336469"/>
              <a:chOff x="484881" y="1993219"/>
              <a:chExt cx="496541" cy="336469"/>
            </a:xfrm>
          </p:grpSpPr>
          <p:sp>
            <p:nvSpPr>
              <p:cNvPr id="422" name="Hexagon 421"/>
              <p:cNvSpPr/>
              <p:nvPr/>
            </p:nvSpPr>
            <p:spPr>
              <a:xfrm rot="5400000">
                <a:off x="609638" y="209799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3" name="Straight Connector 422"/>
              <p:cNvCxnSpPr/>
              <p:nvPr/>
            </p:nvCxnSpPr>
            <p:spPr>
              <a:xfrm rot="5400000" flipV="1">
                <a:off x="783177" y="209291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24" name="Straight Connector 423"/>
              <p:cNvCxnSpPr/>
              <p:nvPr/>
            </p:nvCxnSpPr>
            <p:spPr>
              <a:xfrm rot="5400000" flipV="1">
                <a:off x="560823" y="206469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5" name="Hexagon 424"/>
              <p:cNvSpPr/>
              <p:nvPr/>
            </p:nvSpPr>
            <p:spPr>
              <a:xfrm rot="5400000">
                <a:off x="820774" y="213175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6" name="Straight Connector 425"/>
              <p:cNvCxnSpPr/>
              <p:nvPr/>
            </p:nvCxnSpPr>
            <p:spPr>
              <a:xfrm rot="10800000" flipV="1">
                <a:off x="650634" y="224757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7" name="Oval 426"/>
              <p:cNvSpPr/>
              <p:nvPr/>
            </p:nvSpPr>
            <p:spPr>
              <a:xfrm rot="5400000">
                <a:off x="484881" y="2046982"/>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8" name="Straight Connector 427"/>
              <p:cNvCxnSpPr/>
              <p:nvPr/>
            </p:nvCxnSpPr>
            <p:spPr>
              <a:xfrm rot="10800000" flipV="1">
                <a:off x="909341" y="2038627"/>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9" name="Oval 428"/>
              <p:cNvSpPr/>
              <p:nvPr/>
            </p:nvSpPr>
            <p:spPr>
              <a:xfrm rot="10800000">
                <a:off x="927574" y="1993219"/>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6" name="Group 395"/>
            <p:cNvGrpSpPr>
              <a:grpSpLocks noChangeAspect="1"/>
            </p:cNvGrpSpPr>
            <p:nvPr/>
          </p:nvGrpSpPr>
          <p:grpSpPr>
            <a:xfrm rot="16200000" flipH="1">
              <a:off x="343250" y="2205559"/>
              <a:ext cx="365760" cy="551321"/>
              <a:chOff x="338690" y="1563545"/>
              <a:chExt cx="621098" cy="936199"/>
            </a:xfrm>
            <a:noFill/>
          </p:grpSpPr>
          <p:sp>
            <p:nvSpPr>
              <p:cNvPr id="415" name="Hexagon 414"/>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6" name="Hexagon 415"/>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7" name="Straight Connector 416"/>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8" name="Straight Connector 417"/>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9" name="Hexagon 418"/>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0" name="Straight Connector 419"/>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1" name="Oval 420"/>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7" name="Double Brace 396"/>
            <p:cNvSpPr/>
            <p:nvPr/>
          </p:nvSpPr>
          <p:spPr>
            <a:xfrm rot="5400000">
              <a:off x="-807960" y="2156662"/>
              <a:ext cx="2657150" cy="654893"/>
            </a:xfrm>
            <a:prstGeom prst="bracePair">
              <a:avLst>
                <a:gd name="adj" fmla="val 7200"/>
              </a:avLst>
            </a:prstGeom>
            <a:ln>
              <a:solidFill>
                <a:schemeClr val="tx2">
                  <a:lumMod val="50000"/>
                </a:schemeClr>
              </a:solidFill>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98" name="Group 397"/>
            <p:cNvGrpSpPr>
              <a:grpSpLocks noChangeAspect="1"/>
            </p:cNvGrpSpPr>
            <p:nvPr/>
          </p:nvGrpSpPr>
          <p:grpSpPr>
            <a:xfrm rot="5400000">
              <a:off x="343250" y="2724550"/>
              <a:ext cx="365760" cy="551321"/>
              <a:chOff x="338690" y="1563545"/>
              <a:chExt cx="621098" cy="936199"/>
            </a:xfrm>
            <a:noFill/>
          </p:grpSpPr>
          <p:sp>
            <p:nvSpPr>
              <p:cNvPr id="408" name="Hexagon 407"/>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Hexagon 408"/>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0" name="Straight Connector 409"/>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1" name="Straight Connector 410"/>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2" name="Hexagon 411"/>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3" name="Straight Connector 412"/>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4" name="Oval 413"/>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99" name="Straight Connector 398"/>
            <p:cNvCxnSpPr/>
            <p:nvPr/>
          </p:nvCxnSpPr>
          <p:spPr>
            <a:xfrm rot="10800000" flipV="1">
              <a:off x="507293" y="276006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0" name="Oval 399"/>
            <p:cNvSpPr/>
            <p:nvPr/>
          </p:nvSpPr>
          <p:spPr>
            <a:xfrm rot="5400000">
              <a:off x="499206" y="2714132"/>
              <a:ext cx="53848" cy="53848"/>
            </a:xfrm>
            <a:prstGeom prst="ellipse">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01" name="Group 400"/>
            <p:cNvGrpSpPr>
              <a:grpSpLocks noChangeAspect="1"/>
            </p:cNvGrpSpPr>
            <p:nvPr/>
          </p:nvGrpSpPr>
          <p:grpSpPr>
            <a:xfrm rot="9052141">
              <a:off x="343250" y="3326278"/>
              <a:ext cx="365760" cy="424040"/>
              <a:chOff x="338690" y="1779681"/>
              <a:chExt cx="621098" cy="720063"/>
            </a:xfrm>
            <a:noFill/>
          </p:grpSpPr>
          <p:sp>
            <p:nvSpPr>
              <p:cNvPr id="402" name="Hexagon 401"/>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3" name="Hexagon 402"/>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4" name="Straight Connector 403"/>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5" name="Straight Connector 404"/>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6" name="Straight Connector 405"/>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7" name="Oval 406"/>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439" name="U-Turn Arrow 438"/>
          <p:cNvSpPr/>
          <p:nvPr/>
        </p:nvSpPr>
        <p:spPr>
          <a:xfrm>
            <a:off x="362763" y="824300"/>
            <a:ext cx="377817" cy="1164570"/>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444" name="Group 443"/>
          <p:cNvGrpSpPr/>
          <p:nvPr/>
        </p:nvGrpSpPr>
        <p:grpSpPr>
          <a:xfrm>
            <a:off x="1335562" y="1748808"/>
            <a:ext cx="305263" cy="719779"/>
            <a:chOff x="104762" y="4592637"/>
            <a:chExt cx="390335" cy="981652"/>
          </a:xfrm>
          <a:noFill/>
        </p:grpSpPr>
        <p:sp>
          <p:nvSpPr>
            <p:cNvPr id="445" name="Pentagon 444"/>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446" name="Rectangle 445"/>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Rounded Rectangle 446"/>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48" name="Multiply 447"/>
          <p:cNvSpPr/>
          <p:nvPr/>
        </p:nvSpPr>
        <p:spPr>
          <a:xfrm>
            <a:off x="1267373"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8" name="Straight Connector 17"/>
          <p:cNvCxnSpPr/>
          <p:nvPr/>
        </p:nvCxnSpPr>
        <p:spPr>
          <a:xfrm flipH="1">
            <a:off x="1090790" y="828466"/>
            <a:ext cx="0" cy="50653"/>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8EF051D1-0637-714D-B2C7-1F0056F3E1FB}" type="slidenum">
              <a:rPr lang="en-US" smtClean="0"/>
              <a:t>5</a:t>
            </a:fld>
            <a:endParaRPr lang="en-US"/>
          </a:p>
        </p:txBody>
      </p:sp>
    </p:spTree>
    <p:extLst>
      <p:ext uri="{BB962C8B-B14F-4D97-AF65-F5344CB8AC3E}">
        <p14:creationId xmlns:p14="http://schemas.microsoft.com/office/powerpoint/2010/main" val="214580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BFBFBF"/>
                </a:solidFill>
                <a:latin typeface="Arial"/>
                <a:cs typeface="Arial"/>
              </a:rPr>
              <a:t>Step 1 Discovery and Development</a:t>
            </a:r>
            <a:endParaRPr lang="en-US" sz="3200" dirty="0">
              <a:solidFill>
                <a:srgbClr val="BFBFBF"/>
              </a:solidFill>
              <a:latin typeface="Times New Roman"/>
              <a:cs typeface="Times New Roman"/>
            </a:endParaRPr>
          </a:p>
        </p:txBody>
      </p:sp>
      <p:sp>
        <p:nvSpPr>
          <p:cNvPr id="3" name="Content Placeholder 2"/>
          <p:cNvSpPr>
            <a:spLocks noGrp="1"/>
          </p:cNvSpPr>
          <p:nvPr>
            <p:ph idx="1"/>
          </p:nvPr>
        </p:nvSpPr>
        <p:spPr/>
        <p:txBody>
          <a:bodyPr>
            <a:normAutofit/>
          </a:bodyPr>
          <a:lstStyle/>
          <a:p>
            <a:r>
              <a:rPr lang="en-US" sz="2500" dirty="0">
                <a:solidFill>
                  <a:schemeClr val="bg1">
                    <a:lumMod val="75000"/>
                  </a:schemeClr>
                </a:solidFill>
                <a:cs typeface="Times New Roman"/>
              </a:rPr>
              <a:t>The genetic composition of the donor may alter which candidates are selected from thousands of possibilities. </a:t>
            </a:r>
          </a:p>
          <a:p>
            <a:endParaRPr lang="en-US" sz="2500" dirty="0">
              <a:solidFill>
                <a:schemeClr val="bg1">
                  <a:lumMod val="75000"/>
                </a:schemeClr>
              </a:solidFill>
              <a:cs typeface="Times New Roman"/>
            </a:endParaRPr>
          </a:p>
          <a:p>
            <a:r>
              <a:rPr lang="en-US" sz="2500" dirty="0">
                <a:solidFill>
                  <a:schemeClr val="tx1"/>
                </a:solidFill>
                <a:cs typeface="Times New Roman"/>
              </a:rPr>
              <a:t>A broader set of donors test the efficacy of the drug against a broader set of genetic variables.   </a:t>
            </a:r>
          </a:p>
          <a:p>
            <a:endParaRPr lang="en-US" sz="2500" dirty="0"/>
          </a:p>
        </p:txBody>
      </p:sp>
      <p:sp>
        <p:nvSpPr>
          <p:cNvPr id="4" name="Slide Number Placeholder 3"/>
          <p:cNvSpPr>
            <a:spLocks noGrp="1"/>
          </p:cNvSpPr>
          <p:nvPr>
            <p:ph type="sldNum" sz="quarter" idx="12"/>
          </p:nvPr>
        </p:nvSpPr>
        <p:spPr/>
        <p:txBody>
          <a:bodyPr/>
          <a:lstStyle/>
          <a:p>
            <a:fld id="{8EF051D1-0637-714D-B2C7-1F0056F3E1FB}" type="slidenum">
              <a:rPr lang="en-US" smtClean="0"/>
              <a:t>6</a:t>
            </a:fld>
            <a:endParaRPr lang="en-US"/>
          </a:p>
        </p:txBody>
      </p:sp>
    </p:spTree>
    <p:extLst>
      <p:ext uri="{BB962C8B-B14F-4D97-AF65-F5344CB8AC3E}">
        <p14:creationId xmlns:p14="http://schemas.microsoft.com/office/powerpoint/2010/main" val="102299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2330" y="0"/>
            <a:ext cx="9144000" cy="7005428"/>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solidFill>
                  <a:schemeClr val="tx1">
                    <a:lumMod val="65000"/>
                    <a:lumOff val="35000"/>
                  </a:schemeClr>
                </a:solidFill>
                <a:latin typeface="Arial"/>
                <a:cs typeface="Arial"/>
              </a:rPr>
              <a:t>US Food and Drug Administration: The Drug Development Process</a:t>
            </a:r>
          </a:p>
          <a:p>
            <a:pPr algn="ctr"/>
            <a:endParaRPr lang="en-US" sz="9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2000" dirty="0">
              <a:solidFill>
                <a:schemeClr val="tx1">
                  <a:lumMod val="65000"/>
                  <a:lumOff val="35000"/>
                </a:schemeClr>
              </a:solidFill>
              <a:latin typeface="Arial"/>
              <a:cs typeface="Arial"/>
            </a:endParaRPr>
          </a:p>
          <a:p>
            <a:pPr algn="ctr"/>
            <a:endParaRPr lang="en-US" dirty="0">
              <a:solidFill>
                <a:schemeClr val="tx1">
                  <a:lumMod val="65000"/>
                  <a:lumOff val="35000"/>
                </a:schemeClr>
              </a:solidFill>
              <a:latin typeface="Arial"/>
              <a:cs typeface="Arial"/>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500" dirty="0">
              <a:solidFill>
                <a:schemeClr val="tx1">
                  <a:lumMod val="65000"/>
                  <a:lumOff val="35000"/>
                </a:schemeClr>
              </a:solidFill>
              <a:latin typeface="Times New Roman"/>
              <a:cs typeface="Times New Roman"/>
            </a:endParaRPr>
          </a:p>
          <a:p>
            <a:pPr algn="ctr"/>
            <a:r>
              <a:rPr lang="en-US" sz="1000" dirty="0">
                <a:solidFill>
                  <a:schemeClr val="tx1">
                    <a:lumMod val="65000"/>
                    <a:lumOff val="35000"/>
                  </a:schemeClr>
                </a:solidFill>
                <a:latin typeface="Times New Roman"/>
                <a:cs typeface="Times New Roman"/>
              </a:rPr>
              <a:t>http://</a:t>
            </a:r>
            <a:r>
              <a:rPr lang="en-US" sz="1000" dirty="0" err="1">
                <a:solidFill>
                  <a:schemeClr val="tx1">
                    <a:lumMod val="65000"/>
                    <a:lumOff val="35000"/>
                  </a:schemeClr>
                </a:solidFill>
                <a:latin typeface="Times New Roman"/>
                <a:cs typeface="Times New Roman"/>
              </a:rPr>
              <a:t>www.fda.gov</a:t>
            </a:r>
            <a:r>
              <a:rPr lang="en-US" sz="1000" dirty="0">
                <a:solidFill>
                  <a:schemeClr val="tx1">
                    <a:lumMod val="65000"/>
                    <a:lumOff val="35000"/>
                  </a:schemeClr>
                </a:solidFill>
                <a:latin typeface="Times New Roman"/>
                <a:cs typeface="Times New Roman"/>
              </a:rPr>
              <a:t>/</a:t>
            </a:r>
            <a:r>
              <a:rPr lang="en-US" sz="1000" dirty="0" err="1">
                <a:solidFill>
                  <a:schemeClr val="tx1">
                    <a:lumMod val="65000"/>
                    <a:lumOff val="35000"/>
                  </a:schemeClr>
                </a:solidFill>
                <a:latin typeface="Times New Roman"/>
                <a:cs typeface="Times New Roman"/>
              </a:rPr>
              <a:t>ForPatients</a:t>
            </a:r>
            <a:r>
              <a:rPr lang="en-US" sz="1000" dirty="0">
                <a:solidFill>
                  <a:schemeClr val="tx1">
                    <a:lumMod val="65000"/>
                    <a:lumOff val="35000"/>
                  </a:schemeClr>
                </a:solidFill>
                <a:latin typeface="Times New Roman"/>
                <a:cs typeface="Times New Roman"/>
              </a:rPr>
              <a:t>/Approvals/Drugs/</a:t>
            </a:r>
            <a:r>
              <a:rPr lang="en-US" sz="1000" dirty="0" err="1">
                <a:solidFill>
                  <a:schemeClr val="tx1">
                    <a:lumMod val="65000"/>
                    <a:lumOff val="35000"/>
                  </a:schemeClr>
                </a:solidFill>
                <a:latin typeface="Times New Roman"/>
                <a:cs typeface="Times New Roman"/>
              </a:rPr>
              <a:t>default.htm</a:t>
            </a:r>
            <a:r>
              <a:rPr lang="en-US" sz="1000" dirty="0">
                <a:solidFill>
                  <a:schemeClr val="tx1">
                    <a:lumMod val="65000"/>
                    <a:lumOff val="35000"/>
                  </a:schemeClr>
                </a:solidFill>
                <a:latin typeface="Times New Roman"/>
                <a:cs typeface="Times New Roman"/>
              </a:rPr>
              <a:t>  </a:t>
            </a:r>
          </a:p>
        </p:txBody>
      </p:sp>
      <p:sp>
        <p:nvSpPr>
          <p:cNvPr id="25" name="Rectangle 24"/>
          <p:cNvSpPr/>
          <p:nvPr/>
        </p:nvSpPr>
        <p:spPr>
          <a:xfrm>
            <a:off x="98505" y="294079"/>
            <a:ext cx="8942928" cy="2773872"/>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1 Discovery and Development. </a:t>
            </a:r>
            <a:r>
              <a:rPr lang="en-US" sz="1400" dirty="0">
                <a:solidFill>
                  <a:schemeClr val="tx1">
                    <a:lumMod val="65000"/>
                    <a:lumOff val="35000"/>
                  </a:schemeClr>
                </a:solidFill>
                <a:latin typeface="Arial"/>
                <a:cs typeface="Arial"/>
              </a:rPr>
              <a:t>Thousands of molecular compounds tested to find possible beneficial effects against any number of diseases.   </a:t>
            </a:r>
          </a:p>
        </p:txBody>
      </p:sp>
      <p:grpSp>
        <p:nvGrpSpPr>
          <p:cNvPr id="145" name="Group 144"/>
          <p:cNvGrpSpPr>
            <a:grpSpLocks noChangeAspect="1"/>
          </p:cNvGrpSpPr>
          <p:nvPr/>
        </p:nvGrpSpPr>
        <p:grpSpPr>
          <a:xfrm>
            <a:off x="225595" y="2082498"/>
            <a:ext cx="985828" cy="764832"/>
            <a:chOff x="-915973" y="5132663"/>
            <a:chExt cx="1791541" cy="1402398"/>
          </a:xfrm>
        </p:grpSpPr>
        <p:pic>
          <p:nvPicPr>
            <p:cNvPr id="21" name="Picture 20"/>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22" name="Picture 21"/>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24" name="Picture 2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3" name="Straight Arrow Connector 42"/>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24" idx="2"/>
              <a:endCxn id="22"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30" name="Group 229"/>
          <p:cNvGrpSpPr/>
          <p:nvPr/>
        </p:nvGrpSpPr>
        <p:grpSpPr>
          <a:xfrm>
            <a:off x="623951" y="1221831"/>
            <a:ext cx="305263" cy="719779"/>
            <a:chOff x="104762" y="4592637"/>
            <a:chExt cx="390335" cy="981652"/>
          </a:xfrm>
          <a:noFill/>
        </p:grpSpPr>
        <p:sp>
          <p:nvSpPr>
            <p:cNvPr id="231" name="Pentagon 230"/>
            <p:cNvSpPr/>
            <p:nvPr/>
          </p:nvSpPr>
          <p:spPr>
            <a:xfrm rot="5400000">
              <a:off x="-176280" y="4935077"/>
              <a:ext cx="944882" cy="274320"/>
            </a:xfrm>
            <a:prstGeom prst="homePlate">
              <a:avLst>
                <a:gd name="adj" fmla="val 62707"/>
              </a:avLst>
            </a:prstGeom>
            <a:solidFill>
              <a:srgbClr val="FFFFFF"/>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232" name="Rectangle 231"/>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3" name="Rounded Rectangle 232"/>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1" name="Group 310"/>
          <p:cNvGrpSpPr>
            <a:grpSpLocks/>
          </p:cNvGrpSpPr>
          <p:nvPr/>
        </p:nvGrpSpPr>
        <p:grpSpPr>
          <a:xfrm flipH="1">
            <a:off x="1481008" y="1485186"/>
            <a:ext cx="2353269" cy="206560"/>
            <a:chOff x="3400858" y="3634682"/>
            <a:chExt cx="2076870" cy="228600"/>
          </a:xfrm>
        </p:grpSpPr>
        <p:cxnSp>
          <p:nvCxnSpPr>
            <p:cNvPr id="312" name="Straight Arrow Connector 311"/>
            <p:cNvCxnSpPr/>
            <p:nvPr/>
          </p:nvCxnSpPr>
          <p:spPr>
            <a:xfrm>
              <a:off x="340085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p:nvPr/>
          </p:nvCxnSpPr>
          <p:spPr>
            <a:xfrm>
              <a:off x="3822946"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4" name="Straight Arrow Connector 313"/>
            <p:cNvCxnSpPr/>
            <p:nvPr/>
          </p:nvCxnSpPr>
          <p:spPr>
            <a:xfrm>
              <a:off x="4400970"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5" name="Straight Arrow Connector 314"/>
            <p:cNvCxnSpPr/>
            <p:nvPr/>
          </p:nvCxnSpPr>
          <p:spPr>
            <a:xfrm>
              <a:off x="4905363"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6" name="Straight Arrow Connector 315"/>
            <p:cNvCxnSpPr/>
            <p:nvPr/>
          </p:nvCxnSpPr>
          <p:spPr>
            <a:xfrm>
              <a:off x="547772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78691" y="1748808"/>
            <a:ext cx="305263" cy="719779"/>
            <a:chOff x="104762" y="4592637"/>
            <a:chExt cx="390335" cy="981652"/>
          </a:xfrm>
          <a:noFill/>
        </p:grpSpPr>
        <p:sp>
          <p:nvSpPr>
            <p:cNvPr id="324" name="Pentagon 323"/>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25" name="Rectangle 32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6" name="Rounded Rectangle 32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27" name="Multiply 326"/>
          <p:cNvSpPr/>
          <p:nvPr/>
        </p:nvSpPr>
        <p:spPr>
          <a:xfrm>
            <a:off x="1910502"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28" name="Group 327"/>
          <p:cNvGrpSpPr/>
          <p:nvPr/>
        </p:nvGrpSpPr>
        <p:grpSpPr>
          <a:xfrm>
            <a:off x="2567080" y="1748808"/>
            <a:ext cx="305263" cy="719779"/>
            <a:chOff x="104762" y="4592637"/>
            <a:chExt cx="390335" cy="981652"/>
          </a:xfrm>
          <a:noFill/>
        </p:grpSpPr>
        <p:sp>
          <p:nvSpPr>
            <p:cNvPr id="329" name="Pentagon 328"/>
            <p:cNvSpPr/>
            <p:nvPr/>
          </p:nvSpPr>
          <p:spPr>
            <a:xfrm rot="5400000">
              <a:off x="-176280" y="4935077"/>
              <a:ext cx="944882" cy="274320"/>
            </a:xfrm>
            <a:prstGeom prst="homePlate">
              <a:avLst>
                <a:gd name="adj" fmla="val 62707"/>
              </a:avLst>
            </a:prstGeom>
            <a:solidFill>
              <a:schemeClr val="accent2">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0" name="Rectangle 32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1" name="Rounded Rectangle 33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3" name="Group 332"/>
          <p:cNvGrpSpPr/>
          <p:nvPr/>
        </p:nvGrpSpPr>
        <p:grpSpPr>
          <a:xfrm>
            <a:off x="3200153" y="1748808"/>
            <a:ext cx="305263" cy="719779"/>
            <a:chOff x="104762" y="4592637"/>
            <a:chExt cx="390335" cy="981652"/>
          </a:xfrm>
          <a:noFill/>
        </p:grpSpPr>
        <p:sp>
          <p:nvSpPr>
            <p:cNvPr id="334" name="Pentagon 333"/>
            <p:cNvSpPr/>
            <p:nvPr/>
          </p:nvSpPr>
          <p:spPr>
            <a:xfrm rot="5400000">
              <a:off x="-176280" y="4935077"/>
              <a:ext cx="944882" cy="274320"/>
            </a:xfrm>
            <a:prstGeom prst="homePlate">
              <a:avLst>
                <a:gd name="adj" fmla="val 62707"/>
              </a:avLst>
            </a:prstGeom>
            <a:solidFill>
              <a:schemeClr val="accent3">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5" name="Rectangle 33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Rounded Rectangle 33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37" name="Multiply 336"/>
          <p:cNvSpPr/>
          <p:nvPr/>
        </p:nvSpPr>
        <p:spPr>
          <a:xfrm>
            <a:off x="2493430"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38" name="Group 337"/>
          <p:cNvGrpSpPr/>
          <p:nvPr/>
        </p:nvGrpSpPr>
        <p:grpSpPr>
          <a:xfrm>
            <a:off x="3694192" y="1748808"/>
            <a:ext cx="305263" cy="719779"/>
            <a:chOff x="104762" y="4592637"/>
            <a:chExt cx="390335" cy="981652"/>
          </a:xfrm>
          <a:noFill/>
        </p:grpSpPr>
        <p:sp>
          <p:nvSpPr>
            <p:cNvPr id="339" name="Pentagon 338"/>
            <p:cNvSpPr/>
            <p:nvPr/>
          </p:nvSpPr>
          <p:spPr>
            <a:xfrm rot="5400000">
              <a:off x="-176280" y="4935077"/>
              <a:ext cx="944882" cy="274320"/>
            </a:xfrm>
            <a:prstGeom prst="homePlate">
              <a:avLst>
                <a:gd name="adj" fmla="val 62707"/>
              </a:avLst>
            </a:prstGeom>
            <a:solidFill>
              <a:srgbClr val="EBF1DE"/>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40" name="Rectangle 33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1" name="Rounded Rectangle 34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43" name="Group 342"/>
          <p:cNvGrpSpPr>
            <a:grpSpLocks/>
          </p:cNvGrpSpPr>
          <p:nvPr/>
        </p:nvGrpSpPr>
        <p:grpSpPr>
          <a:xfrm flipH="1">
            <a:off x="3356012" y="2517006"/>
            <a:ext cx="478263" cy="346247"/>
            <a:chOff x="3400858" y="3634682"/>
            <a:chExt cx="422089" cy="383191"/>
          </a:xfrm>
        </p:grpSpPr>
        <p:cxnSp>
          <p:nvCxnSpPr>
            <p:cNvPr id="344" name="Straight Arrow Connector 343"/>
            <p:cNvCxnSpPr/>
            <p:nvPr/>
          </p:nvCxnSpPr>
          <p:spPr>
            <a:xfrm>
              <a:off x="3400858" y="3634682"/>
              <a:ext cx="0" cy="228600"/>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flipH="1">
              <a:off x="3822947" y="3634682"/>
              <a:ext cx="0" cy="383191"/>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grpSp>
      <p:sp>
        <p:nvSpPr>
          <p:cNvPr id="392" name="U-Turn Arrow 391"/>
          <p:cNvSpPr/>
          <p:nvPr/>
        </p:nvSpPr>
        <p:spPr>
          <a:xfrm flipH="1">
            <a:off x="799145" y="824300"/>
            <a:ext cx="377817" cy="1164570"/>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Process 47"/>
          <p:cNvSpPr/>
          <p:nvPr/>
        </p:nvSpPr>
        <p:spPr>
          <a:xfrm>
            <a:off x="1103743" y="821731"/>
            <a:ext cx="272782" cy="1575121"/>
          </a:xfrm>
          <a:prstGeom prst="flowChart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3" name="Group 392"/>
          <p:cNvGrpSpPr>
            <a:grpSpLocks noChangeAspect="1"/>
          </p:cNvGrpSpPr>
          <p:nvPr/>
        </p:nvGrpSpPr>
        <p:grpSpPr>
          <a:xfrm rot="5400000" flipH="1">
            <a:off x="2351371" y="-358883"/>
            <a:ext cx="699389" cy="3012457"/>
            <a:chOff x="193168" y="1155534"/>
            <a:chExt cx="654893" cy="2657150"/>
          </a:xfrm>
        </p:grpSpPr>
        <p:grpSp>
          <p:nvGrpSpPr>
            <p:cNvPr id="394" name="Group 393"/>
            <p:cNvGrpSpPr>
              <a:grpSpLocks noChangeAspect="1"/>
            </p:cNvGrpSpPr>
            <p:nvPr/>
          </p:nvGrpSpPr>
          <p:grpSpPr>
            <a:xfrm rot="5400000">
              <a:off x="343250" y="1280491"/>
              <a:ext cx="365760" cy="562390"/>
              <a:chOff x="338690" y="1544748"/>
              <a:chExt cx="621098" cy="954996"/>
            </a:xfrm>
          </p:grpSpPr>
          <p:sp>
            <p:nvSpPr>
              <p:cNvPr id="430" name="Hexagon 429"/>
              <p:cNvSpPr/>
              <p:nvPr/>
            </p:nvSpPr>
            <p:spPr>
              <a:xfrm>
                <a:off x="338690" y="1919123"/>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1" name="Hexagon 430"/>
              <p:cNvSpPr/>
              <p:nvPr/>
            </p:nvSpPr>
            <p:spPr>
              <a:xfrm>
                <a:off x="547532" y="203389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2" name="Straight Connector 431"/>
              <p:cNvCxnSpPr/>
              <p:nvPr/>
            </p:nvCxnSpPr>
            <p:spPr>
              <a:xfrm flipV="1">
                <a:off x="547532" y="1779681"/>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33" name="Straight Connector 432"/>
              <p:cNvCxnSpPr/>
              <p:nvPr/>
            </p:nvCxnSpPr>
            <p:spPr>
              <a:xfrm flipV="1">
                <a:off x="547532" y="2269079"/>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4" name="Hexagon 433"/>
              <p:cNvSpPr/>
              <p:nvPr/>
            </p:nvSpPr>
            <p:spPr>
              <a:xfrm>
                <a:off x="556939" y="156354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5" name="Straight Connector 434"/>
              <p:cNvCxnSpPr/>
              <p:nvPr/>
            </p:nvCxnSpPr>
            <p:spPr>
              <a:xfrm rot="5400000" flipV="1">
                <a:off x="858081" y="211657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6" name="Oval 435"/>
              <p:cNvSpPr/>
              <p:nvPr/>
            </p:nvSpPr>
            <p:spPr>
              <a:xfrm>
                <a:off x="479724" y="2408304"/>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7" name="Straight Connector 436"/>
              <p:cNvCxnSpPr/>
              <p:nvPr/>
            </p:nvCxnSpPr>
            <p:spPr>
              <a:xfrm rot="5400000" flipV="1">
                <a:off x="455350" y="156544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8" name="Oval 437"/>
              <p:cNvSpPr/>
              <p:nvPr/>
            </p:nvSpPr>
            <p:spPr>
              <a:xfrm rot="5400000">
                <a:off x="340507" y="1544748"/>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5" name="Group 394"/>
            <p:cNvGrpSpPr/>
            <p:nvPr/>
          </p:nvGrpSpPr>
          <p:grpSpPr>
            <a:xfrm flipV="1">
              <a:off x="277860" y="1814486"/>
              <a:ext cx="496541" cy="336469"/>
              <a:chOff x="484881" y="1993219"/>
              <a:chExt cx="496541" cy="336469"/>
            </a:xfrm>
          </p:grpSpPr>
          <p:sp>
            <p:nvSpPr>
              <p:cNvPr id="422" name="Hexagon 421"/>
              <p:cNvSpPr/>
              <p:nvPr/>
            </p:nvSpPr>
            <p:spPr>
              <a:xfrm rot="5400000">
                <a:off x="609638" y="209799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3" name="Straight Connector 422"/>
              <p:cNvCxnSpPr/>
              <p:nvPr/>
            </p:nvCxnSpPr>
            <p:spPr>
              <a:xfrm rot="5400000" flipV="1">
                <a:off x="783177" y="209291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24" name="Straight Connector 423"/>
              <p:cNvCxnSpPr/>
              <p:nvPr/>
            </p:nvCxnSpPr>
            <p:spPr>
              <a:xfrm rot="5400000" flipV="1">
                <a:off x="560823" y="206469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5" name="Hexagon 424"/>
              <p:cNvSpPr/>
              <p:nvPr/>
            </p:nvSpPr>
            <p:spPr>
              <a:xfrm rot="5400000">
                <a:off x="820774" y="213175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6" name="Straight Connector 425"/>
              <p:cNvCxnSpPr/>
              <p:nvPr/>
            </p:nvCxnSpPr>
            <p:spPr>
              <a:xfrm rot="10800000" flipV="1">
                <a:off x="650634" y="224757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7" name="Oval 426"/>
              <p:cNvSpPr/>
              <p:nvPr/>
            </p:nvSpPr>
            <p:spPr>
              <a:xfrm rot="5400000">
                <a:off x="484881" y="2046982"/>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8" name="Straight Connector 427"/>
              <p:cNvCxnSpPr/>
              <p:nvPr/>
            </p:nvCxnSpPr>
            <p:spPr>
              <a:xfrm rot="10800000" flipV="1">
                <a:off x="909341" y="2038627"/>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9" name="Oval 428"/>
              <p:cNvSpPr/>
              <p:nvPr/>
            </p:nvSpPr>
            <p:spPr>
              <a:xfrm rot="10800000">
                <a:off x="927574" y="1993219"/>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6" name="Group 395"/>
            <p:cNvGrpSpPr>
              <a:grpSpLocks noChangeAspect="1"/>
            </p:cNvGrpSpPr>
            <p:nvPr/>
          </p:nvGrpSpPr>
          <p:grpSpPr>
            <a:xfrm rot="16200000" flipH="1">
              <a:off x="343250" y="2205559"/>
              <a:ext cx="365760" cy="551321"/>
              <a:chOff x="338690" y="1563545"/>
              <a:chExt cx="621098" cy="936199"/>
            </a:xfrm>
            <a:noFill/>
          </p:grpSpPr>
          <p:sp>
            <p:nvSpPr>
              <p:cNvPr id="415" name="Hexagon 414"/>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6" name="Hexagon 415"/>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7" name="Straight Connector 416"/>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8" name="Straight Connector 417"/>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9" name="Hexagon 418"/>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0" name="Straight Connector 419"/>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1" name="Oval 420"/>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7" name="Double Brace 396"/>
            <p:cNvSpPr/>
            <p:nvPr/>
          </p:nvSpPr>
          <p:spPr>
            <a:xfrm rot="5400000">
              <a:off x="-807960" y="2156662"/>
              <a:ext cx="2657150" cy="654893"/>
            </a:xfrm>
            <a:prstGeom prst="bracePair">
              <a:avLst>
                <a:gd name="adj" fmla="val 7200"/>
              </a:avLst>
            </a:prstGeom>
            <a:ln>
              <a:solidFill>
                <a:schemeClr val="tx2">
                  <a:lumMod val="50000"/>
                </a:schemeClr>
              </a:solidFill>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98" name="Group 397"/>
            <p:cNvGrpSpPr>
              <a:grpSpLocks noChangeAspect="1"/>
            </p:cNvGrpSpPr>
            <p:nvPr/>
          </p:nvGrpSpPr>
          <p:grpSpPr>
            <a:xfrm rot="5400000">
              <a:off x="343250" y="2724550"/>
              <a:ext cx="365760" cy="551321"/>
              <a:chOff x="338690" y="1563545"/>
              <a:chExt cx="621098" cy="936199"/>
            </a:xfrm>
            <a:noFill/>
          </p:grpSpPr>
          <p:sp>
            <p:nvSpPr>
              <p:cNvPr id="408" name="Hexagon 407"/>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Hexagon 408"/>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0" name="Straight Connector 409"/>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1" name="Straight Connector 410"/>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2" name="Hexagon 411"/>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3" name="Straight Connector 412"/>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4" name="Oval 413"/>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99" name="Straight Connector 398"/>
            <p:cNvCxnSpPr/>
            <p:nvPr/>
          </p:nvCxnSpPr>
          <p:spPr>
            <a:xfrm rot="10800000" flipV="1">
              <a:off x="507293" y="276006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0" name="Oval 399"/>
            <p:cNvSpPr/>
            <p:nvPr/>
          </p:nvSpPr>
          <p:spPr>
            <a:xfrm rot="5400000">
              <a:off x="499206" y="2714132"/>
              <a:ext cx="53848" cy="53848"/>
            </a:xfrm>
            <a:prstGeom prst="ellipse">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01" name="Group 400"/>
            <p:cNvGrpSpPr>
              <a:grpSpLocks noChangeAspect="1"/>
            </p:cNvGrpSpPr>
            <p:nvPr/>
          </p:nvGrpSpPr>
          <p:grpSpPr>
            <a:xfrm rot="9052141">
              <a:off x="343250" y="3326278"/>
              <a:ext cx="365760" cy="424040"/>
              <a:chOff x="338690" y="1779681"/>
              <a:chExt cx="621098" cy="720063"/>
            </a:xfrm>
            <a:noFill/>
          </p:grpSpPr>
          <p:sp>
            <p:nvSpPr>
              <p:cNvPr id="402" name="Hexagon 401"/>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3" name="Hexagon 402"/>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4" name="Straight Connector 403"/>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5" name="Straight Connector 404"/>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6" name="Straight Connector 405"/>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7" name="Oval 406"/>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439" name="U-Turn Arrow 438"/>
          <p:cNvSpPr/>
          <p:nvPr/>
        </p:nvSpPr>
        <p:spPr>
          <a:xfrm>
            <a:off x="362763" y="824300"/>
            <a:ext cx="377817" cy="1164570"/>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444" name="Group 443"/>
          <p:cNvGrpSpPr/>
          <p:nvPr/>
        </p:nvGrpSpPr>
        <p:grpSpPr>
          <a:xfrm>
            <a:off x="1335562" y="1748808"/>
            <a:ext cx="305263" cy="719779"/>
            <a:chOff x="104762" y="4592637"/>
            <a:chExt cx="390335" cy="981652"/>
          </a:xfrm>
          <a:noFill/>
        </p:grpSpPr>
        <p:sp>
          <p:nvSpPr>
            <p:cNvPr id="445" name="Pentagon 444"/>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446" name="Rectangle 445"/>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Rounded Rectangle 446"/>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48" name="Multiply 447"/>
          <p:cNvSpPr/>
          <p:nvPr/>
        </p:nvSpPr>
        <p:spPr>
          <a:xfrm>
            <a:off x="1267373"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Elbow Connector 49"/>
          <p:cNvCxnSpPr/>
          <p:nvPr/>
        </p:nvCxnSpPr>
        <p:spPr>
          <a:xfrm flipV="1">
            <a:off x="3875563" y="904356"/>
            <a:ext cx="4660280" cy="1833829"/>
          </a:xfrm>
          <a:prstGeom prst="bentConnector4">
            <a:avLst>
              <a:gd name="adj1" fmla="val 92605"/>
              <a:gd name="adj2" fmla="val 112289"/>
            </a:avLst>
          </a:prstGeom>
          <a:ln w="3175" cmpd="sng">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49" name="Elbow Connector 448"/>
          <p:cNvCxnSpPr/>
          <p:nvPr/>
        </p:nvCxnSpPr>
        <p:spPr>
          <a:xfrm flipV="1">
            <a:off x="3379035" y="1042298"/>
            <a:ext cx="4551279" cy="1810719"/>
          </a:xfrm>
          <a:prstGeom prst="bentConnector4">
            <a:avLst>
              <a:gd name="adj1" fmla="val 87890"/>
              <a:gd name="adj2" fmla="val 120065"/>
            </a:avLst>
          </a:prstGeom>
          <a:ln w="3175" cmpd="sng">
            <a:solidFill>
              <a:schemeClr val="tx1"/>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50" name="Rectangle 449"/>
          <p:cNvSpPr/>
          <p:nvPr/>
        </p:nvSpPr>
        <p:spPr>
          <a:xfrm>
            <a:off x="4352152" y="797650"/>
            <a:ext cx="4593531" cy="2180109"/>
          </a:xfrm>
          <a:prstGeom prst="rect">
            <a:avLst/>
          </a:prstGeom>
          <a:solidFill>
            <a:srgbClr val="FFFFFF"/>
          </a:solidFill>
          <a:ln w="3175" cmpd="sng">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200" dirty="0">
                <a:solidFill>
                  <a:schemeClr val="tx1">
                    <a:lumMod val="65000"/>
                    <a:lumOff val="35000"/>
                  </a:schemeClr>
                </a:solidFill>
                <a:latin typeface="Arial"/>
                <a:cs typeface="Arial"/>
              </a:rPr>
              <a:t> </a:t>
            </a:r>
          </a:p>
        </p:txBody>
      </p:sp>
      <p:sp>
        <p:nvSpPr>
          <p:cNvPr id="451" name="Rectangle 450"/>
          <p:cNvSpPr/>
          <p:nvPr/>
        </p:nvSpPr>
        <p:spPr>
          <a:xfrm>
            <a:off x="6404543" y="1080111"/>
            <a:ext cx="2449728" cy="80615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2" name="Rectangle 451"/>
          <p:cNvSpPr/>
          <p:nvPr/>
        </p:nvSpPr>
        <p:spPr>
          <a:xfrm>
            <a:off x="6404543" y="1962088"/>
            <a:ext cx="2449728" cy="834737"/>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3" name="Rectangle 452"/>
          <p:cNvSpPr/>
          <p:nvPr/>
        </p:nvSpPr>
        <p:spPr>
          <a:xfrm>
            <a:off x="4366154" y="783931"/>
            <a:ext cx="2156839" cy="1835118"/>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250" dirty="0">
                <a:solidFill>
                  <a:schemeClr val="tx1">
                    <a:lumMod val="65000"/>
                    <a:lumOff val="35000"/>
                  </a:schemeClr>
                </a:solidFill>
                <a:latin typeface="Arial"/>
                <a:cs typeface="Arial"/>
              </a:rPr>
              <a:t>Small number of candidates identified for further study. Analysis of how it is absorbed, distributed, metabolized, best dosage, mechanisms, method to administer, side effects, how it affects different groups of people, interaction with other treatments.</a:t>
            </a:r>
          </a:p>
        </p:txBody>
      </p:sp>
      <p:grpSp>
        <p:nvGrpSpPr>
          <p:cNvPr id="454" name="Group 453"/>
          <p:cNvGrpSpPr>
            <a:grpSpLocks noChangeAspect="1"/>
          </p:cNvGrpSpPr>
          <p:nvPr/>
        </p:nvGrpSpPr>
        <p:grpSpPr>
          <a:xfrm flipH="1">
            <a:off x="6356335" y="1143490"/>
            <a:ext cx="985828" cy="716544"/>
            <a:chOff x="-915973" y="5132663"/>
            <a:chExt cx="1791541" cy="1402398"/>
          </a:xfrm>
        </p:grpSpPr>
        <p:pic>
          <p:nvPicPr>
            <p:cNvPr id="455" name="Picture 454"/>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456" name="Picture 455"/>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57" name="Picture 456"/>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58" name="Straight Arrow Connector 457"/>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9" name="Straight Arrow Connector 458"/>
            <p:cNvCxnSpPr>
              <a:stCxn id="457" idx="2"/>
              <a:endCxn id="456"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0" name="Picture 459"/>
          <p:cNvPicPr>
            <a:picLocks noChangeAspect="1"/>
          </p:cNvPicPr>
          <p:nvPr/>
        </p:nvPicPr>
        <p:blipFill>
          <a:blip r:embed="rId6">
            <a:duotone>
              <a:schemeClr val="accent3">
                <a:shade val="45000"/>
                <a:satMod val="135000"/>
              </a:schemeClr>
              <a:prstClr val="white"/>
            </a:duotone>
          </a:blip>
          <a:stretch>
            <a:fillRect/>
          </a:stretch>
        </p:blipFill>
        <p:spPr>
          <a:xfrm>
            <a:off x="7567339" y="1145503"/>
            <a:ext cx="716966" cy="675371"/>
          </a:xfrm>
          <a:prstGeom prst="rect">
            <a:avLst/>
          </a:prstGeom>
        </p:spPr>
      </p:pic>
      <p:grpSp>
        <p:nvGrpSpPr>
          <p:cNvPr id="461" name="Group 460"/>
          <p:cNvGrpSpPr>
            <a:grpSpLocks noChangeAspect="1"/>
          </p:cNvGrpSpPr>
          <p:nvPr/>
        </p:nvGrpSpPr>
        <p:grpSpPr>
          <a:xfrm flipH="1">
            <a:off x="6365020" y="2056514"/>
            <a:ext cx="985828" cy="716544"/>
            <a:chOff x="-915973" y="5132663"/>
            <a:chExt cx="1791541" cy="1402398"/>
          </a:xfrm>
        </p:grpSpPr>
        <p:pic>
          <p:nvPicPr>
            <p:cNvPr id="462" name="Picture 461"/>
            <p:cNvPicPr>
              <a:picLocks noChangeAspect="1"/>
            </p:cNvPicPr>
            <p:nvPr/>
          </p:nvPicPr>
          <p:blipFill>
            <a:blip r:embed="rId3">
              <a:duotone>
                <a:schemeClr val="accent2">
                  <a:shade val="45000"/>
                  <a:satMod val="135000"/>
                </a:schemeClr>
                <a:prstClr val="white"/>
              </a:duotone>
            </a:blip>
            <a:stretch>
              <a:fillRect/>
            </a:stretch>
          </p:blipFill>
          <p:spPr>
            <a:xfrm>
              <a:off x="-244483" y="5132663"/>
              <a:ext cx="1120051" cy="1402398"/>
            </a:xfrm>
            <a:prstGeom prst="rect">
              <a:avLst/>
            </a:prstGeom>
          </p:spPr>
        </p:pic>
        <p:pic>
          <p:nvPicPr>
            <p:cNvPr id="463" name="Picture 462"/>
            <p:cNvPicPr>
              <a:picLocks noChangeAspect="1"/>
            </p:cNvPicPr>
            <p:nvPr/>
          </p:nvPicPr>
          <p:blipFill>
            <a:blip r:embed="rId4">
              <a:duotone>
                <a:schemeClr val="accent2">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64" name="Picture 46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65" name="Straight Arrow Connector 464"/>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6" name="Straight Arrow Connector 465"/>
            <p:cNvCxnSpPr>
              <a:stCxn id="464" idx="2"/>
              <a:endCxn id="463"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7" name="Picture 466"/>
          <p:cNvPicPr>
            <a:picLocks noChangeAspect="1"/>
          </p:cNvPicPr>
          <p:nvPr/>
        </p:nvPicPr>
        <p:blipFill>
          <a:blip r:embed="rId6">
            <a:duotone>
              <a:schemeClr val="accent3">
                <a:shade val="45000"/>
                <a:satMod val="135000"/>
              </a:schemeClr>
              <a:prstClr val="white"/>
            </a:duotone>
          </a:blip>
          <a:stretch>
            <a:fillRect/>
          </a:stretch>
        </p:blipFill>
        <p:spPr>
          <a:xfrm>
            <a:off x="8149390" y="1145503"/>
            <a:ext cx="716966" cy="675371"/>
          </a:xfrm>
          <a:prstGeom prst="rect">
            <a:avLst/>
          </a:prstGeom>
        </p:spPr>
      </p:pic>
      <p:pic>
        <p:nvPicPr>
          <p:cNvPr id="468" name="Picture 467"/>
          <p:cNvPicPr>
            <a:picLocks noChangeAspect="1"/>
          </p:cNvPicPr>
          <p:nvPr/>
        </p:nvPicPr>
        <p:blipFill>
          <a:blip r:embed="rId6">
            <a:duotone>
              <a:schemeClr val="accent2">
                <a:shade val="45000"/>
                <a:satMod val="135000"/>
              </a:schemeClr>
              <a:prstClr val="white"/>
            </a:duotone>
          </a:blip>
          <a:stretch>
            <a:fillRect/>
          </a:stretch>
        </p:blipFill>
        <p:spPr>
          <a:xfrm>
            <a:off x="7567339" y="2041771"/>
            <a:ext cx="716966" cy="675371"/>
          </a:xfrm>
          <a:prstGeom prst="rect">
            <a:avLst/>
          </a:prstGeom>
        </p:spPr>
      </p:pic>
      <p:pic>
        <p:nvPicPr>
          <p:cNvPr id="469" name="Picture 468"/>
          <p:cNvPicPr>
            <a:picLocks noChangeAspect="1"/>
          </p:cNvPicPr>
          <p:nvPr/>
        </p:nvPicPr>
        <p:blipFill>
          <a:blip r:embed="rId6">
            <a:duotone>
              <a:schemeClr val="accent3">
                <a:shade val="45000"/>
                <a:satMod val="135000"/>
              </a:schemeClr>
              <a:prstClr val="white"/>
            </a:duotone>
          </a:blip>
          <a:stretch>
            <a:fillRect/>
          </a:stretch>
        </p:blipFill>
        <p:spPr>
          <a:xfrm>
            <a:off x="8137305" y="2041771"/>
            <a:ext cx="716966" cy="675371"/>
          </a:xfrm>
          <a:prstGeom prst="rect">
            <a:avLst/>
          </a:prstGeom>
        </p:spPr>
      </p:pic>
      <p:cxnSp>
        <p:nvCxnSpPr>
          <p:cNvPr id="470" name="Straight Arrow Connector 469"/>
          <p:cNvCxnSpPr/>
          <p:nvPr/>
        </p:nvCxnSpPr>
        <p:spPr>
          <a:xfrm flipH="1">
            <a:off x="7935397" y="1756340"/>
            <a:ext cx="0" cy="330527"/>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8532043" y="1758252"/>
            <a:ext cx="0" cy="337686"/>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8532043" y="824300"/>
            <a:ext cx="0" cy="416505"/>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flipH="1">
            <a:off x="7930313" y="821731"/>
            <a:ext cx="5084" cy="409677"/>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7930313" y="2591992"/>
            <a:ext cx="0" cy="385768"/>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77" name="Multiply 476"/>
          <p:cNvSpPr/>
          <p:nvPr/>
        </p:nvSpPr>
        <p:spPr>
          <a:xfrm>
            <a:off x="7710419" y="278166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8" name="Straight Connector 17"/>
          <p:cNvCxnSpPr/>
          <p:nvPr/>
        </p:nvCxnSpPr>
        <p:spPr>
          <a:xfrm flipH="1">
            <a:off x="1090790" y="828466"/>
            <a:ext cx="0" cy="50653"/>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8528907" y="2614769"/>
            <a:ext cx="0" cy="584725"/>
          </a:xfrm>
          <a:prstGeom prst="line">
            <a:avLst/>
          </a:prstGeom>
          <a:ln w="3175" cmpd="sng">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8EF051D1-0637-714D-B2C7-1F0056F3E1FB}" type="slidenum">
              <a:rPr lang="en-US" smtClean="0"/>
              <a:t>7</a:t>
            </a:fld>
            <a:endParaRPr lang="en-US"/>
          </a:p>
        </p:txBody>
      </p:sp>
    </p:spTree>
    <p:extLst>
      <p:ext uri="{BB962C8B-B14F-4D97-AF65-F5344CB8AC3E}">
        <p14:creationId xmlns:p14="http://schemas.microsoft.com/office/powerpoint/2010/main" val="387009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chemeClr val="tx1">
                    <a:lumMod val="65000"/>
                    <a:lumOff val="35000"/>
                  </a:schemeClr>
                </a:solidFill>
                <a:latin typeface="Arial"/>
                <a:cs typeface="Arial"/>
              </a:rPr>
              <a:t>Step 2 Preclinical research</a:t>
            </a:r>
            <a:endParaRPr lang="en-US" sz="3200" dirty="0">
              <a:solidFill>
                <a:srgbClr val="BFBFBF"/>
              </a:solidFill>
              <a:latin typeface="Times New Roman"/>
              <a:cs typeface="Times New Roman"/>
            </a:endParaRPr>
          </a:p>
        </p:txBody>
      </p:sp>
      <p:sp>
        <p:nvSpPr>
          <p:cNvPr id="3" name="Content Placeholder 2"/>
          <p:cNvSpPr>
            <a:spLocks noGrp="1"/>
          </p:cNvSpPr>
          <p:nvPr>
            <p:ph idx="1"/>
          </p:nvPr>
        </p:nvSpPr>
        <p:spPr/>
        <p:txBody>
          <a:bodyPr>
            <a:normAutofit/>
          </a:bodyPr>
          <a:lstStyle/>
          <a:p>
            <a:r>
              <a:rPr lang="en-US" sz="2500" dirty="0">
                <a:solidFill>
                  <a:schemeClr val="tx1"/>
                </a:solidFill>
                <a:cs typeface="Times New Roman"/>
              </a:rPr>
              <a:t>The donors to in vitro cell models vet the interaction of the drug against a specific target; i.e. destruction of a cancerous cell or support growth of new nerve. </a:t>
            </a:r>
          </a:p>
        </p:txBody>
      </p:sp>
      <p:sp>
        <p:nvSpPr>
          <p:cNvPr id="4" name="Slide Number Placeholder 3"/>
          <p:cNvSpPr>
            <a:spLocks noGrp="1"/>
          </p:cNvSpPr>
          <p:nvPr>
            <p:ph type="sldNum" sz="quarter" idx="12"/>
          </p:nvPr>
        </p:nvSpPr>
        <p:spPr/>
        <p:txBody>
          <a:bodyPr/>
          <a:lstStyle/>
          <a:p>
            <a:fld id="{8EF051D1-0637-714D-B2C7-1F0056F3E1FB}" type="slidenum">
              <a:rPr lang="en-US" smtClean="0"/>
              <a:t>8</a:t>
            </a:fld>
            <a:endParaRPr lang="en-US"/>
          </a:p>
        </p:txBody>
      </p:sp>
    </p:spTree>
    <p:extLst>
      <p:ext uri="{BB962C8B-B14F-4D97-AF65-F5344CB8AC3E}">
        <p14:creationId xmlns:p14="http://schemas.microsoft.com/office/powerpoint/2010/main" val="83199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2330" y="0"/>
            <a:ext cx="9144000" cy="7005428"/>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solidFill>
                  <a:schemeClr val="tx1">
                    <a:lumMod val="65000"/>
                    <a:lumOff val="35000"/>
                  </a:schemeClr>
                </a:solidFill>
                <a:latin typeface="Arial"/>
                <a:cs typeface="Arial"/>
              </a:rPr>
              <a:t>US Food and Drug Administration: The Drug Development Process</a:t>
            </a:r>
          </a:p>
          <a:p>
            <a:pPr algn="ctr"/>
            <a:endParaRPr lang="en-US" sz="9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1600" b="1" dirty="0">
              <a:solidFill>
                <a:schemeClr val="tx1">
                  <a:lumMod val="65000"/>
                  <a:lumOff val="35000"/>
                </a:schemeClr>
              </a:solidFill>
              <a:latin typeface="Arial"/>
              <a:cs typeface="Arial"/>
            </a:endParaRPr>
          </a:p>
          <a:p>
            <a:pPr algn="ctr"/>
            <a:endParaRPr lang="en-US" sz="2000" dirty="0">
              <a:solidFill>
                <a:schemeClr val="tx1">
                  <a:lumMod val="65000"/>
                  <a:lumOff val="35000"/>
                </a:schemeClr>
              </a:solidFill>
              <a:latin typeface="Arial"/>
              <a:cs typeface="Arial"/>
            </a:endParaRPr>
          </a:p>
          <a:p>
            <a:pPr algn="ctr"/>
            <a:endParaRPr lang="en-US" dirty="0">
              <a:solidFill>
                <a:schemeClr val="tx1">
                  <a:lumMod val="65000"/>
                  <a:lumOff val="35000"/>
                </a:schemeClr>
              </a:solidFill>
              <a:latin typeface="Arial"/>
              <a:cs typeface="Arial"/>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200" dirty="0">
              <a:solidFill>
                <a:schemeClr val="tx1">
                  <a:lumMod val="65000"/>
                  <a:lumOff val="35000"/>
                </a:schemeClr>
              </a:solidFill>
              <a:latin typeface="Times New Roman"/>
              <a:cs typeface="Times New Roman"/>
            </a:endParaRPr>
          </a:p>
          <a:p>
            <a:pPr algn="ctr"/>
            <a:endParaRPr lang="en-US" sz="1500" dirty="0">
              <a:solidFill>
                <a:schemeClr val="tx1">
                  <a:lumMod val="65000"/>
                  <a:lumOff val="35000"/>
                </a:schemeClr>
              </a:solidFill>
              <a:latin typeface="Times New Roman"/>
              <a:cs typeface="Times New Roman"/>
            </a:endParaRPr>
          </a:p>
          <a:p>
            <a:pPr algn="ctr"/>
            <a:r>
              <a:rPr lang="en-US" sz="1000" dirty="0">
                <a:solidFill>
                  <a:schemeClr val="tx1">
                    <a:lumMod val="65000"/>
                    <a:lumOff val="35000"/>
                  </a:schemeClr>
                </a:solidFill>
                <a:latin typeface="Times New Roman"/>
                <a:cs typeface="Times New Roman"/>
              </a:rPr>
              <a:t>http://</a:t>
            </a:r>
            <a:r>
              <a:rPr lang="en-US" sz="1000" dirty="0" err="1">
                <a:solidFill>
                  <a:schemeClr val="tx1">
                    <a:lumMod val="65000"/>
                    <a:lumOff val="35000"/>
                  </a:schemeClr>
                </a:solidFill>
                <a:latin typeface="Times New Roman"/>
                <a:cs typeface="Times New Roman"/>
              </a:rPr>
              <a:t>www.fda.gov</a:t>
            </a:r>
            <a:r>
              <a:rPr lang="en-US" sz="1000" dirty="0">
                <a:solidFill>
                  <a:schemeClr val="tx1">
                    <a:lumMod val="65000"/>
                    <a:lumOff val="35000"/>
                  </a:schemeClr>
                </a:solidFill>
                <a:latin typeface="Times New Roman"/>
                <a:cs typeface="Times New Roman"/>
              </a:rPr>
              <a:t>/</a:t>
            </a:r>
            <a:r>
              <a:rPr lang="en-US" sz="1000" dirty="0" err="1">
                <a:solidFill>
                  <a:schemeClr val="tx1">
                    <a:lumMod val="65000"/>
                    <a:lumOff val="35000"/>
                  </a:schemeClr>
                </a:solidFill>
                <a:latin typeface="Times New Roman"/>
                <a:cs typeface="Times New Roman"/>
              </a:rPr>
              <a:t>ForPatients</a:t>
            </a:r>
            <a:r>
              <a:rPr lang="en-US" sz="1000" dirty="0">
                <a:solidFill>
                  <a:schemeClr val="tx1">
                    <a:lumMod val="65000"/>
                    <a:lumOff val="35000"/>
                  </a:schemeClr>
                </a:solidFill>
                <a:latin typeface="Times New Roman"/>
                <a:cs typeface="Times New Roman"/>
              </a:rPr>
              <a:t>/Approvals/Drugs/</a:t>
            </a:r>
            <a:r>
              <a:rPr lang="en-US" sz="1000" dirty="0" err="1">
                <a:solidFill>
                  <a:schemeClr val="tx1">
                    <a:lumMod val="65000"/>
                    <a:lumOff val="35000"/>
                  </a:schemeClr>
                </a:solidFill>
                <a:latin typeface="Times New Roman"/>
                <a:cs typeface="Times New Roman"/>
              </a:rPr>
              <a:t>default.htm</a:t>
            </a:r>
            <a:r>
              <a:rPr lang="en-US" sz="1000" dirty="0">
                <a:solidFill>
                  <a:schemeClr val="tx1">
                    <a:lumMod val="65000"/>
                    <a:lumOff val="35000"/>
                  </a:schemeClr>
                </a:solidFill>
                <a:latin typeface="Times New Roman"/>
                <a:cs typeface="Times New Roman"/>
              </a:rPr>
              <a:t>  </a:t>
            </a:r>
          </a:p>
        </p:txBody>
      </p:sp>
      <p:sp>
        <p:nvSpPr>
          <p:cNvPr id="25" name="Rectangle 24"/>
          <p:cNvSpPr/>
          <p:nvPr/>
        </p:nvSpPr>
        <p:spPr>
          <a:xfrm>
            <a:off x="98505" y="294079"/>
            <a:ext cx="8942928" cy="2773872"/>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1 Discovery and Development. </a:t>
            </a:r>
            <a:r>
              <a:rPr lang="en-US" sz="1400" dirty="0">
                <a:solidFill>
                  <a:schemeClr val="tx1">
                    <a:lumMod val="65000"/>
                    <a:lumOff val="35000"/>
                  </a:schemeClr>
                </a:solidFill>
                <a:latin typeface="Arial"/>
                <a:cs typeface="Arial"/>
              </a:rPr>
              <a:t>Thousands of molecular compounds tested to find possible beneficial effects against any number of diseases.   </a:t>
            </a:r>
          </a:p>
        </p:txBody>
      </p:sp>
      <p:sp>
        <p:nvSpPr>
          <p:cNvPr id="55" name="Rectangle 54"/>
          <p:cNvSpPr/>
          <p:nvPr/>
        </p:nvSpPr>
        <p:spPr>
          <a:xfrm>
            <a:off x="48572" y="3425367"/>
            <a:ext cx="8942929" cy="1238032"/>
          </a:xfrm>
          <a:prstGeom prst="rect">
            <a:avLst/>
          </a:prstGeom>
          <a:ln w="3175" cmpd="sng">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t"/>
          <a:lstStyle/>
          <a:p>
            <a:endParaRPr lang="en-US" sz="1200" dirty="0">
              <a:solidFill>
                <a:schemeClr val="tx1">
                  <a:lumMod val="65000"/>
                  <a:lumOff val="35000"/>
                </a:schemeClr>
              </a:solidFill>
              <a:latin typeface="Arial"/>
              <a:cs typeface="Arial"/>
            </a:endParaRPr>
          </a:p>
        </p:txBody>
      </p:sp>
      <p:grpSp>
        <p:nvGrpSpPr>
          <p:cNvPr id="145" name="Group 144"/>
          <p:cNvGrpSpPr>
            <a:grpSpLocks noChangeAspect="1"/>
          </p:cNvGrpSpPr>
          <p:nvPr/>
        </p:nvGrpSpPr>
        <p:grpSpPr>
          <a:xfrm>
            <a:off x="225595" y="2082498"/>
            <a:ext cx="985828" cy="764832"/>
            <a:chOff x="-915973" y="5132663"/>
            <a:chExt cx="1791541" cy="1402398"/>
          </a:xfrm>
        </p:grpSpPr>
        <p:pic>
          <p:nvPicPr>
            <p:cNvPr id="21" name="Picture 20"/>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22" name="Picture 21"/>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24" name="Picture 2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3" name="Straight Arrow Connector 42"/>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24" idx="2"/>
              <a:endCxn id="22"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30" name="Group 229"/>
          <p:cNvGrpSpPr/>
          <p:nvPr/>
        </p:nvGrpSpPr>
        <p:grpSpPr>
          <a:xfrm>
            <a:off x="623951" y="1221831"/>
            <a:ext cx="305263" cy="719779"/>
            <a:chOff x="104762" y="4592637"/>
            <a:chExt cx="390335" cy="981652"/>
          </a:xfrm>
          <a:noFill/>
        </p:grpSpPr>
        <p:sp>
          <p:nvSpPr>
            <p:cNvPr id="231" name="Pentagon 230"/>
            <p:cNvSpPr/>
            <p:nvPr/>
          </p:nvSpPr>
          <p:spPr>
            <a:xfrm rot="5400000">
              <a:off x="-176280" y="4935077"/>
              <a:ext cx="944882" cy="274320"/>
            </a:xfrm>
            <a:prstGeom prst="homePlate">
              <a:avLst>
                <a:gd name="adj" fmla="val 62707"/>
              </a:avLst>
            </a:prstGeom>
            <a:solidFill>
              <a:srgbClr val="FFFFFF"/>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232" name="Rectangle 231"/>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3" name="Rounded Rectangle 232"/>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1" name="Group 310"/>
          <p:cNvGrpSpPr>
            <a:grpSpLocks/>
          </p:cNvGrpSpPr>
          <p:nvPr/>
        </p:nvGrpSpPr>
        <p:grpSpPr>
          <a:xfrm flipH="1">
            <a:off x="1481008" y="1485186"/>
            <a:ext cx="2353269" cy="206560"/>
            <a:chOff x="3400858" y="3634682"/>
            <a:chExt cx="2076870" cy="228600"/>
          </a:xfrm>
        </p:grpSpPr>
        <p:cxnSp>
          <p:nvCxnSpPr>
            <p:cNvPr id="312" name="Straight Arrow Connector 311"/>
            <p:cNvCxnSpPr/>
            <p:nvPr/>
          </p:nvCxnSpPr>
          <p:spPr>
            <a:xfrm>
              <a:off x="340085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p:nvPr/>
          </p:nvCxnSpPr>
          <p:spPr>
            <a:xfrm>
              <a:off x="3822946"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4" name="Straight Arrow Connector 313"/>
            <p:cNvCxnSpPr/>
            <p:nvPr/>
          </p:nvCxnSpPr>
          <p:spPr>
            <a:xfrm>
              <a:off x="4400970"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5" name="Straight Arrow Connector 314"/>
            <p:cNvCxnSpPr/>
            <p:nvPr/>
          </p:nvCxnSpPr>
          <p:spPr>
            <a:xfrm>
              <a:off x="4905363"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6" name="Straight Arrow Connector 315"/>
            <p:cNvCxnSpPr/>
            <p:nvPr/>
          </p:nvCxnSpPr>
          <p:spPr>
            <a:xfrm>
              <a:off x="5477728" y="3634682"/>
              <a:ext cx="0" cy="228600"/>
            </a:xfrm>
            <a:prstGeom prst="straightConnector1">
              <a:avLst/>
            </a:prstGeom>
            <a:ln w="31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78691" y="1748808"/>
            <a:ext cx="305263" cy="719779"/>
            <a:chOff x="104762" y="4592637"/>
            <a:chExt cx="390335" cy="981652"/>
          </a:xfrm>
          <a:noFill/>
        </p:grpSpPr>
        <p:sp>
          <p:nvSpPr>
            <p:cNvPr id="324" name="Pentagon 323"/>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25" name="Rectangle 32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6" name="Rounded Rectangle 32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27" name="Multiply 326"/>
          <p:cNvSpPr/>
          <p:nvPr/>
        </p:nvSpPr>
        <p:spPr>
          <a:xfrm>
            <a:off x="1910502"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28" name="Group 327"/>
          <p:cNvGrpSpPr/>
          <p:nvPr/>
        </p:nvGrpSpPr>
        <p:grpSpPr>
          <a:xfrm>
            <a:off x="2567080" y="1748808"/>
            <a:ext cx="305263" cy="719779"/>
            <a:chOff x="104762" y="4592637"/>
            <a:chExt cx="390335" cy="981652"/>
          </a:xfrm>
          <a:noFill/>
        </p:grpSpPr>
        <p:sp>
          <p:nvSpPr>
            <p:cNvPr id="329" name="Pentagon 328"/>
            <p:cNvSpPr/>
            <p:nvPr/>
          </p:nvSpPr>
          <p:spPr>
            <a:xfrm rot="5400000">
              <a:off x="-176280" y="4935077"/>
              <a:ext cx="944882" cy="274320"/>
            </a:xfrm>
            <a:prstGeom prst="homePlate">
              <a:avLst>
                <a:gd name="adj" fmla="val 62707"/>
              </a:avLst>
            </a:prstGeom>
            <a:solidFill>
              <a:schemeClr val="accent2">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0" name="Rectangle 32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1" name="Rounded Rectangle 33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3" name="Group 332"/>
          <p:cNvGrpSpPr/>
          <p:nvPr/>
        </p:nvGrpSpPr>
        <p:grpSpPr>
          <a:xfrm>
            <a:off x="3200153" y="1748808"/>
            <a:ext cx="305263" cy="719779"/>
            <a:chOff x="104762" y="4592637"/>
            <a:chExt cx="390335" cy="981652"/>
          </a:xfrm>
          <a:noFill/>
        </p:grpSpPr>
        <p:sp>
          <p:nvSpPr>
            <p:cNvPr id="334" name="Pentagon 333"/>
            <p:cNvSpPr/>
            <p:nvPr/>
          </p:nvSpPr>
          <p:spPr>
            <a:xfrm rot="5400000">
              <a:off x="-176280" y="4935077"/>
              <a:ext cx="944882" cy="274320"/>
            </a:xfrm>
            <a:prstGeom prst="homePlate">
              <a:avLst>
                <a:gd name="adj" fmla="val 62707"/>
              </a:avLst>
            </a:prstGeom>
            <a:solidFill>
              <a:schemeClr val="accent3">
                <a:lumMod val="20000"/>
                <a:lumOff val="80000"/>
              </a:schemeClr>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35" name="Rectangle 334"/>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Rounded Rectangle 335"/>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37" name="Multiply 336"/>
          <p:cNvSpPr/>
          <p:nvPr/>
        </p:nvSpPr>
        <p:spPr>
          <a:xfrm>
            <a:off x="2493430"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38" name="Group 337"/>
          <p:cNvGrpSpPr/>
          <p:nvPr/>
        </p:nvGrpSpPr>
        <p:grpSpPr>
          <a:xfrm>
            <a:off x="3694192" y="1748808"/>
            <a:ext cx="305263" cy="719779"/>
            <a:chOff x="104762" y="4592637"/>
            <a:chExt cx="390335" cy="981652"/>
          </a:xfrm>
          <a:noFill/>
        </p:grpSpPr>
        <p:sp>
          <p:nvSpPr>
            <p:cNvPr id="339" name="Pentagon 338"/>
            <p:cNvSpPr/>
            <p:nvPr/>
          </p:nvSpPr>
          <p:spPr>
            <a:xfrm rot="5400000">
              <a:off x="-176280" y="4935077"/>
              <a:ext cx="944882" cy="274320"/>
            </a:xfrm>
            <a:prstGeom prst="homePlate">
              <a:avLst>
                <a:gd name="adj" fmla="val 62707"/>
              </a:avLst>
            </a:prstGeom>
            <a:solidFill>
              <a:srgbClr val="EBF1DE"/>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340" name="Rectangle 339"/>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1" name="Rounded Rectangle 340"/>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43" name="Group 342"/>
          <p:cNvGrpSpPr>
            <a:grpSpLocks/>
          </p:cNvGrpSpPr>
          <p:nvPr/>
        </p:nvGrpSpPr>
        <p:grpSpPr>
          <a:xfrm flipH="1">
            <a:off x="3356012" y="2517006"/>
            <a:ext cx="478263" cy="346247"/>
            <a:chOff x="3400858" y="3634682"/>
            <a:chExt cx="422089" cy="383191"/>
          </a:xfrm>
        </p:grpSpPr>
        <p:cxnSp>
          <p:nvCxnSpPr>
            <p:cNvPr id="344" name="Straight Arrow Connector 343"/>
            <p:cNvCxnSpPr/>
            <p:nvPr/>
          </p:nvCxnSpPr>
          <p:spPr>
            <a:xfrm>
              <a:off x="3400858" y="3634682"/>
              <a:ext cx="0" cy="228600"/>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flipH="1">
              <a:off x="3822947" y="3634682"/>
              <a:ext cx="0" cy="383191"/>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grpSp>
      <p:sp>
        <p:nvSpPr>
          <p:cNvPr id="349" name="Rectangle 348"/>
          <p:cNvSpPr/>
          <p:nvPr/>
        </p:nvSpPr>
        <p:spPr>
          <a:xfrm>
            <a:off x="98504" y="3392107"/>
            <a:ext cx="2176430" cy="1196322"/>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400" b="1" dirty="0">
                <a:solidFill>
                  <a:schemeClr val="tx1">
                    <a:lumMod val="65000"/>
                    <a:lumOff val="35000"/>
                  </a:schemeClr>
                </a:solidFill>
                <a:latin typeface="Arial"/>
                <a:cs typeface="Arial"/>
              </a:rPr>
              <a:t>Step 2 Preclinical research. </a:t>
            </a:r>
            <a:r>
              <a:rPr lang="en-US" sz="1400" dirty="0">
                <a:solidFill>
                  <a:schemeClr val="tx1">
                    <a:lumMod val="65000"/>
                    <a:lumOff val="35000"/>
                  </a:schemeClr>
                </a:solidFill>
                <a:latin typeface="Arial"/>
                <a:cs typeface="Arial"/>
              </a:rPr>
              <a:t>In vitro In vivo to identify dosing and toxicity in preparation for testing in people.  </a:t>
            </a:r>
          </a:p>
        </p:txBody>
      </p:sp>
      <p:sp>
        <p:nvSpPr>
          <p:cNvPr id="392" name="U-Turn Arrow 391"/>
          <p:cNvSpPr/>
          <p:nvPr/>
        </p:nvSpPr>
        <p:spPr>
          <a:xfrm flipH="1">
            <a:off x="799145" y="824300"/>
            <a:ext cx="377817" cy="1164570"/>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Process 47"/>
          <p:cNvSpPr/>
          <p:nvPr/>
        </p:nvSpPr>
        <p:spPr>
          <a:xfrm>
            <a:off x="1103743" y="821731"/>
            <a:ext cx="272782" cy="1575121"/>
          </a:xfrm>
          <a:prstGeom prst="flowChart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3" name="Group 392"/>
          <p:cNvGrpSpPr>
            <a:grpSpLocks noChangeAspect="1"/>
          </p:cNvGrpSpPr>
          <p:nvPr/>
        </p:nvGrpSpPr>
        <p:grpSpPr>
          <a:xfrm rot="5400000" flipH="1">
            <a:off x="2351371" y="-358883"/>
            <a:ext cx="699389" cy="3012457"/>
            <a:chOff x="193168" y="1155534"/>
            <a:chExt cx="654893" cy="2657150"/>
          </a:xfrm>
        </p:grpSpPr>
        <p:grpSp>
          <p:nvGrpSpPr>
            <p:cNvPr id="394" name="Group 393"/>
            <p:cNvGrpSpPr>
              <a:grpSpLocks noChangeAspect="1"/>
            </p:cNvGrpSpPr>
            <p:nvPr/>
          </p:nvGrpSpPr>
          <p:grpSpPr>
            <a:xfrm rot="5400000">
              <a:off x="343250" y="1280491"/>
              <a:ext cx="365760" cy="562390"/>
              <a:chOff x="338690" y="1544748"/>
              <a:chExt cx="621098" cy="954996"/>
            </a:xfrm>
          </p:grpSpPr>
          <p:sp>
            <p:nvSpPr>
              <p:cNvPr id="430" name="Hexagon 429"/>
              <p:cNvSpPr/>
              <p:nvPr/>
            </p:nvSpPr>
            <p:spPr>
              <a:xfrm>
                <a:off x="338690" y="1919123"/>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1" name="Hexagon 430"/>
              <p:cNvSpPr/>
              <p:nvPr/>
            </p:nvSpPr>
            <p:spPr>
              <a:xfrm>
                <a:off x="547532" y="203389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2" name="Straight Connector 431"/>
              <p:cNvCxnSpPr/>
              <p:nvPr/>
            </p:nvCxnSpPr>
            <p:spPr>
              <a:xfrm flipV="1">
                <a:off x="547532" y="1779681"/>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33" name="Straight Connector 432"/>
              <p:cNvCxnSpPr/>
              <p:nvPr/>
            </p:nvCxnSpPr>
            <p:spPr>
              <a:xfrm flipV="1">
                <a:off x="547532" y="2269079"/>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4" name="Hexagon 433"/>
              <p:cNvSpPr/>
              <p:nvPr/>
            </p:nvSpPr>
            <p:spPr>
              <a:xfrm>
                <a:off x="556939" y="1563545"/>
                <a:ext cx="272814" cy="235184"/>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5" name="Straight Connector 434"/>
              <p:cNvCxnSpPr/>
              <p:nvPr/>
            </p:nvCxnSpPr>
            <p:spPr>
              <a:xfrm rot="5400000" flipV="1">
                <a:off x="858081" y="211657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6" name="Oval 435"/>
              <p:cNvSpPr/>
              <p:nvPr/>
            </p:nvSpPr>
            <p:spPr>
              <a:xfrm>
                <a:off x="479724" y="2408304"/>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7" name="Straight Connector 436"/>
              <p:cNvCxnSpPr/>
              <p:nvPr/>
            </p:nvCxnSpPr>
            <p:spPr>
              <a:xfrm rot="5400000" flipV="1">
                <a:off x="455350" y="1565442"/>
                <a:ext cx="63972" cy="139442"/>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38" name="Oval 437"/>
              <p:cNvSpPr/>
              <p:nvPr/>
            </p:nvSpPr>
            <p:spPr>
              <a:xfrm rot="5400000">
                <a:off x="340507" y="1544748"/>
                <a:ext cx="91440" cy="91440"/>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5" name="Group 394"/>
            <p:cNvGrpSpPr/>
            <p:nvPr/>
          </p:nvGrpSpPr>
          <p:grpSpPr>
            <a:xfrm flipV="1">
              <a:off x="277860" y="1814486"/>
              <a:ext cx="496541" cy="336469"/>
              <a:chOff x="484881" y="1993219"/>
              <a:chExt cx="496541" cy="336469"/>
            </a:xfrm>
          </p:grpSpPr>
          <p:sp>
            <p:nvSpPr>
              <p:cNvPr id="422" name="Hexagon 421"/>
              <p:cNvSpPr/>
              <p:nvPr/>
            </p:nvSpPr>
            <p:spPr>
              <a:xfrm rot="5400000">
                <a:off x="609638" y="209799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3" name="Straight Connector 422"/>
              <p:cNvCxnSpPr/>
              <p:nvPr/>
            </p:nvCxnSpPr>
            <p:spPr>
              <a:xfrm rot="5400000" flipV="1">
                <a:off x="783177" y="209291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24" name="Straight Connector 423"/>
              <p:cNvCxnSpPr/>
              <p:nvPr/>
            </p:nvCxnSpPr>
            <p:spPr>
              <a:xfrm rot="5400000" flipV="1">
                <a:off x="560823" y="206469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5" name="Hexagon 424"/>
              <p:cNvSpPr/>
              <p:nvPr/>
            </p:nvSpPr>
            <p:spPr>
              <a:xfrm rot="5400000">
                <a:off x="820774" y="2131754"/>
                <a:ext cx="160658" cy="138498"/>
              </a:xfrm>
              <a:prstGeom prst="hexagon">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6" name="Straight Connector 425"/>
              <p:cNvCxnSpPr/>
              <p:nvPr/>
            </p:nvCxnSpPr>
            <p:spPr>
              <a:xfrm rot="10800000" flipV="1">
                <a:off x="650634" y="2247572"/>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7" name="Oval 426"/>
              <p:cNvSpPr/>
              <p:nvPr/>
            </p:nvSpPr>
            <p:spPr>
              <a:xfrm rot="5400000">
                <a:off x="484881" y="2046982"/>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8" name="Straight Connector 427"/>
              <p:cNvCxnSpPr/>
              <p:nvPr/>
            </p:nvCxnSpPr>
            <p:spPr>
              <a:xfrm rot="10800000" flipV="1">
                <a:off x="909341" y="2038627"/>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9" name="Oval 428"/>
              <p:cNvSpPr/>
              <p:nvPr/>
            </p:nvSpPr>
            <p:spPr>
              <a:xfrm rot="10800000">
                <a:off x="927574" y="1993219"/>
                <a:ext cx="53848" cy="53848"/>
              </a:xfrm>
              <a:prstGeom prst="ellipse">
                <a:avLst/>
              </a:prstGeom>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96" name="Group 395"/>
            <p:cNvGrpSpPr>
              <a:grpSpLocks noChangeAspect="1"/>
            </p:cNvGrpSpPr>
            <p:nvPr/>
          </p:nvGrpSpPr>
          <p:grpSpPr>
            <a:xfrm rot="16200000" flipH="1">
              <a:off x="343250" y="2205559"/>
              <a:ext cx="365760" cy="551321"/>
              <a:chOff x="338690" y="1563545"/>
              <a:chExt cx="621098" cy="936199"/>
            </a:xfrm>
            <a:noFill/>
          </p:grpSpPr>
          <p:sp>
            <p:nvSpPr>
              <p:cNvPr id="415" name="Hexagon 414"/>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6" name="Hexagon 415"/>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7" name="Straight Connector 416"/>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8" name="Straight Connector 417"/>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9" name="Hexagon 418"/>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0" name="Straight Connector 419"/>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21" name="Oval 420"/>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7" name="Double Brace 396"/>
            <p:cNvSpPr/>
            <p:nvPr/>
          </p:nvSpPr>
          <p:spPr>
            <a:xfrm rot="5400000">
              <a:off x="-807960" y="2156662"/>
              <a:ext cx="2657150" cy="654893"/>
            </a:xfrm>
            <a:prstGeom prst="bracePair">
              <a:avLst>
                <a:gd name="adj" fmla="val 7200"/>
              </a:avLst>
            </a:prstGeom>
            <a:ln>
              <a:solidFill>
                <a:schemeClr val="tx2">
                  <a:lumMod val="50000"/>
                </a:schemeClr>
              </a:solidFill>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398" name="Group 397"/>
            <p:cNvGrpSpPr>
              <a:grpSpLocks noChangeAspect="1"/>
            </p:cNvGrpSpPr>
            <p:nvPr/>
          </p:nvGrpSpPr>
          <p:grpSpPr>
            <a:xfrm rot="5400000">
              <a:off x="343250" y="2724550"/>
              <a:ext cx="365760" cy="551321"/>
              <a:chOff x="338690" y="1563545"/>
              <a:chExt cx="621098" cy="936199"/>
            </a:xfrm>
            <a:noFill/>
          </p:grpSpPr>
          <p:sp>
            <p:nvSpPr>
              <p:cNvPr id="408" name="Hexagon 407"/>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Hexagon 408"/>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0" name="Straight Connector 409"/>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11" name="Straight Connector 410"/>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2" name="Hexagon 411"/>
              <p:cNvSpPr/>
              <p:nvPr/>
            </p:nvSpPr>
            <p:spPr>
              <a:xfrm>
                <a:off x="556939" y="156354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3" name="Straight Connector 412"/>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14" name="Oval 413"/>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99" name="Straight Connector 398"/>
            <p:cNvCxnSpPr/>
            <p:nvPr/>
          </p:nvCxnSpPr>
          <p:spPr>
            <a:xfrm rot="10800000" flipV="1">
              <a:off x="507293" y="2760063"/>
              <a:ext cx="37673" cy="82116"/>
            </a:xfrm>
            <a:prstGeom prst="lin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0" name="Oval 399"/>
            <p:cNvSpPr/>
            <p:nvPr/>
          </p:nvSpPr>
          <p:spPr>
            <a:xfrm rot="5400000">
              <a:off x="499206" y="2714132"/>
              <a:ext cx="53848" cy="53848"/>
            </a:xfrm>
            <a:prstGeom prst="ellipse">
              <a:avLst/>
            </a:prstGeom>
            <a:no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01" name="Group 400"/>
            <p:cNvGrpSpPr>
              <a:grpSpLocks noChangeAspect="1"/>
            </p:cNvGrpSpPr>
            <p:nvPr/>
          </p:nvGrpSpPr>
          <p:grpSpPr>
            <a:xfrm rot="9052141">
              <a:off x="343250" y="3326278"/>
              <a:ext cx="365760" cy="424040"/>
              <a:chOff x="338690" y="1779681"/>
              <a:chExt cx="621098" cy="720063"/>
            </a:xfrm>
            <a:noFill/>
          </p:grpSpPr>
          <p:sp>
            <p:nvSpPr>
              <p:cNvPr id="402" name="Hexagon 401"/>
              <p:cNvSpPr/>
              <p:nvPr/>
            </p:nvSpPr>
            <p:spPr>
              <a:xfrm>
                <a:off x="338690" y="1919123"/>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3" name="Hexagon 402"/>
              <p:cNvSpPr/>
              <p:nvPr/>
            </p:nvSpPr>
            <p:spPr>
              <a:xfrm>
                <a:off x="547532" y="2033895"/>
                <a:ext cx="272814" cy="235184"/>
              </a:xfrm>
              <a:prstGeom prst="hexagon">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4" name="Straight Connector 403"/>
              <p:cNvCxnSpPr/>
              <p:nvPr/>
            </p:nvCxnSpPr>
            <p:spPr>
              <a:xfrm flipV="1">
                <a:off x="547532" y="1779681"/>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5" name="Straight Connector 404"/>
              <p:cNvCxnSpPr/>
              <p:nvPr/>
            </p:nvCxnSpPr>
            <p:spPr>
              <a:xfrm flipV="1">
                <a:off x="547532" y="2269079"/>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cxnSp>
            <p:nvCxnSpPr>
              <p:cNvPr id="406" name="Straight Connector 405"/>
              <p:cNvCxnSpPr/>
              <p:nvPr/>
            </p:nvCxnSpPr>
            <p:spPr>
              <a:xfrm rot="5400000" flipV="1">
                <a:off x="858081" y="2116572"/>
                <a:ext cx="63972" cy="139442"/>
              </a:xfrm>
              <a:prstGeom prst="line">
                <a:avLst/>
              </a:prstGeom>
              <a:grpFill/>
              <a:ln>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407" name="Oval 406"/>
              <p:cNvSpPr/>
              <p:nvPr/>
            </p:nvSpPr>
            <p:spPr>
              <a:xfrm>
                <a:off x="479724" y="2408304"/>
                <a:ext cx="91440" cy="91440"/>
              </a:xfrm>
              <a:prstGeom prst="ellipse">
                <a:avLst/>
              </a:prstGeom>
              <a:grpFill/>
              <a:ln w="3175" cmpd="sng">
                <a:solidFill>
                  <a:schemeClr val="tx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439" name="U-Turn Arrow 438"/>
          <p:cNvSpPr/>
          <p:nvPr/>
        </p:nvSpPr>
        <p:spPr>
          <a:xfrm>
            <a:off x="362763" y="824300"/>
            <a:ext cx="377817" cy="1164570"/>
          </a:xfrm>
          <a:prstGeom prst="uturnArrow">
            <a:avLst>
              <a:gd name="adj1" fmla="val 14133"/>
              <a:gd name="adj2" fmla="val 25000"/>
              <a:gd name="adj3" fmla="val 42653"/>
              <a:gd name="adj4" fmla="val 23108"/>
              <a:gd name="adj5" fmla="val 29855"/>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444" name="Group 443"/>
          <p:cNvGrpSpPr/>
          <p:nvPr/>
        </p:nvGrpSpPr>
        <p:grpSpPr>
          <a:xfrm>
            <a:off x="1335562" y="1748808"/>
            <a:ext cx="305263" cy="719779"/>
            <a:chOff x="104762" y="4592637"/>
            <a:chExt cx="390335" cy="981652"/>
          </a:xfrm>
          <a:noFill/>
        </p:grpSpPr>
        <p:sp>
          <p:nvSpPr>
            <p:cNvPr id="445" name="Pentagon 444"/>
            <p:cNvSpPr/>
            <p:nvPr/>
          </p:nvSpPr>
          <p:spPr>
            <a:xfrm rot="5400000">
              <a:off x="-176280" y="4935077"/>
              <a:ext cx="944882" cy="274320"/>
            </a:xfrm>
            <a:prstGeom prst="homePlate">
              <a:avLst>
                <a:gd name="adj" fmla="val 62707"/>
              </a:avLst>
            </a:prstGeom>
            <a:solidFill>
              <a:srgbClr val="F2DCDB"/>
            </a:solidFill>
            <a:ln w="6350" cmpd="sng"/>
          </p:spPr>
          <p:style>
            <a:lnRef idx="2">
              <a:schemeClr val="dk1"/>
            </a:lnRef>
            <a:fillRef idx="1">
              <a:schemeClr val="lt1"/>
            </a:fillRef>
            <a:effectRef idx="0">
              <a:schemeClr val="dk1"/>
            </a:effectRef>
            <a:fontRef idx="minor">
              <a:schemeClr val="dk1"/>
            </a:fontRef>
          </p:style>
          <p:txBody>
            <a:bodyPr vert="vert270" rtlCol="0" anchor="ctr"/>
            <a:lstStyle/>
            <a:p>
              <a:pPr algn="ctr"/>
              <a:endParaRPr lang="en-US" sz="1000" b="1" dirty="0">
                <a:latin typeface="Arial"/>
                <a:cs typeface="Arial"/>
              </a:endParaRPr>
            </a:p>
          </p:txBody>
        </p:sp>
        <p:sp>
          <p:nvSpPr>
            <p:cNvPr id="446" name="Rectangle 445"/>
            <p:cNvSpPr/>
            <p:nvPr/>
          </p:nvSpPr>
          <p:spPr>
            <a:xfrm>
              <a:off x="159001" y="5346213"/>
              <a:ext cx="274320" cy="228076"/>
            </a:xfrm>
            <a:prstGeom prst="rect">
              <a:avLst/>
            </a:prstGeom>
            <a:grp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Rounded Rectangle 446"/>
            <p:cNvSpPr/>
            <p:nvPr/>
          </p:nvSpPr>
          <p:spPr>
            <a:xfrm>
              <a:off x="104762" y="4592637"/>
              <a:ext cx="390335" cy="139766"/>
            </a:xfrm>
            <a:prstGeom prst="roundRect">
              <a:avLst>
                <a:gd name="adj" fmla="val 14244"/>
              </a:avLst>
            </a:prstGeom>
            <a:solidFill>
              <a:schemeClr val="bg1"/>
            </a:solid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48" name="Multiply 447"/>
          <p:cNvSpPr/>
          <p:nvPr/>
        </p:nvSpPr>
        <p:spPr>
          <a:xfrm>
            <a:off x="1267373" y="189830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Elbow Connector 49"/>
          <p:cNvCxnSpPr/>
          <p:nvPr/>
        </p:nvCxnSpPr>
        <p:spPr>
          <a:xfrm flipV="1">
            <a:off x="3875563" y="904356"/>
            <a:ext cx="4660280" cy="1833829"/>
          </a:xfrm>
          <a:prstGeom prst="bentConnector4">
            <a:avLst>
              <a:gd name="adj1" fmla="val 92605"/>
              <a:gd name="adj2" fmla="val 112289"/>
            </a:avLst>
          </a:prstGeom>
          <a:ln w="3175" cmpd="sng">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49" name="Elbow Connector 448"/>
          <p:cNvCxnSpPr/>
          <p:nvPr/>
        </p:nvCxnSpPr>
        <p:spPr>
          <a:xfrm flipV="1">
            <a:off x="3379035" y="1042298"/>
            <a:ext cx="4551279" cy="1810719"/>
          </a:xfrm>
          <a:prstGeom prst="bentConnector4">
            <a:avLst>
              <a:gd name="adj1" fmla="val 87890"/>
              <a:gd name="adj2" fmla="val 120065"/>
            </a:avLst>
          </a:prstGeom>
          <a:ln w="3175" cmpd="sng">
            <a:solidFill>
              <a:schemeClr val="tx1"/>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50" name="Rectangle 449"/>
          <p:cNvSpPr/>
          <p:nvPr/>
        </p:nvSpPr>
        <p:spPr>
          <a:xfrm>
            <a:off x="4352152" y="797650"/>
            <a:ext cx="4593531" cy="2180109"/>
          </a:xfrm>
          <a:prstGeom prst="rect">
            <a:avLst/>
          </a:prstGeom>
          <a:solidFill>
            <a:srgbClr val="FFFFFF"/>
          </a:solidFill>
          <a:ln w="3175" cmpd="sng">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lang="en-US" sz="1200" dirty="0">
                <a:solidFill>
                  <a:schemeClr val="tx1">
                    <a:lumMod val="65000"/>
                    <a:lumOff val="35000"/>
                  </a:schemeClr>
                </a:solidFill>
                <a:latin typeface="Arial"/>
                <a:cs typeface="Arial"/>
              </a:rPr>
              <a:t> </a:t>
            </a:r>
          </a:p>
        </p:txBody>
      </p:sp>
      <p:sp>
        <p:nvSpPr>
          <p:cNvPr id="451" name="Rectangle 450"/>
          <p:cNvSpPr/>
          <p:nvPr/>
        </p:nvSpPr>
        <p:spPr>
          <a:xfrm>
            <a:off x="6404543" y="1080111"/>
            <a:ext cx="2449728" cy="806154"/>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2" name="Rectangle 451"/>
          <p:cNvSpPr/>
          <p:nvPr/>
        </p:nvSpPr>
        <p:spPr>
          <a:xfrm>
            <a:off x="6404543" y="1962088"/>
            <a:ext cx="2449728" cy="834737"/>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3" name="Rectangle 452"/>
          <p:cNvSpPr/>
          <p:nvPr/>
        </p:nvSpPr>
        <p:spPr>
          <a:xfrm>
            <a:off x="4366154" y="783931"/>
            <a:ext cx="2156839" cy="1835118"/>
          </a:xfrm>
          <a:prstGeom prst="rect">
            <a:avLst/>
          </a:prstGeom>
          <a:noFill/>
          <a:ln w="3175" cmpd="sng">
            <a:noFill/>
          </a:ln>
        </p:spPr>
        <p:style>
          <a:lnRef idx="2">
            <a:schemeClr val="dk1"/>
          </a:lnRef>
          <a:fillRef idx="1">
            <a:schemeClr val="lt1"/>
          </a:fillRef>
          <a:effectRef idx="0">
            <a:schemeClr val="dk1"/>
          </a:effectRef>
          <a:fontRef idx="minor">
            <a:schemeClr val="dk1"/>
          </a:fontRef>
        </p:style>
        <p:txBody>
          <a:bodyPr rtlCol="0" anchor="t"/>
          <a:lstStyle/>
          <a:p>
            <a:r>
              <a:rPr lang="en-US" sz="1250" dirty="0">
                <a:solidFill>
                  <a:schemeClr val="tx1">
                    <a:lumMod val="65000"/>
                    <a:lumOff val="35000"/>
                  </a:schemeClr>
                </a:solidFill>
                <a:latin typeface="Arial"/>
                <a:cs typeface="Arial"/>
              </a:rPr>
              <a:t>Small number of candidates identified for further study. Analysis of how it is absorbed, distributed, metabolized, best dosage, mechanisms, method to administer, side effects, how it affects different groups of people, interaction with other treatments.</a:t>
            </a:r>
          </a:p>
        </p:txBody>
      </p:sp>
      <p:grpSp>
        <p:nvGrpSpPr>
          <p:cNvPr id="454" name="Group 453"/>
          <p:cNvGrpSpPr>
            <a:grpSpLocks noChangeAspect="1"/>
          </p:cNvGrpSpPr>
          <p:nvPr/>
        </p:nvGrpSpPr>
        <p:grpSpPr>
          <a:xfrm flipH="1">
            <a:off x="6356335" y="1143490"/>
            <a:ext cx="985828" cy="716544"/>
            <a:chOff x="-915973" y="5132663"/>
            <a:chExt cx="1791541" cy="1402398"/>
          </a:xfrm>
        </p:grpSpPr>
        <p:pic>
          <p:nvPicPr>
            <p:cNvPr id="455" name="Picture 454"/>
            <p:cNvPicPr>
              <a:picLocks noChangeAspect="1"/>
            </p:cNvPicPr>
            <p:nvPr/>
          </p:nvPicPr>
          <p:blipFill>
            <a:blip r:embed="rId3">
              <a:duotone>
                <a:schemeClr val="accent1">
                  <a:shade val="45000"/>
                  <a:satMod val="135000"/>
                </a:schemeClr>
                <a:prstClr val="white"/>
              </a:duotone>
            </a:blip>
            <a:stretch>
              <a:fillRect/>
            </a:stretch>
          </p:blipFill>
          <p:spPr>
            <a:xfrm>
              <a:off x="-244483" y="5132663"/>
              <a:ext cx="1120051" cy="1402398"/>
            </a:xfrm>
            <a:prstGeom prst="rect">
              <a:avLst/>
            </a:prstGeom>
          </p:spPr>
        </p:pic>
        <p:pic>
          <p:nvPicPr>
            <p:cNvPr id="456" name="Picture 455"/>
            <p:cNvPicPr>
              <a:picLocks noChangeAspect="1"/>
            </p:cNvPicPr>
            <p:nvPr/>
          </p:nvPicPr>
          <p:blipFill>
            <a:blip r:embed="rId4">
              <a:duotone>
                <a:schemeClr val="accent1">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57" name="Picture 456"/>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58" name="Straight Arrow Connector 457"/>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9" name="Straight Arrow Connector 458"/>
            <p:cNvCxnSpPr>
              <a:stCxn id="457" idx="2"/>
              <a:endCxn id="456"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0" name="Picture 459"/>
          <p:cNvPicPr>
            <a:picLocks noChangeAspect="1"/>
          </p:cNvPicPr>
          <p:nvPr/>
        </p:nvPicPr>
        <p:blipFill>
          <a:blip r:embed="rId6">
            <a:duotone>
              <a:schemeClr val="accent3">
                <a:shade val="45000"/>
                <a:satMod val="135000"/>
              </a:schemeClr>
              <a:prstClr val="white"/>
            </a:duotone>
          </a:blip>
          <a:stretch>
            <a:fillRect/>
          </a:stretch>
        </p:blipFill>
        <p:spPr>
          <a:xfrm>
            <a:off x="7567339" y="1145503"/>
            <a:ext cx="716966" cy="675371"/>
          </a:xfrm>
          <a:prstGeom prst="rect">
            <a:avLst/>
          </a:prstGeom>
        </p:spPr>
      </p:pic>
      <p:grpSp>
        <p:nvGrpSpPr>
          <p:cNvPr id="461" name="Group 460"/>
          <p:cNvGrpSpPr>
            <a:grpSpLocks noChangeAspect="1"/>
          </p:cNvGrpSpPr>
          <p:nvPr/>
        </p:nvGrpSpPr>
        <p:grpSpPr>
          <a:xfrm flipH="1">
            <a:off x="6365020" y="2056514"/>
            <a:ext cx="985828" cy="716544"/>
            <a:chOff x="-915973" y="5132663"/>
            <a:chExt cx="1791541" cy="1402398"/>
          </a:xfrm>
        </p:grpSpPr>
        <p:pic>
          <p:nvPicPr>
            <p:cNvPr id="462" name="Picture 461"/>
            <p:cNvPicPr>
              <a:picLocks noChangeAspect="1"/>
            </p:cNvPicPr>
            <p:nvPr/>
          </p:nvPicPr>
          <p:blipFill>
            <a:blip r:embed="rId3">
              <a:duotone>
                <a:schemeClr val="accent2">
                  <a:shade val="45000"/>
                  <a:satMod val="135000"/>
                </a:schemeClr>
                <a:prstClr val="white"/>
              </a:duotone>
            </a:blip>
            <a:stretch>
              <a:fillRect/>
            </a:stretch>
          </p:blipFill>
          <p:spPr>
            <a:xfrm>
              <a:off x="-244483" y="5132663"/>
              <a:ext cx="1120051" cy="1402398"/>
            </a:xfrm>
            <a:prstGeom prst="rect">
              <a:avLst/>
            </a:prstGeom>
          </p:spPr>
        </p:pic>
        <p:pic>
          <p:nvPicPr>
            <p:cNvPr id="463" name="Picture 462"/>
            <p:cNvPicPr>
              <a:picLocks noChangeAspect="1"/>
            </p:cNvPicPr>
            <p:nvPr/>
          </p:nvPicPr>
          <p:blipFill>
            <a:blip r:embed="rId4">
              <a:duotone>
                <a:schemeClr val="accent2">
                  <a:shade val="45000"/>
                  <a:satMod val="135000"/>
                </a:schemeClr>
                <a:prstClr val="white"/>
              </a:duotone>
            </a:blip>
            <a:stretch>
              <a:fillRect/>
            </a:stretch>
          </p:blipFill>
          <p:spPr>
            <a:xfrm>
              <a:off x="-915973" y="5996258"/>
              <a:ext cx="553892" cy="491380"/>
            </a:xfrm>
            <a:prstGeom prst="rect">
              <a:avLst/>
            </a:prstGeom>
            <a:ln>
              <a:solidFill>
                <a:schemeClr val="tx1"/>
              </a:solidFill>
              <a:prstDash val="sysDash"/>
            </a:ln>
          </p:spPr>
        </p:pic>
        <p:pic>
          <p:nvPicPr>
            <p:cNvPr id="464" name="Picture 463"/>
            <p:cNvPicPr>
              <a:picLocks noChangeAspect="1"/>
            </p:cNvPicPr>
            <p:nvPr/>
          </p:nvPicPr>
          <p:blipFill>
            <a:blip r:embed="rId5">
              <a:duotone>
                <a:schemeClr val="accent4">
                  <a:shade val="45000"/>
                  <a:satMod val="135000"/>
                </a:schemeClr>
                <a:prstClr val="white"/>
              </a:duotone>
            </a:blip>
            <a:stretch>
              <a:fillRect/>
            </a:stretch>
          </p:blipFill>
          <p:spPr>
            <a:xfrm>
              <a:off x="-915973" y="5173205"/>
              <a:ext cx="553892" cy="553892"/>
            </a:xfrm>
            <a:prstGeom prst="rect">
              <a:avLst/>
            </a:prstGeom>
            <a:ln>
              <a:solidFill>
                <a:schemeClr val="tx1"/>
              </a:solidFill>
              <a:prstDash val="sysDash"/>
            </a:ln>
          </p:spPr>
        </p:pic>
        <p:cxnSp>
          <p:nvCxnSpPr>
            <p:cNvPr id="465" name="Straight Arrow Connector 464"/>
            <p:cNvCxnSpPr/>
            <p:nvPr/>
          </p:nvCxnSpPr>
          <p:spPr>
            <a:xfrm flipH="1" flipV="1">
              <a:off x="-362081" y="5432313"/>
              <a:ext cx="607016" cy="5639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6" name="Straight Arrow Connector 465"/>
            <p:cNvCxnSpPr>
              <a:stCxn id="464" idx="2"/>
              <a:endCxn id="463" idx="0"/>
            </p:cNvCxnSpPr>
            <p:nvPr/>
          </p:nvCxnSpPr>
          <p:spPr>
            <a:xfrm>
              <a:off x="-639027" y="5727097"/>
              <a:ext cx="0" cy="2691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pic>
        <p:nvPicPr>
          <p:cNvPr id="467" name="Picture 466"/>
          <p:cNvPicPr>
            <a:picLocks noChangeAspect="1"/>
          </p:cNvPicPr>
          <p:nvPr/>
        </p:nvPicPr>
        <p:blipFill>
          <a:blip r:embed="rId6">
            <a:duotone>
              <a:schemeClr val="accent3">
                <a:shade val="45000"/>
                <a:satMod val="135000"/>
              </a:schemeClr>
              <a:prstClr val="white"/>
            </a:duotone>
          </a:blip>
          <a:stretch>
            <a:fillRect/>
          </a:stretch>
        </p:blipFill>
        <p:spPr>
          <a:xfrm>
            <a:off x="8149390" y="1145503"/>
            <a:ext cx="716966" cy="675371"/>
          </a:xfrm>
          <a:prstGeom prst="rect">
            <a:avLst/>
          </a:prstGeom>
        </p:spPr>
      </p:pic>
      <p:pic>
        <p:nvPicPr>
          <p:cNvPr id="468" name="Picture 467"/>
          <p:cNvPicPr>
            <a:picLocks noChangeAspect="1"/>
          </p:cNvPicPr>
          <p:nvPr/>
        </p:nvPicPr>
        <p:blipFill>
          <a:blip r:embed="rId6">
            <a:duotone>
              <a:schemeClr val="accent2">
                <a:shade val="45000"/>
                <a:satMod val="135000"/>
              </a:schemeClr>
              <a:prstClr val="white"/>
            </a:duotone>
          </a:blip>
          <a:stretch>
            <a:fillRect/>
          </a:stretch>
        </p:blipFill>
        <p:spPr>
          <a:xfrm>
            <a:off x="7567339" y="2041771"/>
            <a:ext cx="716966" cy="675371"/>
          </a:xfrm>
          <a:prstGeom prst="rect">
            <a:avLst/>
          </a:prstGeom>
        </p:spPr>
      </p:pic>
      <p:pic>
        <p:nvPicPr>
          <p:cNvPr id="469" name="Picture 468"/>
          <p:cNvPicPr>
            <a:picLocks noChangeAspect="1"/>
          </p:cNvPicPr>
          <p:nvPr/>
        </p:nvPicPr>
        <p:blipFill>
          <a:blip r:embed="rId6">
            <a:duotone>
              <a:schemeClr val="accent3">
                <a:shade val="45000"/>
                <a:satMod val="135000"/>
              </a:schemeClr>
              <a:prstClr val="white"/>
            </a:duotone>
          </a:blip>
          <a:stretch>
            <a:fillRect/>
          </a:stretch>
        </p:blipFill>
        <p:spPr>
          <a:xfrm>
            <a:off x="8137305" y="2041771"/>
            <a:ext cx="716966" cy="675371"/>
          </a:xfrm>
          <a:prstGeom prst="rect">
            <a:avLst/>
          </a:prstGeom>
        </p:spPr>
      </p:pic>
      <p:cxnSp>
        <p:nvCxnSpPr>
          <p:cNvPr id="470" name="Straight Arrow Connector 469"/>
          <p:cNvCxnSpPr/>
          <p:nvPr/>
        </p:nvCxnSpPr>
        <p:spPr>
          <a:xfrm flipH="1">
            <a:off x="7935397" y="1756340"/>
            <a:ext cx="0" cy="330527"/>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8532043" y="1758252"/>
            <a:ext cx="0" cy="337686"/>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8532043" y="824300"/>
            <a:ext cx="0" cy="416505"/>
          </a:xfrm>
          <a:prstGeom prst="straightConnector1">
            <a:avLst/>
          </a:prstGeom>
          <a:ln w="3175" cmpd="sng">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flipH="1">
            <a:off x="7930313" y="821731"/>
            <a:ext cx="5084" cy="409677"/>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7930313" y="2591992"/>
            <a:ext cx="0" cy="385768"/>
          </a:xfrm>
          <a:prstGeom prst="straightConnector1">
            <a:avLst/>
          </a:prstGeom>
          <a:ln w="3175" cmpd="sng">
            <a:solidFill>
              <a:srgbClr val="000000"/>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477" name="Multiply 476"/>
          <p:cNvSpPr/>
          <p:nvPr/>
        </p:nvSpPr>
        <p:spPr>
          <a:xfrm>
            <a:off x="7710419" y="2781667"/>
            <a:ext cx="448104" cy="422107"/>
          </a:xfrm>
          <a:prstGeom prst="mathMultiply">
            <a:avLst/>
          </a:prstGeom>
          <a:solidFill>
            <a:srgbClr val="FFFFFF"/>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 name="Group 2"/>
          <p:cNvGrpSpPr/>
          <p:nvPr/>
        </p:nvGrpSpPr>
        <p:grpSpPr>
          <a:xfrm>
            <a:off x="2274934" y="3461354"/>
            <a:ext cx="3427138" cy="1166058"/>
            <a:chOff x="1869791" y="3210366"/>
            <a:chExt cx="3496706" cy="1263001"/>
          </a:xfrm>
        </p:grpSpPr>
        <p:sp>
          <p:nvSpPr>
            <p:cNvPr id="46" name="Process 45"/>
            <p:cNvSpPr/>
            <p:nvPr/>
          </p:nvSpPr>
          <p:spPr>
            <a:xfrm>
              <a:off x="1869791" y="3210366"/>
              <a:ext cx="3496706" cy="1263001"/>
            </a:xfrm>
            <a:prstGeom prst="flowChartProcess">
              <a:avLst/>
            </a:prstGeom>
            <a:noFill/>
            <a:ln w="3175"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dirty="0"/>
                <a:t>IN VITRO: CELL MODEL  </a:t>
              </a:r>
            </a:p>
          </p:txBody>
        </p:sp>
        <p:grpSp>
          <p:nvGrpSpPr>
            <p:cNvPr id="368" name="Group 367"/>
            <p:cNvGrpSpPr/>
            <p:nvPr/>
          </p:nvGrpSpPr>
          <p:grpSpPr>
            <a:xfrm>
              <a:off x="3089246" y="3605927"/>
              <a:ext cx="1005840" cy="776116"/>
              <a:chOff x="6194555" y="3919273"/>
              <a:chExt cx="1005840" cy="776116"/>
            </a:xfrm>
          </p:grpSpPr>
          <p:pic>
            <p:nvPicPr>
              <p:cNvPr id="369" name="Picture 368"/>
              <p:cNvPicPr>
                <a:picLocks noChangeAspect="1"/>
              </p:cNvPicPr>
              <p:nvPr/>
            </p:nvPicPr>
            <p:blipFill>
              <a:blip r:embed="rId3">
                <a:duotone>
                  <a:schemeClr val="accent2">
                    <a:shade val="45000"/>
                    <a:satMod val="135000"/>
                  </a:schemeClr>
                  <a:prstClr val="white"/>
                </a:duotone>
              </a:blip>
              <a:stretch>
                <a:fillRect/>
              </a:stretch>
            </p:blipFill>
            <p:spPr>
              <a:xfrm flipH="1">
                <a:off x="6194555" y="3919273"/>
                <a:ext cx="628840" cy="776116"/>
              </a:xfrm>
              <a:prstGeom prst="rect">
                <a:avLst/>
              </a:prstGeom>
            </p:spPr>
          </p:pic>
          <p:pic>
            <p:nvPicPr>
              <p:cNvPr id="370" name="Picture 369"/>
              <p:cNvPicPr>
                <a:picLocks noChangeAspect="1"/>
              </p:cNvPicPr>
              <p:nvPr/>
            </p:nvPicPr>
            <p:blipFill>
              <a:blip r:embed="rId4">
                <a:duotone>
                  <a:schemeClr val="accent2">
                    <a:shade val="45000"/>
                    <a:satMod val="135000"/>
                  </a:schemeClr>
                  <a:prstClr val="white"/>
                </a:duotone>
              </a:blip>
              <a:stretch>
                <a:fillRect/>
              </a:stretch>
            </p:blipFill>
            <p:spPr>
              <a:xfrm flipH="1">
                <a:off x="6889419" y="4397204"/>
                <a:ext cx="310976" cy="271940"/>
              </a:xfrm>
              <a:prstGeom prst="rect">
                <a:avLst/>
              </a:prstGeom>
              <a:ln>
                <a:solidFill>
                  <a:schemeClr val="tx1"/>
                </a:solidFill>
                <a:prstDash val="sysDash"/>
              </a:ln>
            </p:spPr>
          </p:pic>
          <p:pic>
            <p:nvPicPr>
              <p:cNvPr id="371" name="Picture 370"/>
              <p:cNvPicPr>
                <a:picLocks noChangeAspect="1"/>
              </p:cNvPicPr>
              <p:nvPr/>
            </p:nvPicPr>
            <p:blipFill>
              <a:blip r:embed="rId5">
                <a:duotone>
                  <a:schemeClr val="accent4">
                    <a:shade val="45000"/>
                    <a:satMod val="135000"/>
                  </a:schemeClr>
                  <a:prstClr val="white"/>
                </a:duotone>
              </a:blip>
              <a:stretch>
                <a:fillRect/>
              </a:stretch>
            </p:blipFill>
            <p:spPr>
              <a:xfrm flipH="1">
                <a:off x="6889419" y="3941710"/>
                <a:ext cx="310976" cy="306535"/>
              </a:xfrm>
              <a:prstGeom prst="rect">
                <a:avLst/>
              </a:prstGeom>
              <a:ln>
                <a:solidFill>
                  <a:schemeClr val="tx1"/>
                </a:solidFill>
                <a:prstDash val="sysDash"/>
              </a:ln>
            </p:spPr>
          </p:pic>
          <p:cxnSp>
            <p:nvCxnSpPr>
              <p:cNvPr id="372" name="Straight Arrow Connector 371"/>
              <p:cNvCxnSpPr/>
              <p:nvPr/>
            </p:nvCxnSpPr>
            <p:spPr>
              <a:xfrm flipV="1">
                <a:off x="6548617" y="4085105"/>
                <a:ext cx="340802" cy="312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3" name="Straight Arrow Connector 372"/>
              <p:cNvCxnSpPr>
                <a:stCxn id="371" idx="2"/>
                <a:endCxn id="370" idx="0"/>
              </p:cNvCxnSpPr>
              <p:nvPr/>
            </p:nvCxnSpPr>
            <p:spPr>
              <a:xfrm flipH="1">
                <a:off x="7044907" y="4248245"/>
                <a:ext cx="0" cy="1489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51" name="Group 350"/>
            <p:cNvGrpSpPr/>
            <p:nvPr/>
          </p:nvGrpSpPr>
          <p:grpSpPr>
            <a:xfrm>
              <a:off x="4480308" y="3429523"/>
              <a:ext cx="756321" cy="777240"/>
              <a:chOff x="6444766" y="4150523"/>
              <a:chExt cx="756321" cy="777240"/>
            </a:xfrm>
          </p:grpSpPr>
          <p:sp>
            <p:nvSpPr>
              <p:cNvPr id="352" name="Rounded Rectangle 351"/>
              <p:cNvSpPr/>
              <p:nvPr/>
            </p:nvSpPr>
            <p:spPr>
              <a:xfrm>
                <a:off x="6488613" y="4763258"/>
                <a:ext cx="332488" cy="23938"/>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3" name="Rounded Rectangle 352"/>
              <p:cNvSpPr/>
              <p:nvPr/>
            </p:nvSpPr>
            <p:spPr>
              <a:xfrm>
                <a:off x="6652463" y="4789615"/>
                <a:ext cx="4788" cy="42288"/>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nvGrpSpPr>
              <p:cNvPr id="354" name="Group 353"/>
              <p:cNvGrpSpPr/>
              <p:nvPr/>
            </p:nvGrpSpPr>
            <p:grpSpPr>
              <a:xfrm>
                <a:off x="6588732" y="4162685"/>
                <a:ext cx="532743" cy="765078"/>
                <a:chOff x="2810670" y="2668257"/>
                <a:chExt cx="1017487" cy="1461224"/>
              </a:xfrm>
            </p:grpSpPr>
            <p:sp>
              <p:nvSpPr>
                <p:cNvPr id="359" name="Block Arc 358"/>
                <p:cNvSpPr/>
                <p:nvPr/>
              </p:nvSpPr>
              <p:spPr>
                <a:xfrm rot="6674663">
                  <a:off x="2752432" y="3053755"/>
                  <a:ext cx="1133964" cy="1017487"/>
                </a:xfrm>
                <a:prstGeom prst="blockArc">
                  <a:avLst>
                    <a:gd name="adj1" fmla="val 10800000"/>
                    <a:gd name="adj2" fmla="val 4"/>
                    <a:gd name="adj3" fmla="val 9397"/>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60" name="Rounded Rectangle 359"/>
                <p:cNvSpPr/>
                <p:nvPr/>
              </p:nvSpPr>
              <p:spPr>
                <a:xfrm rot="18679238">
                  <a:off x="3589984" y="2711498"/>
                  <a:ext cx="234445" cy="147963"/>
                </a:xfrm>
                <a:prstGeom prst="roundRect">
                  <a:avLst>
                    <a:gd name="adj" fmla="val 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sp>
            <p:nvSpPr>
              <p:cNvPr id="355" name="Rounded Rectangle 354"/>
              <p:cNvSpPr/>
              <p:nvPr/>
            </p:nvSpPr>
            <p:spPr>
              <a:xfrm>
                <a:off x="6444766" y="4837841"/>
                <a:ext cx="756321" cy="89064"/>
              </a:xfrm>
              <a:prstGeom prst="roundRect">
                <a:avLst>
                  <a:gd name="adj" fmla="val 10810"/>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6" name="Oval 355"/>
              <p:cNvSpPr/>
              <p:nvPr/>
            </p:nvSpPr>
            <p:spPr>
              <a:xfrm>
                <a:off x="6703639" y="4524917"/>
                <a:ext cx="95754" cy="95754"/>
              </a:xfrm>
              <a:prstGeom prst="ellipse">
                <a:avLst/>
              </a:prstGeom>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7" name="Rounded Rectangle 356"/>
              <p:cNvSpPr/>
              <p:nvPr/>
            </p:nvSpPr>
            <p:spPr>
              <a:xfrm rot="18679238">
                <a:off x="6664446" y="4321021"/>
                <a:ext cx="489813" cy="148817"/>
              </a:xfrm>
              <a:prstGeom prst="roundRect">
                <a:avLst>
                  <a:gd name="adj" fmla="val 44322"/>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58" name="Oval 357"/>
              <p:cNvSpPr/>
              <p:nvPr/>
            </p:nvSpPr>
            <p:spPr>
              <a:xfrm>
                <a:off x="6978083" y="4259454"/>
                <a:ext cx="47877" cy="47877"/>
              </a:xfrm>
              <a:prstGeom prst="ellipse">
                <a:avLst/>
              </a:prstGeom>
              <a:ln w="12700" cmpd="sng">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grpSp>
        <p:grpSp>
          <p:nvGrpSpPr>
            <p:cNvPr id="362" name="Group 361"/>
            <p:cNvGrpSpPr/>
            <p:nvPr/>
          </p:nvGrpSpPr>
          <p:grpSpPr>
            <a:xfrm>
              <a:off x="1869791" y="3605927"/>
              <a:ext cx="1005840" cy="776116"/>
              <a:chOff x="5002043" y="3919273"/>
              <a:chExt cx="1005840" cy="776116"/>
            </a:xfrm>
          </p:grpSpPr>
          <p:pic>
            <p:nvPicPr>
              <p:cNvPr id="363" name="Picture 362"/>
              <p:cNvPicPr>
                <a:picLocks noChangeAspect="1"/>
              </p:cNvPicPr>
              <p:nvPr/>
            </p:nvPicPr>
            <p:blipFill>
              <a:blip r:embed="rId3">
                <a:duotone>
                  <a:schemeClr val="accent1">
                    <a:shade val="45000"/>
                    <a:satMod val="135000"/>
                  </a:schemeClr>
                  <a:prstClr val="white"/>
                </a:duotone>
              </a:blip>
              <a:stretch>
                <a:fillRect/>
              </a:stretch>
            </p:blipFill>
            <p:spPr>
              <a:xfrm flipH="1">
                <a:off x="5002043" y="3919273"/>
                <a:ext cx="628840" cy="776116"/>
              </a:xfrm>
              <a:prstGeom prst="rect">
                <a:avLst/>
              </a:prstGeom>
            </p:spPr>
          </p:pic>
          <p:pic>
            <p:nvPicPr>
              <p:cNvPr id="364" name="Picture 363"/>
              <p:cNvPicPr>
                <a:picLocks noChangeAspect="1"/>
              </p:cNvPicPr>
              <p:nvPr/>
            </p:nvPicPr>
            <p:blipFill>
              <a:blip r:embed="rId4">
                <a:duotone>
                  <a:schemeClr val="accent1">
                    <a:shade val="45000"/>
                    <a:satMod val="135000"/>
                  </a:schemeClr>
                  <a:prstClr val="white"/>
                </a:duotone>
              </a:blip>
              <a:stretch>
                <a:fillRect/>
              </a:stretch>
            </p:blipFill>
            <p:spPr>
              <a:xfrm flipH="1">
                <a:off x="5696907" y="4397204"/>
                <a:ext cx="310976" cy="271940"/>
              </a:xfrm>
              <a:prstGeom prst="rect">
                <a:avLst/>
              </a:prstGeom>
              <a:ln>
                <a:solidFill>
                  <a:schemeClr val="tx1"/>
                </a:solidFill>
                <a:prstDash val="sysDash"/>
              </a:ln>
            </p:spPr>
          </p:pic>
          <p:pic>
            <p:nvPicPr>
              <p:cNvPr id="365" name="Picture 364"/>
              <p:cNvPicPr>
                <a:picLocks noChangeAspect="1"/>
              </p:cNvPicPr>
              <p:nvPr/>
            </p:nvPicPr>
            <p:blipFill>
              <a:blip r:embed="rId5">
                <a:duotone>
                  <a:schemeClr val="accent4">
                    <a:shade val="45000"/>
                    <a:satMod val="135000"/>
                  </a:schemeClr>
                  <a:prstClr val="white"/>
                </a:duotone>
              </a:blip>
              <a:stretch>
                <a:fillRect/>
              </a:stretch>
            </p:blipFill>
            <p:spPr>
              <a:xfrm flipH="1">
                <a:off x="5696907" y="3941710"/>
                <a:ext cx="310976" cy="306535"/>
              </a:xfrm>
              <a:prstGeom prst="rect">
                <a:avLst/>
              </a:prstGeom>
              <a:ln>
                <a:solidFill>
                  <a:schemeClr val="tx1"/>
                </a:solidFill>
                <a:prstDash val="sysDash"/>
              </a:ln>
            </p:spPr>
          </p:pic>
          <p:cxnSp>
            <p:nvCxnSpPr>
              <p:cNvPr id="366" name="Straight Arrow Connector 365"/>
              <p:cNvCxnSpPr/>
              <p:nvPr/>
            </p:nvCxnSpPr>
            <p:spPr>
              <a:xfrm flipV="1">
                <a:off x="5356105" y="4085105"/>
                <a:ext cx="340802" cy="312099"/>
              </a:xfrm>
              <a:prstGeom prst="straightConnector1">
                <a:avLst/>
              </a:prstGeom>
              <a:ln w="3175" cmpd="sng">
                <a:tailEnd type="arrow"/>
              </a:ln>
            </p:spPr>
            <p:style>
              <a:lnRef idx="1">
                <a:schemeClr val="dk1"/>
              </a:lnRef>
              <a:fillRef idx="0">
                <a:schemeClr val="dk1"/>
              </a:fillRef>
              <a:effectRef idx="0">
                <a:schemeClr val="dk1"/>
              </a:effectRef>
              <a:fontRef idx="minor">
                <a:schemeClr val="tx1"/>
              </a:fontRef>
            </p:style>
          </p:cxnSp>
          <p:cxnSp>
            <p:nvCxnSpPr>
              <p:cNvPr id="367" name="Straight Arrow Connector 366"/>
              <p:cNvCxnSpPr>
                <a:stCxn id="365" idx="2"/>
                <a:endCxn id="364" idx="0"/>
              </p:cNvCxnSpPr>
              <p:nvPr/>
            </p:nvCxnSpPr>
            <p:spPr>
              <a:xfrm flipH="1">
                <a:off x="5852395" y="4248245"/>
                <a:ext cx="0" cy="148959"/>
              </a:xfrm>
              <a:prstGeom prst="straightConnector1">
                <a:avLst/>
              </a:prstGeom>
              <a:ln w="3175" cmpd="sng">
                <a:tailEnd type="arrow"/>
              </a:ln>
            </p:spPr>
            <p:style>
              <a:lnRef idx="1">
                <a:schemeClr val="dk1"/>
              </a:lnRef>
              <a:fillRef idx="0">
                <a:schemeClr val="dk1"/>
              </a:fillRef>
              <a:effectRef idx="0">
                <a:schemeClr val="dk1"/>
              </a:effectRef>
              <a:fontRef idx="minor">
                <a:schemeClr val="tx1"/>
              </a:fontRef>
            </p:style>
          </p:cxnSp>
        </p:grpSp>
      </p:grpSp>
      <p:cxnSp>
        <p:nvCxnSpPr>
          <p:cNvPr id="18" name="Straight Connector 17"/>
          <p:cNvCxnSpPr/>
          <p:nvPr/>
        </p:nvCxnSpPr>
        <p:spPr>
          <a:xfrm flipH="1">
            <a:off x="1090790" y="828466"/>
            <a:ext cx="0" cy="50653"/>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Elbow Connector 4"/>
          <p:cNvCxnSpPr>
            <a:endCxn id="349" idx="0"/>
          </p:cNvCxnSpPr>
          <p:nvPr/>
        </p:nvCxnSpPr>
        <p:spPr>
          <a:xfrm rot="10800000" flipV="1">
            <a:off x="1186720" y="3218039"/>
            <a:ext cx="7349131" cy="174068"/>
          </a:xfrm>
          <a:prstGeom prst="bentConnector2">
            <a:avLst/>
          </a:prstGeom>
          <a:ln w="3175" cmpd="sng">
            <a:solidFill>
              <a:srgbClr val="000000"/>
            </a:solidFill>
            <a:prstDash val="dot"/>
            <a:tailEnd type="arrow"/>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8528907" y="2614769"/>
            <a:ext cx="0" cy="584725"/>
          </a:xfrm>
          <a:prstGeom prst="line">
            <a:avLst/>
          </a:prstGeom>
          <a:ln w="3175" cmpd="sng">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8EF051D1-0637-714D-B2C7-1F0056F3E1FB}" type="slidenum">
              <a:rPr lang="en-US" smtClean="0"/>
              <a:t>9</a:t>
            </a:fld>
            <a:endParaRPr lang="en-US"/>
          </a:p>
        </p:txBody>
      </p:sp>
    </p:spTree>
    <p:extLst>
      <p:ext uri="{BB962C8B-B14F-4D97-AF65-F5344CB8AC3E}">
        <p14:creationId xmlns:p14="http://schemas.microsoft.com/office/powerpoint/2010/main" val="3935208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5455</TotalTime>
  <Words>2021</Words>
  <Application>Microsoft Macintosh PowerPoint</Application>
  <PresentationFormat>On-screen Show (4:3)</PresentationFormat>
  <Paragraphs>453</Paragraphs>
  <Slides>26</Slides>
  <Notes>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Characterization of Demographic Inclusiveness in Human Cell Studies</vt:lpstr>
      <vt:lpstr>Objective</vt:lpstr>
      <vt:lpstr>What is the process to discover new drugs?</vt:lpstr>
      <vt:lpstr>Step 1 Discovery and Development</vt:lpstr>
      <vt:lpstr>PowerPoint Presentation</vt:lpstr>
      <vt:lpstr>Step 1 Discovery and Development</vt:lpstr>
      <vt:lpstr>PowerPoint Presentation</vt:lpstr>
      <vt:lpstr>Step 2 Preclinical research</vt:lpstr>
      <vt:lpstr>PowerPoint Presentation</vt:lpstr>
      <vt:lpstr>Step 2 Preclinical research</vt:lpstr>
      <vt:lpstr>PowerPoint Presentation</vt:lpstr>
      <vt:lpstr>Step 3 Clinical research. </vt:lpstr>
      <vt:lpstr>PowerPoint Presentation</vt:lpstr>
      <vt:lpstr>Step 4 FDA Review  Step 5 FDA Post-Market Safety Monitoring </vt:lpstr>
      <vt:lpstr>PowerPoint Presentation</vt:lpstr>
      <vt:lpstr>Why does the FDA require racial diversity during clinical research? </vt:lpstr>
      <vt:lpstr>PowerPoint Presentation</vt:lpstr>
      <vt:lpstr>Does racial diversity in a study mean genetic diversity?</vt:lpstr>
      <vt:lpstr>PowerPoint Presentation</vt:lpstr>
      <vt:lpstr>Why is it relevant to characterize racial bias in cell models if race is not indicative of genetic diversity?</vt:lpstr>
      <vt:lpstr>Who are the donors to cell studies for drug development? </vt:lpstr>
      <vt:lpstr>PowerPoint Presentation</vt:lpstr>
      <vt:lpstr>PowerPoint Presentation</vt:lpstr>
      <vt:lpstr>PowerPoint Presentation</vt:lpstr>
      <vt:lpstr>What would a figure look like to characterize donors to cell studies?</vt:lpstr>
      <vt:lpstr>Representation of donor to cell studies in published literature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Snyder</dc:creator>
  <cp:lastModifiedBy>Jessica Snyder</cp:lastModifiedBy>
  <cp:revision>55</cp:revision>
  <dcterms:created xsi:type="dcterms:W3CDTF">2016-02-22T21:33:09Z</dcterms:created>
  <dcterms:modified xsi:type="dcterms:W3CDTF">2016-03-09T15:21:57Z</dcterms:modified>
</cp:coreProperties>
</file>