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0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81"/>
    <p:restoredTop sz="94627"/>
  </p:normalViewPr>
  <p:slideViewPr>
    <p:cSldViewPr snapToGrid="0" snapToObjects="1">
      <p:cViewPr varScale="1">
        <p:scale>
          <a:sx n="99" d="100"/>
          <a:sy n="99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9BA2A-0F64-1A44-B215-28BC2AF89227}" type="datetimeFigureOut">
              <a:rPr lang="en-US" smtClean="0"/>
              <a:t>6/20/17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ECB75-F8C6-3849-B78F-4EE7EF7A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3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DC6C-5D0F-F94C-BA49-7E6E3D9E8D3D}" type="datetimeFigureOut">
              <a:rPr lang="en-US" smtClean="0"/>
              <a:t>6/18/17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80D0-B78A-4B4F-A546-688CB526A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DC6C-5D0F-F94C-BA49-7E6E3D9E8D3D}" type="datetimeFigureOut">
              <a:rPr lang="en-US" smtClean="0"/>
              <a:t>6/18/17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80D0-B78A-4B4F-A546-688CB526A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DC6C-5D0F-F94C-BA49-7E6E3D9E8D3D}" type="datetimeFigureOut">
              <a:rPr lang="en-US" smtClean="0"/>
              <a:t>6/18/17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80D0-B78A-4B4F-A546-688CB526A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DC6C-5D0F-F94C-BA49-7E6E3D9E8D3D}" type="datetimeFigureOut">
              <a:rPr lang="en-US" smtClean="0"/>
              <a:t>6/18/17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80D0-B78A-4B4F-A546-688CB526A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DC6C-5D0F-F94C-BA49-7E6E3D9E8D3D}" type="datetimeFigureOut">
              <a:rPr lang="en-US" smtClean="0"/>
              <a:t>6/18/17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80D0-B78A-4B4F-A546-688CB526A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DC6C-5D0F-F94C-BA49-7E6E3D9E8D3D}" type="datetimeFigureOut">
              <a:rPr lang="en-US" smtClean="0"/>
              <a:t>6/18/17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80D0-B78A-4B4F-A546-688CB526A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DC6C-5D0F-F94C-BA49-7E6E3D9E8D3D}" type="datetimeFigureOut">
              <a:rPr lang="en-US" smtClean="0"/>
              <a:t>6/18/17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80D0-B78A-4B4F-A546-688CB526A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DC6C-5D0F-F94C-BA49-7E6E3D9E8D3D}" type="datetimeFigureOut">
              <a:rPr lang="en-US" smtClean="0"/>
              <a:t>6/18/17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80D0-B78A-4B4F-A546-688CB526A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DC6C-5D0F-F94C-BA49-7E6E3D9E8D3D}" type="datetimeFigureOut">
              <a:rPr lang="en-US" smtClean="0"/>
              <a:t>6/18/17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80D0-B78A-4B4F-A546-688CB526A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DC6C-5D0F-F94C-BA49-7E6E3D9E8D3D}" type="datetimeFigureOut">
              <a:rPr lang="en-US" smtClean="0"/>
              <a:t>6/18/17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80D0-B78A-4B4F-A546-688CB526A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3DC6C-5D0F-F94C-BA49-7E6E3D9E8D3D}" type="datetimeFigureOut">
              <a:rPr lang="en-US" smtClean="0"/>
              <a:t>6/18/17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80D0-B78A-4B4F-A546-688CB526A0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3DC6C-5D0F-F94C-BA49-7E6E3D9E8D3D}" type="datetimeFigureOut">
              <a:rPr lang="en-US" smtClean="0"/>
              <a:t>6/18/17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180D0-B78A-4B4F-A546-688CB526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"/>
            <a:ext cx="9144000" cy="45720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685431" y="4102215"/>
            <a:ext cx="229131" cy="2084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13308" y="4084609"/>
            <a:ext cx="229131" cy="2084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50937" y="4035912"/>
            <a:ext cx="1678327" cy="1858036"/>
            <a:chOff x="650937" y="4035912"/>
            <a:chExt cx="1678327" cy="1858036"/>
          </a:xfrm>
        </p:grpSpPr>
        <p:sp>
          <p:nvSpPr>
            <p:cNvPr id="31" name="Rectangle 30"/>
            <p:cNvSpPr/>
            <p:nvPr/>
          </p:nvSpPr>
          <p:spPr>
            <a:xfrm rot="18604758">
              <a:off x="-22446" y="4709295"/>
              <a:ext cx="1847628" cy="5008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sz="1500" dirty="0" smtClean="0">
                  <a:latin typeface="+mj-lt"/>
                </a:rPr>
                <a:t>U.S. DEATHS</a:t>
              </a:r>
              <a:endParaRPr lang="en-US" sz="1500" dirty="0">
                <a:latin typeface="+mj-l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8604758">
              <a:off x="404426" y="4699431"/>
              <a:ext cx="1822362" cy="566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sz="1500" dirty="0" smtClean="0">
                  <a:latin typeface="+mj-lt"/>
                </a:rPr>
                <a:t>CELL LINES</a:t>
              </a:r>
              <a:endParaRPr lang="en-US" sz="1500" dirty="0"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 rot="18604758">
              <a:off x="776601" y="4687910"/>
              <a:ext cx="1822362" cy="566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sz="1500" dirty="0" smtClean="0">
                  <a:latin typeface="+mj-lt"/>
                </a:rPr>
                <a:t>PUBLICATIONS</a:t>
              </a:r>
              <a:endParaRPr lang="en-US" sz="1500" dirty="0"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 rot="18604758">
              <a:off x="1134748" y="4687910"/>
              <a:ext cx="1822362" cy="566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sz="1500" dirty="0" smtClean="0">
                  <a:latin typeface="+mj-lt"/>
                </a:rPr>
                <a:t>U.S. PATENTS</a:t>
              </a:r>
              <a:endParaRPr lang="en-US" sz="1500" dirty="0">
                <a:latin typeface="+mj-lt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605097" y="4030707"/>
            <a:ext cx="1678327" cy="1858036"/>
            <a:chOff x="650937" y="4035912"/>
            <a:chExt cx="1678327" cy="1858036"/>
          </a:xfrm>
        </p:grpSpPr>
        <p:sp>
          <p:nvSpPr>
            <p:cNvPr id="54" name="Rectangle 53"/>
            <p:cNvSpPr/>
            <p:nvPr/>
          </p:nvSpPr>
          <p:spPr>
            <a:xfrm rot="18604758">
              <a:off x="-22446" y="4709295"/>
              <a:ext cx="1847628" cy="5008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sz="1500" dirty="0" smtClean="0">
                  <a:latin typeface="+mj-lt"/>
                </a:rPr>
                <a:t>U.S. DEATHS</a:t>
              </a:r>
              <a:endParaRPr lang="en-US" sz="1500" dirty="0"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 rot="18604758">
              <a:off x="404426" y="4699431"/>
              <a:ext cx="1822362" cy="566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sz="1500" dirty="0" smtClean="0">
                  <a:latin typeface="+mj-lt"/>
                </a:rPr>
                <a:t>CELL LINES</a:t>
              </a:r>
              <a:endParaRPr lang="en-US" sz="1500" dirty="0"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 rot="18604758">
              <a:off x="776601" y="4687910"/>
              <a:ext cx="1822362" cy="566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sz="1500" dirty="0" smtClean="0">
                  <a:latin typeface="+mj-lt"/>
                </a:rPr>
                <a:t>PUBLICATIONS</a:t>
              </a:r>
              <a:endParaRPr lang="en-US" sz="1500" dirty="0"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 rot="18604758">
              <a:off x="1134748" y="4687910"/>
              <a:ext cx="1822362" cy="566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sz="1500" dirty="0" smtClean="0">
                  <a:latin typeface="+mj-lt"/>
                </a:rPr>
                <a:t>U.S. PATENTS</a:t>
              </a:r>
              <a:endParaRPr lang="en-US" sz="1500" dirty="0">
                <a:latin typeface="+mj-l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72389" y="4037022"/>
            <a:ext cx="1678327" cy="1858036"/>
            <a:chOff x="650937" y="4035912"/>
            <a:chExt cx="1678327" cy="1858036"/>
          </a:xfrm>
        </p:grpSpPr>
        <p:sp>
          <p:nvSpPr>
            <p:cNvPr id="59" name="Rectangle 58"/>
            <p:cNvSpPr/>
            <p:nvPr/>
          </p:nvSpPr>
          <p:spPr>
            <a:xfrm rot="18604758">
              <a:off x="-22446" y="4709295"/>
              <a:ext cx="1847628" cy="5008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sz="1500" dirty="0" smtClean="0">
                  <a:latin typeface="+mj-lt"/>
                </a:rPr>
                <a:t>U.S. DEATHS</a:t>
              </a:r>
              <a:endParaRPr lang="en-US" sz="1500" dirty="0">
                <a:latin typeface="+mj-lt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8604758">
              <a:off x="404426" y="4699431"/>
              <a:ext cx="1822362" cy="566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sz="1500" dirty="0" smtClean="0">
                  <a:latin typeface="+mj-lt"/>
                </a:rPr>
                <a:t>CELL LINES</a:t>
              </a:r>
              <a:endParaRPr lang="en-US" sz="1500" dirty="0">
                <a:latin typeface="+mj-lt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 rot="18604758">
              <a:off x="776601" y="4687910"/>
              <a:ext cx="1822362" cy="566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sz="1500" dirty="0" smtClean="0">
                  <a:latin typeface="+mj-lt"/>
                </a:rPr>
                <a:t>PUBLICATIONS</a:t>
              </a:r>
              <a:endParaRPr lang="en-US" sz="1500" dirty="0">
                <a:latin typeface="+mj-lt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8604758">
              <a:off x="1134748" y="4687910"/>
              <a:ext cx="1822362" cy="566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sz="1500" dirty="0" smtClean="0">
                  <a:latin typeface="+mj-lt"/>
                </a:rPr>
                <a:t>U.S. PATENTS</a:t>
              </a:r>
              <a:endParaRPr lang="en-US" sz="1500" dirty="0">
                <a:latin typeface="+mj-lt"/>
              </a:endParaRPr>
            </a:p>
          </p:txBody>
        </p:sp>
      </p:grpSp>
      <p:sp>
        <p:nvSpPr>
          <p:cNvPr id="63" name="Right Brace 62"/>
          <p:cNvSpPr/>
          <p:nvPr/>
        </p:nvSpPr>
        <p:spPr>
          <a:xfrm rot="5400000">
            <a:off x="3720980" y="4445988"/>
            <a:ext cx="180306" cy="1710201"/>
          </a:xfrm>
          <a:prstGeom prst="rightBrace">
            <a:avLst>
              <a:gd name="adj1" fmla="val 27845"/>
              <a:gd name="adj2" fmla="val 50000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818606" y="5537091"/>
            <a:ext cx="1847628" cy="5008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500" dirty="0" smtClean="0">
                <a:latin typeface="+mj-lt"/>
              </a:rPr>
              <a:t>PROSTATE CANCER</a:t>
            </a:r>
            <a:endParaRPr lang="en-US" sz="1500" dirty="0">
              <a:latin typeface="+mj-lt"/>
            </a:endParaRPr>
          </a:p>
        </p:txBody>
      </p:sp>
      <p:sp>
        <p:nvSpPr>
          <p:cNvPr id="65" name="Right Brace 64"/>
          <p:cNvSpPr/>
          <p:nvPr/>
        </p:nvSpPr>
        <p:spPr>
          <a:xfrm rot="5400000">
            <a:off x="5691093" y="4445987"/>
            <a:ext cx="180306" cy="1710201"/>
          </a:xfrm>
          <a:prstGeom prst="rightBrace">
            <a:avLst>
              <a:gd name="adj1" fmla="val 27845"/>
              <a:gd name="adj2" fmla="val 50000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788719" y="5537090"/>
            <a:ext cx="1847628" cy="5008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500" dirty="0" smtClean="0">
                <a:latin typeface="+mj-lt"/>
              </a:rPr>
              <a:t>LUNG CANCER</a:t>
            </a:r>
            <a:endParaRPr lang="en-US" sz="1500" dirty="0">
              <a:latin typeface="+mj-lt"/>
            </a:endParaRPr>
          </a:p>
        </p:txBody>
      </p:sp>
      <p:sp>
        <p:nvSpPr>
          <p:cNvPr id="67" name="Right Brace 66"/>
          <p:cNvSpPr/>
          <p:nvPr/>
        </p:nvSpPr>
        <p:spPr>
          <a:xfrm rot="5400000">
            <a:off x="1662852" y="4463877"/>
            <a:ext cx="180306" cy="1710201"/>
          </a:xfrm>
          <a:prstGeom prst="rightBrace">
            <a:avLst>
              <a:gd name="adj1" fmla="val 27845"/>
              <a:gd name="adj2" fmla="val 50000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60478" y="5554980"/>
            <a:ext cx="1847628" cy="5008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500" dirty="0" smtClean="0">
                <a:latin typeface="+mj-lt"/>
              </a:rPr>
              <a:t>BREAST CANCER</a:t>
            </a:r>
            <a:endParaRPr lang="en-US" sz="1500" dirty="0">
              <a:latin typeface="+mj-lt"/>
            </a:endParaRPr>
          </a:p>
        </p:txBody>
      </p:sp>
      <p:sp>
        <p:nvSpPr>
          <p:cNvPr id="69" name="Rectangle 68"/>
          <p:cNvSpPr/>
          <p:nvPr/>
        </p:nvSpPr>
        <p:spPr>
          <a:xfrm rot="16200000">
            <a:off x="-469648" y="2109097"/>
            <a:ext cx="1847628" cy="3795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500" dirty="0" smtClean="0">
                <a:latin typeface="+mj-lt"/>
              </a:rPr>
              <a:t>PERCENTAGE</a:t>
            </a:r>
            <a:endParaRPr lang="en-U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764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71406" cy="1100857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390014"/>
              </p:ext>
            </p:extLst>
          </p:nvPr>
        </p:nvGraphicFramePr>
        <p:xfrm>
          <a:off x="191560" y="1720005"/>
          <a:ext cx="8760877" cy="2277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917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268971">
                <a:tc>
                  <a:txBody>
                    <a:bodyPr/>
                    <a:lstStyle/>
                    <a:p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Breast Cancer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Prostate Cancer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Lung Cancer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</a:tr>
              <a:tr h="728466">
                <a:tc>
                  <a:txBody>
                    <a:bodyPr/>
                    <a:lstStyle/>
                    <a:p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CDC Deaths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Cell</a:t>
                      </a:r>
                      <a:r>
                        <a:rPr lang="en-US" sz="900" b="0" i="0" baseline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 Lines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Publications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US Patents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CDC Deaths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Cell Lines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Publications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Patents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CDC Deaths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Cell Lines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Publications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Patents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vert="vert27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Asian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11697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6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110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73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5308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1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71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27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38990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51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452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410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Black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81166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17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959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749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67909</a:t>
                      </a:r>
                    </a:p>
                    <a:p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1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11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6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230231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31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130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139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Hispanic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29227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4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24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8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19239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63483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Native American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2226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1538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9312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White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479913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64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14950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10320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330428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14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2488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3569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1928460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206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9235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6949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238013"/>
              </p:ext>
            </p:extLst>
          </p:nvPr>
        </p:nvGraphicFramePr>
        <p:xfrm>
          <a:off x="191561" y="4328060"/>
          <a:ext cx="8760877" cy="2296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917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268971">
                <a:tc>
                  <a:txBody>
                    <a:bodyPr/>
                    <a:lstStyle/>
                    <a:p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Breast Cancer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Prostate Cancer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Lung Cancer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</a:tr>
              <a:tr h="747701">
                <a:tc>
                  <a:txBody>
                    <a:bodyPr/>
                    <a:lstStyle/>
                    <a:p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CDC Deaths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Cell</a:t>
                      </a:r>
                      <a:r>
                        <a:rPr lang="en-US" sz="900" b="0" i="0" baseline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 Lines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Publications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US Patents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CDC Deaths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Cell Lines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Publications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Patents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CDC Deaths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Cell Lines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Publications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Patents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 vert="vert27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Asian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.02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.06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.01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.01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.01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.06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.03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.01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.02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.18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.05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.05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Black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.13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.19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.06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.07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.16</a:t>
                      </a:r>
                    </a:p>
                    <a:p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.06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.10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.11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.01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.02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Hispanic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.05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.04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.05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.03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Native American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.00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White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.79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.70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.93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.93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.78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.88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.97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.99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.85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.72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.94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i="0" dirty="0" smtClean="0">
                          <a:latin typeface="Avenir Light" charset="0"/>
                          <a:ea typeface="Avenir Light" charset="0"/>
                          <a:cs typeface="Avenir Light" charset="0"/>
                        </a:rPr>
                        <a:t>.93</a:t>
                      </a:r>
                      <a:endParaRPr lang="en-US" sz="900" b="0" i="0" dirty="0">
                        <a:latin typeface="Avenir Light" charset="0"/>
                        <a:ea typeface="Avenir Light" charset="0"/>
                        <a:cs typeface="Avenir Ligh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86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8215"/>
          </a:xfrm>
        </p:spPr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9707"/>
            <a:ext cx="7886700" cy="465725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U.S. Deaths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Definition: U.S. Center for Disease Control record of the number </a:t>
            </a:r>
            <a:r>
              <a:rPr lang="en-US" dirty="0">
                <a:latin typeface="+mj-lt"/>
              </a:rPr>
              <a:t>of people who died of cancer </a:t>
            </a:r>
            <a:r>
              <a:rPr lang="en-US" dirty="0" smtClean="0">
                <a:latin typeface="+mj-lt"/>
              </a:rPr>
              <a:t>from 2000-2013.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Answers: Who is in need of higher fidelity treatments?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Cell Lines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Definition:  Demographic profile of the commercially available cell lines available to researchers, </a:t>
            </a:r>
            <a:r>
              <a:rPr lang="en-US" dirty="0" err="1" smtClean="0">
                <a:latin typeface="+mj-lt"/>
              </a:rPr>
              <a:t>whoose</a:t>
            </a:r>
            <a:r>
              <a:rPr lang="en-US" dirty="0" smtClean="0">
                <a:latin typeface="+mj-lt"/>
              </a:rPr>
              <a:t> donor ethnicity is known.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Answers: What is the toolkit available to researchers?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Publications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Definition: </a:t>
            </a:r>
            <a:r>
              <a:rPr lang="en-US" dirty="0">
                <a:latin typeface="+mj-lt"/>
              </a:rPr>
              <a:t>Citations of cell lines with known donor ethnicities in </a:t>
            </a:r>
            <a:r>
              <a:rPr lang="en-US" dirty="0" smtClean="0">
                <a:latin typeface="+mj-lt"/>
              </a:rPr>
              <a:t>Web of Science publications from 1970-2016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Answers: How do researchers use the available toolkit of cell lines?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U.S. Patents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Definition</a:t>
            </a:r>
            <a:r>
              <a:rPr lang="en-US" dirty="0" smtClean="0">
                <a:latin typeface="+mj-lt"/>
              </a:rPr>
              <a:t>: Citations of cell lines with known donor ethnicities in the U.S. Patent database from 2001-2016 </a:t>
            </a:r>
            <a:endParaRPr lang="en-US" dirty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Answers: </a:t>
            </a:r>
            <a:r>
              <a:rPr lang="en-US" dirty="0" smtClean="0">
                <a:latin typeface="+mj-lt"/>
              </a:rPr>
              <a:t> Which models are used in research that is eventually translated to medical practice?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318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2585</TotalTime>
  <Words>412</Words>
  <Application>Microsoft Macintosh PowerPoint</Application>
  <PresentationFormat>On-screen Show (4:3)</PresentationFormat>
  <Paragraphs>191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Avenir Light</vt:lpstr>
      <vt:lpstr>Calibri</vt:lpstr>
      <vt:lpstr>Calibri Light</vt:lpstr>
      <vt:lpstr>Arial</vt:lpstr>
      <vt:lpstr>Office Theme</vt:lpstr>
      <vt:lpstr>PowerPoint Presentation</vt:lpstr>
      <vt:lpstr>PowerPoint Presentation</vt:lpstr>
      <vt:lpstr>Definitions</vt:lpstr>
    </vt:vector>
  </TitlesOfParts>
  <Manager/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11</cp:revision>
  <dcterms:created xsi:type="dcterms:W3CDTF">2017-06-19T06:18:16Z</dcterms:created>
  <dcterms:modified xsi:type="dcterms:W3CDTF">2017-06-21T01:23:44Z</dcterms:modified>
  <cp:category/>
</cp:coreProperties>
</file>