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  <p:sldMasterId id="2147483680" r:id="rId3"/>
    <p:sldMasterId id="2147483710" r:id="rId4"/>
    <p:sldMasterId id="2147483716" r:id="rId5"/>
    <p:sldMasterId id="2147483724" r:id="rId6"/>
  </p:sldMasterIdLst>
  <p:notesMasterIdLst>
    <p:notesMasterId r:id="rId20"/>
  </p:notesMasterIdLst>
  <p:handoutMasterIdLst>
    <p:handoutMasterId r:id="rId21"/>
  </p:handoutMasterIdLst>
  <p:sldIdLst>
    <p:sldId id="257" r:id="rId7"/>
    <p:sldId id="278" r:id="rId8"/>
    <p:sldId id="350" r:id="rId9"/>
    <p:sldId id="352" r:id="rId10"/>
    <p:sldId id="353" r:id="rId11"/>
    <p:sldId id="354" r:id="rId12"/>
    <p:sldId id="355" r:id="rId13"/>
    <p:sldId id="282" r:id="rId14"/>
    <p:sldId id="324" r:id="rId15"/>
    <p:sldId id="284" r:id="rId16"/>
    <p:sldId id="313" r:id="rId17"/>
    <p:sldId id="314" r:id="rId18"/>
    <p:sldId id="29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5E5E5"/>
    <a:srgbClr val="008774"/>
    <a:srgbClr val="0F7661"/>
    <a:srgbClr val="C0504D"/>
    <a:srgbClr val="77933C"/>
    <a:srgbClr val="5978A0"/>
    <a:srgbClr val="442565"/>
    <a:srgbClr val="5DA831"/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 autoAdjust="0"/>
    <p:restoredTop sz="76740" autoAdjust="0"/>
  </p:normalViewPr>
  <p:slideViewPr>
    <p:cSldViewPr snapToGrid="0" snapToObjects="1">
      <p:cViewPr varScale="1">
        <p:scale>
          <a:sx n="101" d="100"/>
          <a:sy n="101" d="100"/>
        </p:scale>
        <p:origin x="-108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610876" y="686430"/>
            <a:ext cx="3692769" cy="20829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Welcome and thank you for your time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dirty="0" smtClean="0"/>
              <a:t>Now</a:t>
            </a:r>
            <a:r>
              <a:rPr lang="en-US" baseline="0" dirty="0" smtClean="0"/>
              <a:t> let’s show you Cloud Foundry in action with a demonstration app. </a:t>
            </a:r>
            <a:endParaRPr dirty="0"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/>
          <a:lstStyle/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Degrading Functionality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essential part of building a resilient system, especially when your functionality is spread over a number of different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may be up or down, is the ability to safely degrade functionality.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100" dirty="0" smtClean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7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Looking to invest in cloud native applications? We wrote the book on it</a:t>
            </a:r>
          </a:p>
        </p:txBody>
      </p:sp>
      <p:sp>
        <p:nvSpPr>
          <p:cNvPr id="817" name="Shape 81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6550" y="685800"/>
            <a:ext cx="3702050" cy="2082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AllState</a:t>
            </a:r>
            <a:r>
              <a:rPr lang="en-US" sz="1200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SVP Andy </a:t>
            </a:r>
            <a:r>
              <a:rPr lang="en-US" sz="1200" baseline="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Zitney</a:t>
            </a:r>
            <a:r>
              <a:rPr lang="en-US" sz="1200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spoke at Summit on how Cloud Foundry brings their application development timelines from “100 days down to minutes”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</a:t>
            </a:r>
            <a:r>
              <a:rPr lang="en-US" baseline="0" dirty="0" smtClean="0"/>
              <a:t> I’d love to open this up for discussion.</a:t>
            </a:r>
          </a:p>
        </p:txBody>
      </p:sp>
    </p:spTree>
    <p:extLst>
      <p:ext uri="{BB962C8B-B14F-4D97-AF65-F5344CB8AC3E}">
        <p14:creationId xmlns:p14="http://schemas.microsoft.com/office/powerpoint/2010/main" val="2438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 noRot="1" noChangeAspect="1"/>
          </p:cNvSpPr>
          <p:nvPr>
            <p:ph type="sldImg" idx="2"/>
          </p:nvPr>
        </p:nvSpPr>
        <p:spPr>
          <a:xfrm>
            <a:off x="1610876" y="686430"/>
            <a:ext cx="3692769" cy="20829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9" name="Shape 829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 now</a:t>
            </a:r>
            <a:r>
              <a:rPr lang="en-US" sz="1100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questions?</a:t>
            </a:r>
          </a:p>
          <a:p>
            <a:pPr>
              <a:buClr>
                <a:schemeClr val="dk1"/>
              </a:buClr>
            </a:pPr>
            <a:endParaRPr lang="en-US" sz="1100" baseline="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</a:pPr>
            <a:r>
              <a:rPr lang="en-US" sz="1100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It’d also be great to discuss how you work with your operations team, to see if this </a:t>
            </a:r>
            <a:endParaRPr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as a developer I want to spin up a database on the fly</a:t>
            </a:r>
            <a:endParaRPr dirty="0"/>
          </a:p>
        </p:txBody>
      </p:sp>
      <p:sp>
        <p:nvSpPr>
          <p:cNvPr id="795" name="Shape 795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/>
          </a:p>
        </p:txBody>
      </p:sp>
      <p:sp>
        <p:nvSpPr>
          <p:cNvPr id="801" name="Shape 80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0" name="Shape 1030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It’s platform aware and provides an integrated spectrum of opinions, convention over configuration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66715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08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23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66714" y="785814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 rtl="0">
              <a:spcBef>
                <a:spcPts val="0"/>
              </a:spcBef>
              <a:buNone/>
              <a:defRPr sz="2000" b="1"/>
            </a:lvl2pPr>
            <a:lvl3pPr marL="914400" indent="0" rtl="0">
              <a:spcBef>
                <a:spcPts val="0"/>
              </a:spcBef>
              <a:buNone/>
              <a:defRPr sz="1800" b="1"/>
            </a:lvl3pPr>
            <a:lvl4pPr marL="1371600" indent="0" rtl="0">
              <a:spcBef>
                <a:spcPts val="0"/>
              </a:spcBef>
              <a:buNone/>
              <a:defRPr sz="1600" b="1"/>
            </a:lvl4pPr>
            <a:lvl5pPr marL="1828800" indent="0" rtl="0">
              <a:spcBef>
                <a:spcPts val="0"/>
              </a:spcBef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668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66714" y="785814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 rtl="0">
              <a:spcBef>
                <a:spcPts val="0"/>
              </a:spcBef>
              <a:buNone/>
              <a:defRPr sz="2000" b="1"/>
            </a:lvl2pPr>
            <a:lvl3pPr marL="914400" indent="0" rtl="0">
              <a:spcBef>
                <a:spcPts val="0"/>
              </a:spcBef>
              <a:buNone/>
              <a:defRPr sz="1800" b="1"/>
            </a:lvl3pPr>
            <a:lvl4pPr marL="1371600" indent="0" rtl="0">
              <a:spcBef>
                <a:spcPts val="0"/>
              </a:spcBef>
              <a:buNone/>
              <a:defRPr sz="1600" b="1"/>
            </a:lvl4pPr>
            <a:lvl5pPr marL="1828800" indent="0" rtl="0">
              <a:spcBef>
                <a:spcPts val="0"/>
              </a:spcBef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74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836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graphic area on lef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pic" idx="2"/>
          </p:nvPr>
        </p:nvSpPr>
        <p:spPr>
          <a:xfrm>
            <a:off x="366715" y="1074737"/>
            <a:ext cx="20732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dk1"/>
              </a:buClr>
              <a:buFont typeface="Verdana"/>
              <a:buNone/>
              <a:defRPr sz="16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2728913" y="1074737"/>
            <a:ext cx="6048376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470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 with graphic area at lef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pic" idx="2"/>
          </p:nvPr>
        </p:nvSpPr>
        <p:spPr>
          <a:xfrm>
            <a:off x="366715" y="1419225"/>
            <a:ext cx="2073274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66714" y="785814"/>
            <a:ext cx="8410574" cy="346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 rtl="0">
              <a:spcBef>
                <a:spcPts val="0"/>
              </a:spcBef>
              <a:buNone/>
              <a:defRPr sz="2000" b="1"/>
            </a:lvl2pPr>
            <a:lvl3pPr marL="914400" indent="0" rtl="0">
              <a:spcBef>
                <a:spcPts val="0"/>
              </a:spcBef>
              <a:buNone/>
              <a:defRPr sz="1800" b="1"/>
            </a:lvl3pPr>
            <a:lvl4pPr marL="1371600" indent="0" rtl="0">
              <a:spcBef>
                <a:spcPts val="0"/>
              </a:spcBef>
              <a:buNone/>
              <a:defRPr sz="1600" b="1"/>
            </a:lvl4pPr>
            <a:lvl5pPr marL="1828800" indent="0" rtl="0">
              <a:spcBef>
                <a:spcPts val="0"/>
              </a:spcBef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3"/>
          </p:nvPr>
        </p:nvSpPr>
        <p:spPr>
          <a:xfrm>
            <a:off x="2728913" y="1419224"/>
            <a:ext cx="6048376" cy="3038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48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66715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4744825" y="1074737"/>
            <a:ext cx="403246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30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38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0" y="4629151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0" name="Shape 180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SzPct val="25000"/>
              </a:pPr>
              <a:t>‹#›</a:t>
            </a:fld>
            <a:endParaRPr lang="en-US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366714" y="5018450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2014 Pivotal. All rights reserved.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7"/>
            <a:ext cx="957261" cy="219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24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3370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no circle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77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79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597845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717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19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l="20050" t="21652" r="18528" b="26494"/>
          <a:stretch/>
        </p:blipFill>
        <p:spPr>
          <a:xfrm>
            <a:off x="1687233" y="1490695"/>
            <a:ext cx="5842484" cy="1931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08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2" indent="-139682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13" indent="-120612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43" indent="-88843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20" indent="-114219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298" indent="-114198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474" indent="-114174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652" indent="-114151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828" indent="-114127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005" indent="-114105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8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178" indent="-1267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354" indent="-1265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532" indent="-1263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708" indent="-1260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5886" indent="-1258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062" indent="-12562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240" indent="-12539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417" indent="-1251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21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66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178" indent="-12678" rtl="0">
              <a:spcBef>
                <a:spcPts val="0"/>
              </a:spcBef>
              <a:buFont typeface="Calibri"/>
              <a:buNone/>
              <a:defRPr sz="2000" b="1"/>
            </a:lvl2pPr>
            <a:lvl3pPr marL="914354" indent="-12653" rtl="0">
              <a:spcBef>
                <a:spcPts val="0"/>
              </a:spcBef>
              <a:buFont typeface="Calibri"/>
              <a:buNone/>
              <a:defRPr sz="1800" b="1"/>
            </a:lvl3pPr>
            <a:lvl4pPr marL="1371532" indent="-12631" rtl="0">
              <a:spcBef>
                <a:spcPts val="0"/>
              </a:spcBef>
              <a:buFont typeface="Calibri"/>
              <a:buNone/>
              <a:defRPr sz="1600" b="1"/>
            </a:lvl4pPr>
            <a:lvl5pPr marL="1828708" indent="-12607" rtl="0">
              <a:spcBef>
                <a:spcPts val="0"/>
              </a:spcBef>
              <a:buFont typeface="Calibri"/>
              <a:buNone/>
              <a:defRPr sz="1600" b="1"/>
            </a:lvl5pPr>
            <a:lvl6pPr marL="2285886" indent="-12586" rtl="0">
              <a:spcBef>
                <a:spcPts val="0"/>
              </a:spcBef>
              <a:buFont typeface="Calibri"/>
              <a:buNone/>
              <a:defRPr sz="1600" b="1"/>
            </a:lvl6pPr>
            <a:lvl7pPr marL="2743062" indent="-12562" rtl="0">
              <a:spcBef>
                <a:spcPts val="0"/>
              </a:spcBef>
              <a:buFont typeface="Calibri"/>
              <a:buNone/>
              <a:defRPr sz="1600" b="1"/>
            </a:lvl7pPr>
            <a:lvl8pPr marL="3200240" indent="-12539" rtl="0">
              <a:spcBef>
                <a:spcPts val="0"/>
              </a:spcBef>
              <a:buFont typeface="Calibri"/>
              <a:buNone/>
              <a:defRPr sz="1600" b="1"/>
            </a:lvl8pPr>
            <a:lvl9pPr marL="3657417" indent="-12517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45037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178" indent="-12678" rtl="0">
              <a:spcBef>
                <a:spcPts val="0"/>
              </a:spcBef>
              <a:buFont typeface="Calibri"/>
              <a:buNone/>
              <a:defRPr sz="2000" b="1"/>
            </a:lvl2pPr>
            <a:lvl3pPr marL="914354" indent="-12653" rtl="0">
              <a:spcBef>
                <a:spcPts val="0"/>
              </a:spcBef>
              <a:buFont typeface="Calibri"/>
              <a:buNone/>
              <a:defRPr sz="1800" b="1"/>
            </a:lvl3pPr>
            <a:lvl4pPr marL="1371532" indent="-12631" rtl="0">
              <a:spcBef>
                <a:spcPts val="0"/>
              </a:spcBef>
              <a:buFont typeface="Calibri"/>
              <a:buNone/>
              <a:defRPr sz="1600" b="1"/>
            </a:lvl4pPr>
            <a:lvl5pPr marL="1828708" indent="-12607" rtl="0">
              <a:spcBef>
                <a:spcPts val="0"/>
              </a:spcBef>
              <a:buFont typeface="Calibri"/>
              <a:buNone/>
              <a:defRPr sz="1600" b="1"/>
            </a:lvl5pPr>
            <a:lvl6pPr marL="2285886" indent="-12586" rtl="0">
              <a:spcBef>
                <a:spcPts val="0"/>
              </a:spcBef>
              <a:buFont typeface="Calibri"/>
              <a:buNone/>
              <a:defRPr sz="1600" b="1"/>
            </a:lvl6pPr>
            <a:lvl7pPr marL="2743062" indent="-12562" rtl="0">
              <a:spcBef>
                <a:spcPts val="0"/>
              </a:spcBef>
              <a:buFont typeface="Calibri"/>
              <a:buNone/>
              <a:defRPr sz="1600" b="1"/>
            </a:lvl7pPr>
            <a:lvl8pPr marL="3200240" indent="-12539" rtl="0">
              <a:spcBef>
                <a:spcPts val="0"/>
              </a:spcBef>
              <a:buFont typeface="Calibri"/>
              <a:buNone/>
              <a:defRPr sz="1600" b="1"/>
            </a:lvl8pPr>
            <a:lvl9pPr marL="3657417" indent="-12517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645037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6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75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57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18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04813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18" y="1076328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178" indent="-12678" rtl="0">
              <a:spcBef>
                <a:spcPts val="0"/>
              </a:spcBef>
              <a:buFont typeface="Calibri"/>
              <a:buNone/>
              <a:defRPr sz="1200"/>
            </a:lvl2pPr>
            <a:lvl3pPr marL="914354" indent="-12653" rtl="0">
              <a:spcBef>
                <a:spcPts val="0"/>
              </a:spcBef>
              <a:buFont typeface="Calibri"/>
              <a:buNone/>
              <a:defRPr sz="1000"/>
            </a:lvl3pPr>
            <a:lvl4pPr marL="1371532" indent="-12631" rtl="0">
              <a:spcBef>
                <a:spcPts val="0"/>
              </a:spcBef>
              <a:buFont typeface="Calibri"/>
              <a:buNone/>
              <a:defRPr sz="900"/>
            </a:lvl4pPr>
            <a:lvl5pPr marL="1828708" indent="-12607" rtl="0">
              <a:spcBef>
                <a:spcPts val="0"/>
              </a:spcBef>
              <a:buFont typeface="Calibri"/>
              <a:buNone/>
              <a:defRPr sz="900"/>
            </a:lvl5pPr>
            <a:lvl6pPr marL="2285886" indent="-12586" rtl="0">
              <a:spcBef>
                <a:spcPts val="0"/>
              </a:spcBef>
              <a:buFont typeface="Calibri"/>
              <a:buNone/>
              <a:defRPr sz="900"/>
            </a:lvl6pPr>
            <a:lvl7pPr marL="2743062" indent="-12562" rtl="0">
              <a:spcBef>
                <a:spcPts val="0"/>
              </a:spcBef>
              <a:buFont typeface="Calibri"/>
              <a:buNone/>
              <a:defRPr sz="900"/>
            </a:lvl7pPr>
            <a:lvl8pPr marL="3200240" indent="-12539" rtl="0">
              <a:spcBef>
                <a:spcPts val="0"/>
              </a:spcBef>
              <a:buFont typeface="Calibri"/>
              <a:buNone/>
              <a:defRPr sz="900"/>
            </a:lvl8pPr>
            <a:lvl9pPr marL="3657417" indent="-12517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70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4025528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178" indent="-12678" rtl="0">
              <a:spcBef>
                <a:spcPts val="0"/>
              </a:spcBef>
              <a:buFont typeface="Calibri"/>
              <a:buNone/>
              <a:defRPr sz="1200"/>
            </a:lvl2pPr>
            <a:lvl3pPr marL="914354" indent="-12653" rtl="0">
              <a:spcBef>
                <a:spcPts val="0"/>
              </a:spcBef>
              <a:buFont typeface="Calibri"/>
              <a:buNone/>
              <a:defRPr sz="1000"/>
            </a:lvl3pPr>
            <a:lvl4pPr marL="1371532" indent="-12631" rtl="0">
              <a:spcBef>
                <a:spcPts val="0"/>
              </a:spcBef>
              <a:buFont typeface="Calibri"/>
              <a:buNone/>
              <a:defRPr sz="900"/>
            </a:lvl4pPr>
            <a:lvl5pPr marL="1828708" indent="-12607" rtl="0">
              <a:spcBef>
                <a:spcPts val="0"/>
              </a:spcBef>
              <a:buFont typeface="Calibri"/>
              <a:buNone/>
              <a:defRPr sz="900"/>
            </a:lvl5pPr>
            <a:lvl6pPr marL="2285886" indent="-12586" rtl="0">
              <a:spcBef>
                <a:spcPts val="0"/>
              </a:spcBef>
              <a:buFont typeface="Calibri"/>
              <a:buNone/>
              <a:defRPr sz="900"/>
            </a:lvl6pPr>
            <a:lvl7pPr marL="2743062" indent="-12562" rtl="0">
              <a:spcBef>
                <a:spcPts val="0"/>
              </a:spcBef>
              <a:buFont typeface="Calibri"/>
              <a:buNone/>
              <a:defRPr sz="900"/>
            </a:lvl7pPr>
            <a:lvl8pPr marL="3200240" indent="-12539" rtl="0">
              <a:spcBef>
                <a:spcPts val="0"/>
              </a:spcBef>
              <a:buFont typeface="Calibri"/>
              <a:buNone/>
              <a:defRPr sz="900"/>
            </a:lvl8pPr>
            <a:lvl9pPr marL="3657417" indent="-12517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3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2" indent="-139682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13" indent="-120612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43" indent="-88843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20" indent="-114219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298" indent="-114198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474" indent="-114174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652" indent="-114151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828" indent="-114127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005" indent="-114105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5463777" y="1371601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7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2" indent="-139682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13" indent="-120612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43" indent="-88843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20" indent="-114219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298" indent="-114198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474" indent="-114174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652" indent="-114151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828" indent="-114127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005" indent="-114105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991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2">
            <a:alphaModFix/>
          </a:blip>
          <a:srcRect l="20050" t="21652" r="18528" b="26494"/>
          <a:stretch/>
        </p:blipFill>
        <p:spPr>
          <a:xfrm>
            <a:off x="1687233" y="1490695"/>
            <a:ext cx="5842484" cy="1931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56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66714" y="325438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66715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39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629151"/>
            <a:ext cx="9144000" cy="385762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5" name="Shape 135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SzPct val="25000"/>
              </a:pPr>
              <a:t>‹#›</a:t>
            </a:fld>
            <a:endParaRPr lang="en-US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366714" y="5018450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2014 Pivotal Software, Inc.  All rights reserved.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1017587" y="1739931"/>
            <a:ext cx="6048376" cy="620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400" b="0" i="0" u="none" strike="noStrike" cap="none" baseline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026054" y="2447128"/>
            <a:ext cx="6048374" cy="562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 sz="2800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0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7"/>
            <a:ext cx="957261" cy="219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0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2728911" y="995595"/>
            <a:ext cx="6048376" cy="123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2728915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buClr>
                <a:srgbClr val="2C95DD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480"/>
              </a:spcBef>
              <a:buClr>
                <a:srgbClr val="2C95DD"/>
              </a:buClr>
              <a:buFont typeface="Arial"/>
              <a:buNone/>
              <a:defRPr sz="2400" b="0" i="0" u="none" strike="noStrike" cap="none" baseline="0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00"/>
              </a:spcBef>
              <a:buClr>
                <a:srgbClr val="2C95DD"/>
              </a:buClr>
              <a:buFont typeface="Arial"/>
              <a:buNone/>
              <a:defRPr sz="2000" b="0" i="0" u="none" strike="noStrike" cap="none" baseline="0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rgbClr val="2C95DD"/>
              </a:buClr>
              <a:buFont typeface="Arial"/>
              <a:buNone/>
              <a:defRPr sz="1800" b="0" i="0" u="none" strike="noStrike" cap="none" baseline="0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949494"/>
              </a:buClr>
              <a:buFont typeface="Arial"/>
              <a:buNone/>
              <a:defRPr sz="2000" b="0" i="0" u="none" strike="noStrike" cap="none" baseline="0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949494"/>
              </a:buClr>
              <a:buFont typeface="Arial"/>
              <a:buNone/>
              <a:defRPr sz="2000" b="0" i="0" u="none" strike="noStrike" cap="none" baseline="0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949494"/>
              </a:buClr>
              <a:buFont typeface="Arial"/>
              <a:buNone/>
              <a:defRPr sz="2000" b="0" i="0" u="none" strike="noStrike" cap="none" baseline="0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949494"/>
              </a:buClr>
              <a:buFont typeface="Arial"/>
              <a:buNone/>
              <a:defRPr sz="2000" b="0" i="0" u="none" strike="noStrike" cap="none" baseline="0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9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3 -Large 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0" y="4629151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7" name="Shape 147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SzPct val="25000"/>
              </a:pPr>
              <a:t>‹#›</a:t>
            </a:fld>
            <a:endParaRPr lang="en-US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66714" y="5018450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2014 Pivotal Software, Inc.  All rights reserved.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670454" y="1674284"/>
            <a:ext cx="6048376" cy="1354217"/>
          </a:xfrm>
          <a:prstGeom prst="rect">
            <a:avLst/>
          </a:prstGeom>
          <a:noFill/>
          <a:ln>
            <a:noFill/>
          </a:ln>
          <a:effectLst>
            <a:reflection stA="50000" endPos="75000" dist="12700" dir="5400000" sy="-100000" algn="bl" rotWithShape="0"/>
          </a:effectLst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9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 l="20050" t="21652" r="18528" b="26494"/>
          <a:stretch/>
        </p:blipFill>
        <p:spPr>
          <a:xfrm>
            <a:off x="7926754" y="4642512"/>
            <a:ext cx="997233" cy="329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928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theme" Target="../theme/theme5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theme" Target="../theme/theme6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40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4629151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/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4" name="Shape 114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SzPct val="25000"/>
              </a:pPr>
              <a:t>‹#›</a:t>
            </a:fld>
            <a:endParaRPr lang="en-US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366714" y="5018450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SzPct val="25000"/>
            </a:pPr>
            <a:r>
              <a:rPr lang="en-US" sz="65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2014 Pivotal Software, Inc.  All rights reserved.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19">
            <a:alphaModFix/>
          </a:blip>
          <a:srcRect l="20050" t="21652" r="18528" b="26494"/>
          <a:stretch/>
        </p:blipFill>
        <p:spPr>
          <a:xfrm>
            <a:off x="7926754" y="4642512"/>
            <a:ext cx="997233" cy="329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2295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82" marR="0" indent="-139682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13" marR="0" indent="-120612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43" marR="0" indent="-88843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20" marR="0" indent="-114219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298" marR="0" indent="-114198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474" marR="0" indent="-114174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652" marR="0" indent="-114151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828" marR="0" indent="-114127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005" marR="0" indent="-114105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640608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3" r:id="rId6"/>
    <p:sldLayoutId id="2147483738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://bit.ly/cloud-native-book" TargetMode="External"/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83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4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Arial"/>
              </a:rPr>
              <a:t>Traditional Model</a:t>
            </a:r>
            <a:endParaRPr lang="en-US"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3722" y="924376"/>
            <a:ext cx="86772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 smtClean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Discovery</a:t>
            </a:r>
            <a:r>
              <a:rPr lang="en-US" sz="2000" b="1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:</a:t>
            </a:r>
            <a:r>
              <a:rPr lang="en-US" sz="2000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 huge issue: mostly custom solutions, </a:t>
            </a:r>
            <a:r>
              <a:rPr lang="en-US" sz="2000" dirty="0" smtClean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JNDI, </a:t>
            </a:r>
            <a:r>
              <a:rPr lang="en-US" sz="2000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etc.</a:t>
            </a:r>
          </a:p>
          <a:p>
            <a:pPr marL="285750" lvl="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Configuration:</a:t>
            </a:r>
            <a:r>
              <a:rPr lang="en-US" sz="2000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 manual, error-prone, required app restarts</a:t>
            </a:r>
          </a:p>
          <a:p>
            <a:pPr marL="285750" lvl="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Dependencies &amp; Resilience:</a:t>
            </a:r>
            <a:r>
              <a:rPr lang="en-US" sz="2000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 co-bundling, EJBs, complex</a:t>
            </a:r>
          </a:p>
          <a:p>
            <a:pPr marL="285750" lvl="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Operators:</a:t>
            </a:r>
            <a:r>
              <a:rPr lang="en-US" sz="2000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 no standardized process for deployment and management</a:t>
            </a:r>
          </a:p>
          <a:p>
            <a:pPr marL="285750" lvl="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Developers:</a:t>
            </a:r>
            <a:r>
              <a:rPr lang="en-US" sz="2000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 low productivity due to complex environments and expensive context switching</a:t>
            </a:r>
          </a:p>
        </p:txBody>
      </p:sp>
    </p:spTree>
    <p:extLst>
      <p:ext uri="{BB962C8B-B14F-4D97-AF65-F5344CB8AC3E}">
        <p14:creationId xmlns:p14="http://schemas.microsoft.com/office/powerpoint/2010/main" val="88961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Arial"/>
              </a:rPr>
              <a:t>Microservice Model</a:t>
            </a:r>
            <a:endParaRPr lang="en-US">
              <a:sym typeface="Arial"/>
            </a:endParaRPr>
          </a:p>
        </p:txBody>
      </p:sp>
      <p:sp>
        <p:nvSpPr>
          <p:cNvPr id="7" name="Shape 798"/>
          <p:cNvSpPr txBox="1">
            <a:spLocks noGrp="1"/>
          </p:cNvSpPr>
          <p:nvPr>
            <p:ph type="body" sz="quarter" idx="13"/>
          </p:nvPr>
        </p:nvSpPr>
        <p:spPr>
          <a:xfrm>
            <a:off x="114300" y="875879"/>
            <a:ext cx="8796338" cy="2862322"/>
          </a:xfrm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 smtClean="0">
                <a:sym typeface="Arial"/>
              </a:rPr>
              <a:t>Discovery</a:t>
            </a:r>
            <a:r>
              <a:rPr lang="en-US" sz="2000" b="1" dirty="0">
                <a:sym typeface="Arial"/>
              </a:rPr>
              <a:t>:</a:t>
            </a:r>
            <a:r>
              <a:rPr lang="en-US" sz="2000" dirty="0">
                <a:sym typeface="Arial"/>
              </a:rPr>
              <a:t> Service </a:t>
            </a:r>
            <a:r>
              <a:rPr lang="en-US" sz="2000" dirty="0"/>
              <a:t>registry for discovery and credentials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ym typeface="Arial"/>
              </a:rPr>
              <a:t>Configuration: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Config</a:t>
            </a:r>
            <a:r>
              <a:rPr lang="en-US" sz="2000" dirty="0">
                <a:sym typeface="Arial"/>
              </a:rPr>
              <a:t> server for s</a:t>
            </a:r>
            <a:r>
              <a:rPr lang="en-US" sz="2000" dirty="0"/>
              <a:t>ecure, versioned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/>
              <a:t>application configuration and updates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ym typeface="Arial"/>
              </a:rPr>
              <a:t>Dependencies &amp; Resilience:</a:t>
            </a:r>
            <a:r>
              <a:rPr lang="en-US" sz="2000" dirty="0">
                <a:sym typeface="Arial"/>
              </a:rPr>
              <a:t> Cir</a:t>
            </a:r>
            <a:r>
              <a:rPr lang="en-US" sz="2000" dirty="0"/>
              <a:t>cuit breakers, platform services marketplace and 4 layers of health monitoring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ym typeface="Arial"/>
              </a:rPr>
              <a:t>Operators:</a:t>
            </a:r>
            <a:r>
              <a:rPr lang="en-US" sz="2000" dirty="0">
                <a:sym typeface="Arial"/>
              </a:rPr>
              <a:t> Struc</a:t>
            </a:r>
            <a:r>
              <a:rPr lang="en-US" sz="2000" dirty="0"/>
              <a:t>tured deployment model with a s</a:t>
            </a:r>
            <a:r>
              <a:rPr lang="en-US" sz="2000" dirty="0">
                <a:sym typeface="Arial"/>
              </a:rPr>
              <a:t>ingle API </a:t>
            </a:r>
            <a:r>
              <a:rPr lang="en-US" sz="2000" dirty="0" smtClean="0">
                <a:sym typeface="Arial"/>
              </a:rPr>
              <a:t/>
            </a:r>
            <a:br>
              <a:rPr lang="en-US" sz="2000" dirty="0" smtClean="0">
                <a:sym typeface="Arial"/>
              </a:rPr>
            </a:br>
            <a:r>
              <a:rPr lang="en-US" sz="2000" dirty="0" smtClean="0"/>
              <a:t>to </a:t>
            </a:r>
            <a:r>
              <a:rPr lang="en-US" sz="2000" dirty="0"/>
              <a:t>manage operations tasks such as deploys and </a:t>
            </a:r>
            <a:r>
              <a:rPr lang="en-US" sz="2000" dirty="0">
                <a:sym typeface="Arial"/>
              </a:rPr>
              <a:t>scaling</a:t>
            </a:r>
            <a:r>
              <a:rPr lang="en-US" sz="2000" dirty="0"/>
              <a:t>.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b="1" dirty="0">
                <a:sym typeface="Arial"/>
              </a:rPr>
              <a:t>Developers:</a:t>
            </a:r>
            <a:r>
              <a:rPr lang="en-US" sz="2000" dirty="0">
                <a:sym typeface="Arial"/>
              </a:rPr>
              <a:t> Rich library of </a:t>
            </a:r>
            <a:r>
              <a:rPr lang="en-US" sz="2000" dirty="0"/>
              <a:t>distributed system patterns</a:t>
            </a:r>
          </a:p>
        </p:txBody>
      </p:sp>
    </p:spTree>
    <p:extLst>
      <p:ext uri="{BB962C8B-B14F-4D97-AF65-F5344CB8AC3E}">
        <p14:creationId xmlns:p14="http://schemas.microsoft.com/office/powerpoint/2010/main" val="251372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Arial"/>
              </a:rPr>
              <a:t>Spring IO Execution: Spring Boot</a:t>
            </a:r>
            <a:endParaRPr lang="en-US" dirty="0"/>
          </a:p>
        </p:txBody>
      </p:sp>
      <p:sp>
        <p:nvSpPr>
          <p:cNvPr id="1013" name="Shape 1013"/>
          <p:cNvSpPr txBox="1"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>
                <a:sym typeface="Arial"/>
              </a:rPr>
              <a:t>application configuration patterns</a:t>
            </a:r>
          </a:p>
        </p:txBody>
      </p:sp>
      <p:grpSp>
        <p:nvGrpSpPr>
          <p:cNvPr id="1014" name="Shape 1014"/>
          <p:cNvGrpSpPr/>
          <p:nvPr/>
        </p:nvGrpSpPr>
        <p:grpSpPr>
          <a:xfrm>
            <a:off x="5385919" y="953430"/>
            <a:ext cx="3460561" cy="2419013"/>
            <a:chOff x="2705568" y="764445"/>
            <a:chExt cx="5062080" cy="3272117"/>
          </a:xfrm>
        </p:grpSpPr>
        <p:pic>
          <p:nvPicPr>
            <p:cNvPr id="1015" name="Shape 1015"/>
            <p:cNvPicPr preferRelativeResize="0"/>
            <p:nvPr/>
          </p:nvPicPr>
          <p:blipFill rotWithShape="1">
            <a:blip r:embed="rId3">
              <a:alphaModFix/>
            </a:blip>
            <a:srcRect t="4960" b="3724"/>
            <a:stretch/>
          </p:blipFill>
          <p:spPr>
            <a:xfrm>
              <a:off x="2705568" y="2023483"/>
              <a:ext cx="3916780" cy="2011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6" name="Shape 1016"/>
            <p:cNvSpPr/>
            <p:nvPr/>
          </p:nvSpPr>
          <p:spPr>
            <a:xfrm>
              <a:off x="2778211" y="2040958"/>
              <a:ext cx="1294255" cy="1995604"/>
            </a:xfrm>
            <a:prstGeom prst="rect">
              <a:avLst/>
            </a:prstGeom>
            <a:solidFill>
              <a:schemeClr val="accent1">
                <a:alpha val="5882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5257800" y="2040958"/>
              <a:ext cx="1294255" cy="1995604"/>
            </a:xfrm>
            <a:prstGeom prst="rect">
              <a:avLst/>
            </a:prstGeom>
            <a:solidFill>
              <a:schemeClr val="accent1">
                <a:alpha val="5882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4064000" y="2506133"/>
              <a:ext cx="1192656" cy="1530430"/>
            </a:xfrm>
            <a:prstGeom prst="rect">
              <a:avLst/>
            </a:prstGeom>
            <a:solidFill>
              <a:schemeClr val="accent1">
                <a:alpha val="5882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064000" y="2040958"/>
              <a:ext cx="278256" cy="151908"/>
            </a:xfrm>
            <a:prstGeom prst="rect">
              <a:avLst/>
            </a:prstGeom>
            <a:solidFill>
              <a:schemeClr val="accent1">
                <a:alpha val="5882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4952998" y="2040958"/>
              <a:ext cx="372532" cy="134975"/>
            </a:xfrm>
            <a:prstGeom prst="rect">
              <a:avLst/>
            </a:prstGeom>
            <a:solidFill>
              <a:schemeClr val="accent1">
                <a:alpha val="5882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 rot="-6549203">
              <a:off x="5203668" y="1514977"/>
              <a:ext cx="573194" cy="1111188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2" name="Shape 1022"/>
            <p:cNvGrpSpPr/>
            <p:nvPr/>
          </p:nvGrpSpPr>
          <p:grpSpPr>
            <a:xfrm>
              <a:off x="5866842" y="764445"/>
              <a:ext cx="1900806" cy="1877464"/>
              <a:chOff x="6649278" y="1263346"/>
              <a:chExt cx="1900806" cy="1877464"/>
            </a:xfrm>
          </p:grpSpPr>
          <p:sp>
            <p:nvSpPr>
              <p:cNvPr id="1023" name="Shape 1023"/>
              <p:cNvSpPr/>
              <p:nvPr/>
            </p:nvSpPr>
            <p:spPr>
              <a:xfrm>
                <a:off x="6658521" y="1276915"/>
                <a:ext cx="1841215" cy="1841215"/>
              </a:xfrm>
              <a:prstGeom prst="ellipse">
                <a:avLst/>
              </a:prstGeom>
              <a:gradFill>
                <a:gsLst>
                  <a:gs pos="0">
                    <a:srgbClr val="1A756D"/>
                  </a:gs>
                  <a:gs pos="80000">
                    <a:srgbClr val="239A90"/>
                  </a:gs>
                  <a:gs pos="100000">
                    <a:srgbClr val="209D93"/>
                  </a:gs>
                </a:gsLst>
                <a:lin ang="16200000" scaled="0"/>
              </a:gradFill>
              <a:ln w="9525" cap="flat" cmpd="sng">
                <a:solidFill>
                  <a:srgbClr val="2E908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 baseline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24" name="Shape 1024"/>
              <p:cNvPicPr preferRelativeResize="0"/>
              <p:nvPr/>
            </p:nvPicPr>
            <p:blipFill rotWithShape="1">
              <a:blip r:embed="rId3">
                <a:alphaModFix/>
              </a:blip>
              <a:srcRect l="41239" t="5999" r="41763" b="64154"/>
              <a:stretch/>
            </p:blipFill>
            <p:spPr>
              <a:xfrm>
                <a:off x="6649278" y="1263346"/>
                <a:ext cx="1900806" cy="1877464"/>
              </a:xfrm>
              <a:prstGeom prst="ellipse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pic>
        </p:grpSp>
      </p:grpSp>
      <p:sp>
        <p:nvSpPr>
          <p:cNvPr id="1025" name="Shape 1025"/>
          <p:cNvSpPr/>
          <p:nvPr/>
        </p:nvSpPr>
        <p:spPr>
          <a:xfrm>
            <a:off x="7528331" y="923037"/>
            <a:ext cx="1353292" cy="1442023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3392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Shape 1026"/>
          <p:cNvPicPr preferRelativeResize="0"/>
          <p:nvPr/>
        </p:nvPicPr>
        <p:blipFill rotWithShape="1">
          <a:blip r:embed="rId4">
            <a:alphaModFix/>
          </a:blip>
          <a:srcRect l="55972"/>
          <a:stretch/>
        </p:blipFill>
        <p:spPr>
          <a:xfrm>
            <a:off x="7695752" y="1137395"/>
            <a:ext cx="1024718" cy="9495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1013"/>
          <p:cNvSpPr txBox="1">
            <a:spLocks/>
          </p:cNvSpPr>
          <p:nvPr/>
        </p:nvSpPr>
        <p:spPr>
          <a:xfrm>
            <a:off x="114300" y="1268494"/>
            <a:ext cx="5209008" cy="288565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ym typeface="Arial"/>
              </a:rPr>
              <a:t>Convention-over-configuration, no XML, no code generation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dirty="0" err="1" smtClean="0">
                <a:sym typeface="Arial"/>
              </a:rPr>
              <a:t>Autoconfigure</a:t>
            </a:r>
            <a:r>
              <a:rPr lang="en-US" sz="2000" dirty="0" smtClean="0">
                <a:sym typeface="Arial"/>
              </a:rPr>
              <a:t>, embed servlet engine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ym typeface="Arial"/>
              </a:rPr>
              <a:t>Get out of the way quickly if you want to change defaults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ym typeface="Arial"/>
              </a:rPr>
              <a:t>Provide production ready features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ym typeface="Arial"/>
              </a:rPr>
              <a:t>Service Binding for Cloud Foundry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ym typeface="Arial"/>
              </a:rPr>
              <a:t>Java, Spring, Groovy</a:t>
            </a:r>
          </a:p>
          <a:p>
            <a:pPr marL="285750" indent="-285750">
              <a:spcBef>
                <a:spcPts val="600"/>
              </a:spcBef>
              <a:buClr>
                <a:srgbClr val="008774"/>
              </a:buClr>
              <a:buFont typeface="Arial"/>
              <a:buChar char="•"/>
            </a:pPr>
            <a:endParaRPr lang="en-US" sz="20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9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335105" y="1123770"/>
            <a:ext cx="3599227" cy="8375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6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SFDC</a:t>
            </a:r>
            <a:r>
              <a:rPr lang="en-US" sz="1600" b="1" i="0" u="none" strike="noStrike" cap="none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App </a:t>
            </a:r>
            <a:r>
              <a:rPr lang="en-US" sz="1600" i="0" u="none" strike="noStrike" cap="none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built with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Spring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Boot and Spring Cloud Services components.</a:t>
            </a:r>
            <a:endParaRPr lang="en-US" sz="1600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-US" sz="1600" i="0" u="none" strike="noStrike" cap="none" baseline="0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335105" y="1798336"/>
            <a:ext cx="4379917" cy="24860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16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Microservices</a:t>
            </a:r>
            <a:r>
              <a:rPr lang="en-US" sz="16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SalesForce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web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interface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API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g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ateway service</a:t>
            </a:r>
            <a:endParaRPr lang="en-US" sz="1600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marL="228600" lvl="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Account data service</a:t>
            </a:r>
          </a:p>
          <a:p>
            <a:pPr marL="228600" lvl="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Contact data service</a:t>
            </a:r>
          </a:p>
          <a:p>
            <a:pPr marL="228600" lvl="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Opportunity data service</a:t>
            </a:r>
          </a:p>
          <a:p>
            <a:pPr marL="228600" lvl="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Authentication service</a:t>
            </a:r>
            <a:endParaRPr lang="en-US" sz="1600" b="0" i="0" u="none" strike="noStrike" cap="none" baseline="0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buNone/>
            </a:pPr>
            <a:r>
              <a:rPr lang="en-US" sz="1600" u="sng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Backing Services:</a:t>
            </a:r>
            <a:endParaRPr sz="1600" b="0" i="0" u="sng" strike="noStrike" cap="none" baseline="0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marL="228600" lvl="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Circuit </a:t>
            </a: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Breaker Dashboard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Service Registry 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Configuration management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Redis</a:t>
            </a: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1600" b="0" i="0" u="none" strike="noStrike" cap="none" baseline="0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NoSQL</a:t>
            </a: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database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RabbitMQ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Messaging</a:t>
            </a:r>
            <a:endParaRPr lang="en-US" sz="1600" b="0" i="0" u="none" strike="noStrike" cap="none" baseline="0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42" y="404515"/>
            <a:ext cx="2698508" cy="474445"/>
          </a:xfrm>
        </p:spPr>
        <p:txBody>
          <a:bodyPr/>
          <a:lstStyle/>
          <a:p>
            <a:pPr lvl="0"/>
            <a:r>
              <a:rPr lang="en-US" dirty="0" smtClean="0"/>
              <a:t>Demo Time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pic>
        <p:nvPicPr>
          <p:cNvPr id="3" name="Picture 2" descr="SFDC Spring Cloud App Architecture V2 - SFDC F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17" y="0"/>
            <a:ext cx="53208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2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75"/>
          <p:cNvSpPr/>
          <p:nvPr/>
        </p:nvSpPr>
        <p:spPr>
          <a:xfrm>
            <a:off x="364900" y="3092673"/>
            <a:ext cx="1126924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lang="en-US" sz="1400" b="1" dirty="0" smtClean="0">
                <a:solidFill>
                  <a:srgbClr val="000000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rPr>
              <a:t>Spring Cloud</a:t>
            </a:r>
          </a:p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lang="en-US" sz="1400" b="1" dirty="0" smtClean="0">
                <a:solidFill>
                  <a:srgbClr val="000000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rPr>
              <a:t>Services</a:t>
            </a:r>
            <a:endParaRPr sz="1400" b="1" dirty="0">
              <a:solidFill>
                <a:srgbClr val="000000"/>
              </a:solidFill>
              <a:uFill>
                <a:solidFill>
                  <a:srgbClr val="4D4D4D"/>
                </a:solidFill>
              </a:uFill>
              <a:latin typeface="FreightSans Pro Medium"/>
              <a:ea typeface="Avenir Next Regular"/>
              <a:cs typeface="FreightSans Pro Medium"/>
              <a:sym typeface="Avenir Next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53" y="1766452"/>
            <a:ext cx="1252763" cy="1252763"/>
          </a:xfrm>
          <a:prstGeom prst="rect">
            <a:avLst/>
          </a:prstGeom>
        </p:spPr>
      </p:pic>
      <p:grpSp>
        <p:nvGrpSpPr>
          <p:cNvPr id="7" name="Group 663"/>
          <p:cNvGrpSpPr/>
          <p:nvPr/>
        </p:nvGrpSpPr>
        <p:grpSpPr>
          <a:xfrm>
            <a:off x="2038630" y="913941"/>
            <a:ext cx="1179810" cy="883798"/>
            <a:chOff x="-173475" y="0"/>
            <a:chExt cx="2218471" cy="1661858"/>
          </a:xfrm>
        </p:grpSpPr>
        <p:pic>
          <p:nvPicPr>
            <p:cNvPr id="8" name="pasted-image.png"/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761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" name="Shape 662"/>
            <p:cNvSpPr/>
            <p:nvPr/>
          </p:nvSpPr>
          <p:spPr>
            <a:xfrm>
              <a:off x="-173475" y="1256746"/>
              <a:ext cx="2218471" cy="405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400" b="1" dirty="0" smtClean="0">
                  <a:solidFill>
                    <a:srgbClr val="000000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Config Server</a:t>
              </a:r>
              <a:endParaRPr sz="1400" b="1" dirty="0">
                <a:solidFill>
                  <a:srgbClr val="000000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endParaRPr>
            </a:p>
          </p:txBody>
        </p:sp>
      </p:grpSp>
      <p:grpSp>
        <p:nvGrpSpPr>
          <p:cNvPr id="11" name="Group 666"/>
          <p:cNvGrpSpPr/>
          <p:nvPr/>
        </p:nvGrpSpPr>
        <p:grpSpPr>
          <a:xfrm>
            <a:off x="1933049" y="2143152"/>
            <a:ext cx="1407186" cy="890845"/>
            <a:chOff x="-387251" y="0"/>
            <a:chExt cx="2646024" cy="1675112"/>
          </a:xfrm>
        </p:grpSpPr>
        <p:pic>
          <p:nvPicPr>
            <p:cNvPr id="12" name="pasted-image.png"/>
            <p:cNvPicPr/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761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" name="Shape 665"/>
            <p:cNvSpPr/>
            <p:nvPr/>
          </p:nvSpPr>
          <p:spPr>
            <a:xfrm>
              <a:off x="-387251" y="1269999"/>
              <a:ext cx="2646024" cy="40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400" b="1" dirty="0" smtClean="0">
                  <a:solidFill>
                    <a:srgbClr val="000000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Service Registry</a:t>
              </a:r>
              <a:endParaRPr sz="1400" b="1" dirty="0">
                <a:solidFill>
                  <a:srgbClr val="000000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endParaRPr>
            </a:p>
          </p:txBody>
        </p:sp>
      </p:grpSp>
      <p:grpSp>
        <p:nvGrpSpPr>
          <p:cNvPr id="14" name="Group 669"/>
          <p:cNvGrpSpPr/>
          <p:nvPr/>
        </p:nvGrpSpPr>
        <p:grpSpPr>
          <a:xfrm>
            <a:off x="1623721" y="3360687"/>
            <a:ext cx="2052320" cy="1106288"/>
            <a:chOff x="-698067" y="0"/>
            <a:chExt cx="3859108" cy="2080224"/>
          </a:xfrm>
        </p:grpSpPr>
        <p:pic>
          <p:nvPicPr>
            <p:cNvPr id="15" name="pasted-image.png"/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008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" name="Shape 668"/>
            <p:cNvSpPr/>
            <p:nvPr/>
          </p:nvSpPr>
          <p:spPr>
            <a:xfrm>
              <a:off x="-698067" y="1270000"/>
              <a:ext cx="3859108" cy="8102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>
                  <a:solidFill>
                    <a:srgbClr val="000000"/>
                  </a:solidFill>
                  <a:uFillTx/>
                </a:defRPr>
              </a:pPr>
              <a:r>
                <a:rPr sz="1400" b="1" dirty="0" smtClean="0">
                  <a:solidFill>
                    <a:srgbClr val="000000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Circuit </a:t>
              </a:r>
              <a:r>
                <a:rPr sz="1400" b="1" dirty="0">
                  <a:solidFill>
                    <a:srgbClr val="000000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Breaker </a:t>
              </a:r>
              <a:r>
                <a:rPr sz="1400" b="1" dirty="0" smtClean="0">
                  <a:solidFill>
                    <a:srgbClr val="000000"/>
                  </a:solidFill>
                  <a:uFill>
                    <a:solidFill>
                      <a:srgbClr val="4D4D4D"/>
                    </a:solidFill>
                  </a:uFill>
                  <a:latin typeface="FreightSans Pro Medium"/>
                  <a:ea typeface="Avenir Next Regular"/>
                  <a:cs typeface="FreightSans Pro Medium"/>
                  <a:sym typeface="Avenir Next Regular"/>
                </a:rPr>
                <a:t>Dashboard</a:t>
              </a:r>
              <a:endParaRPr sz="1400" b="1" dirty="0">
                <a:solidFill>
                  <a:srgbClr val="000000"/>
                </a:solidFill>
                <a:uFill>
                  <a:solidFill>
                    <a:srgbClr val="4D4D4D"/>
                  </a:solidFill>
                </a:uFill>
                <a:latin typeface="FreightSans Pro Medium"/>
                <a:ea typeface="Avenir Next Regular"/>
                <a:cs typeface="FreightSans Pro Medium"/>
                <a:sym typeface="Avenir Next Regular"/>
              </a:endParaRP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366712" y="72571"/>
            <a:ext cx="8410499" cy="4605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r>
              <a:rPr lang="en-US" sz="3200" dirty="0" smtClean="0">
                <a:solidFill>
                  <a:schemeClr val="accent1"/>
                </a:solidFill>
              </a:rPr>
              <a:t>Spring Boot + Spring Cloud Services Suite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93969" y="1892345"/>
            <a:ext cx="433104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build reliable Cloud Native systems </a:t>
            </a:r>
            <a:r>
              <a:rPr lang="en-US" sz="2400" dirty="0"/>
              <a:t>from unreliable </a:t>
            </a:r>
            <a:r>
              <a:rPr lang="en-US" sz="2400" dirty="0" smtClean="0"/>
              <a:t>components?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371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SFDC Spring Cloud App Architecture V2 - New Pag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07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134" y="3622748"/>
            <a:ext cx="6816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Centralized Configurations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Integrates with SCM to provide non-repudiation audit and version control of configuration for easy roll-back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Supports for Data at Rest encryption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Support for on-demand/push notification configuration refresh without application restart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071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pic>
        <p:nvPicPr>
          <p:cNvPr id="3" name="Picture 2" descr="service-registry-fig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4" y="883948"/>
            <a:ext cx="5160842" cy="2684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5551" y="1131148"/>
            <a:ext cx="315173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How does each micro-services discovers each other?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information is provided during discovery?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1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369" y="1697192"/>
            <a:ext cx="3870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What happens if external router is down??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Or what happens to your app when </a:t>
            </a:r>
            <a:r>
              <a:rPr lang="en-US" sz="2000" dirty="0" err="1" smtClean="0"/>
              <a:t>Salesforce.com</a:t>
            </a:r>
            <a:r>
              <a:rPr lang="en-US" sz="2000" dirty="0" smtClean="0"/>
              <a:t> has schedule maintenance??</a:t>
            </a:r>
            <a:endParaRPr lang="en-US" sz="2000" dirty="0"/>
          </a:p>
        </p:txBody>
      </p:sp>
      <p:pic>
        <p:nvPicPr>
          <p:cNvPr id="3" name="Picture 2" descr="SFDC Spring Cloud App Architecture V2 - SFDC Internet Out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38" y="0"/>
            <a:ext cx="53208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8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369" y="1697192"/>
            <a:ext cx="3599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What happens if external router is down??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Or what happens to your app when </a:t>
            </a:r>
            <a:r>
              <a:rPr lang="en-US" sz="2000" dirty="0" err="1" smtClean="0"/>
              <a:t>Salesforce.com</a:t>
            </a:r>
            <a:r>
              <a:rPr lang="en-US" sz="2000" dirty="0" smtClean="0"/>
              <a:t> has schedule maintenance??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Or one of the service is miss-behaving or down??</a:t>
            </a:r>
            <a:endParaRPr lang="en-US" sz="2000" dirty="0"/>
          </a:p>
        </p:txBody>
      </p:sp>
      <p:pic>
        <p:nvPicPr>
          <p:cNvPr id="6" name="Picture 5" descr="SFDC Spring Cloud App Architecture V2 - SFDC Service Out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38" y="0"/>
            <a:ext cx="53208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5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title" idx="4294967295"/>
          </p:nvPr>
        </p:nvSpPr>
        <p:spPr>
          <a:xfrm>
            <a:off x="-120930" y="263654"/>
            <a:ext cx="4819650" cy="1444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1" i="0" u="none" strike="noStrike" cap="none" baseline="0" dirty="0">
                <a:solidFill>
                  <a:srgbClr val="008774"/>
                </a:solidFill>
                <a:latin typeface="Arial"/>
                <a:ea typeface="Calibri"/>
                <a:cs typeface="Arial"/>
                <a:sym typeface="Calibri"/>
              </a:rPr>
              <a:t>Looking to incubate </a:t>
            </a:r>
            <a:r>
              <a:rPr lang="en-US" sz="3000" b="1" i="0" u="none" strike="noStrike" cap="none" baseline="0" dirty="0" smtClean="0">
                <a:solidFill>
                  <a:srgbClr val="008774"/>
                </a:solidFill>
                <a:latin typeface="Arial"/>
                <a:ea typeface="Calibri"/>
                <a:cs typeface="Arial"/>
                <a:sym typeface="Calibri"/>
              </a:rPr>
              <a:t/>
            </a:r>
            <a:br>
              <a:rPr lang="en-US" sz="3000" b="1" i="0" u="none" strike="noStrike" cap="none" baseline="0" dirty="0" smtClean="0">
                <a:solidFill>
                  <a:srgbClr val="008774"/>
                </a:solidFill>
                <a:latin typeface="Arial"/>
                <a:ea typeface="Calibri"/>
                <a:cs typeface="Arial"/>
                <a:sym typeface="Calibri"/>
              </a:rPr>
            </a:br>
            <a:r>
              <a:rPr lang="en-US" sz="3000" b="1" i="0" u="none" strike="noStrike" cap="none" baseline="0" dirty="0" smtClean="0">
                <a:solidFill>
                  <a:srgbClr val="008774"/>
                </a:solidFill>
                <a:latin typeface="Arial"/>
                <a:ea typeface="Calibri"/>
                <a:cs typeface="Arial"/>
                <a:sym typeface="Calibri"/>
              </a:rPr>
              <a:t>a </a:t>
            </a:r>
            <a:r>
              <a:rPr lang="en-US" sz="3000" b="1" i="0" u="none" strike="noStrike" cap="none" baseline="0" dirty="0">
                <a:solidFill>
                  <a:srgbClr val="008774"/>
                </a:solidFill>
                <a:latin typeface="Arial"/>
                <a:ea typeface="Calibri"/>
                <a:cs typeface="Arial"/>
                <a:sym typeface="Calibri"/>
              </a:rPr>
              <a:t>cloud native </a:t>
            </a:r>
            <a:r>
              <a:rPr lang="en-US" sz="3000" b="1" i="0" u="none" strike="noStrike" cap="none" baseline="0" dirty="0" smtClean="0">
                <a:solidFill>
                  <a:srgbClr val="008774"/>
                </a:solidFill>
                <a:latin typeface="Arial"/>
                <a:ea typeface="Calibri"/>
                <a:cs typeface="Arial"/>
                <a:sym typeface="Calibri"/>
              </a:rPr>
              <a:t/>
            </a:r>
            <a:br>
              <a:rPr lang="en-US" sz="3000" b="1" i="0" u="none" strike="noStrike" cap="none" baseline="0" dirty="0" smtClean="0">
                <a:solidFill>
                  <a:srgbClr val="008774"/>
                </a:solidFill>
                <a:latin typeface="Arial"/>
                <a:ea typeface="Calibri"/>
                <a:cs typeface="Arial"/>
                <a:sym typeface="Calibri"/>
              </a:rPr>
            </a:br>
            <a:r>
              <a:rPr lang="en-US" sz="3000" b="1" i="0" u="none" strike="noStrike" cap="none" baseline="0" dirty="0" smtClean="0">
                <a:solidFill>
                  <a:srgbClr val="008774"/>
                </a:solidFill>
                <a:latin typeface="Arial"/>
                <a:ea typeface="Calibri"/>
                <a:cs typeface="Arial"/>
                <a:sym typeface="Calibri"/>
              </a:rPr>
              <a:t>application </a:t>
            </a:r>
            <a:r>
              <a:rPr lang="en-US" sz="3000" b="1" i="0" u="none" strike="noStrike" cap="none" baseline="0" dirty="0">
                <a:solidFill>
                  <a:srgbClr val="008774"/>
                </a:solidFill>
                <a:latin typeface="Arial"/>
                <a:ea typeface="Calibri"/>
                <a:cs typeface="Arial"/>
                <a:sym typeface="Calibri"/>
              </a:rPr>
              <a:t>model?</a:t>
            </a:r>
          </a:p>
        </p:txBody>
      </p:sp>
      <p:pic>
        <p:nvPicPr>
          <p:cNvPr id="812" name="Shape 8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516" y="447479"/>
            <a:ext cx="2799632" cy="4188158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Shape 813"/>
          <p:cNvSpPr/>
          <p:nvPr/>
        </p:nvSpPr>
        <p:spPr>
          <a:xfrm>
            <a:off x="2027" y="3878577"/>
            <a:ext cx="4573737" cy="932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Complementary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O’Reilly Book</a:t>
            </a: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0" i="0" u="sng" strike="noStrike" cap="none" baseline="0" dirty="0" smtClean="0">
                <a:solidFill>
                  <a:schemeClr val="hlink"/>
                </a:solidFill>
                <a:latin typeface="Arial"/>
                <a:ea typeface="Calibri"/>
                <a:cs typeface="Arial"/>
                <a:sym typeface="Calibri"/>
                <a:hlinkClick r:id="rId4"/>
              </a:rPr>
              <a:t>http</a:t>
            </a:r>
            <a:r>
              <a:rPr lang="en-US" sz="2200" b="0" i="0" u="sng" strike="noStrike" cap="none" baseline="0" dirty="0">
                <a:solidFill>
                  <a:schemeClr val="hlink"/>
                </a:solidFill>
                <a:latin typeface="Arial"/>
                <a:ea typeface="Calibri"/>
                <a:cs typeface="Arial"/>
                <a:sym typeface="Calibri"/>
                <a:hlinkClick r:id="rId4"/>
              </a:rPr>
              <a:t>://bit.ly/cloud-native-book</a:t>
            </a:r>
          </a:p>
        </p:txBody>
      </p:sp>
      <p:sp>
        <p:nvSpPr>
          <p:cNvPr id="814" name="Shape 814"/>
          <p:cNvSpPr/>
          <p:nvPr/>
        </p:nvSpPr>
        <p:spPr>
          <a:xfrm>
            <a:off x="2895" y="1899122"/>
            <a:ext cx="4572000" cy="16781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Application Framework</a:t>
            </a: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+</a:t>
            </a: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Platform Runtime</a:t>
            </a: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+ </a:t>
            </a:r>
          </a:p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Infrastructure Automation</a:t>
            </a:r>
            <a:r>
              <a:rPr lang="en-US" sz="1800" b="1" i="0" u="none" strike="noStrike" cap="none" baseline="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6051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1786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 defTabSz="914400"/>
            <a:endParaRPr lang="en-US" sz="1400" kern="0">
              <a:solidFill>
                <a:srgbClr val="009A91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2800846" y="1488452"/>
            <a:ext cx="3540805" cy="1180771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9600" b="1" dirty="0">
                <a:solidFill>
                  <a:srgbClr val="283D49"/>
                </a:solidFill>
                <a:sym typeface="Arial"/>
                <a:rtl val="0"/>
              </a:rPr>
              <a:t>Q&amp;A</a:t>
            </a:r>
          </a:p>
        </p:txBody>
      </p:sp>
      <p:pic>
        <p:nvPicPr>
          <p:cNvPr id="5" name="Picture 4" descr="Pivotal_TealOnWhite_RGB-2.eps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14" y="3250274"/>
            <a:ext cx="1493010" cy="3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0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Pivotal_PPT_Template_16x9_external_04_2014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46680</TotalTime>
  <Words>543</Words>
  <Application>Microsoft Macintosh PowerPoint</Application>
  <PresentationFormat>On-screen Show (16:9)</PresentationFormat>
  <Paragraphs>82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Office Theme</vt:lpstr>
      <vt:lpstr>4_Pivotal_PPT_Template_16x9_external_04_2014</vt:lpstr>
      <vt:lpstr>2_Office Theme</vt:lpstr>
      <vt:lpstr>3_Office Theme</vt:lpstr>
      <vt:lpstr>Pivotal Main</vt:lpstr>
      <vt:lpstr>1_Pivotal Main</vt:lpstr>
      <vt:lpstr>PowerPoint Presentation</vt:lpstr>
      <vt:lpstr>Demo Time  </vt:lpstr>
      <vt:lpstr>PowerPoint Presentation</vt:lpstr>
      <vt:lpstr>Config Server</vt:lpstr>
      <vt:lpstr>Service Registry</vt:lpstr>
      <vt:lpstr>Circuit Breaker</vt:lpstr>
      <vt:lpstr>Circuit Breaker</vt:lpstr>
      <vt:lpstr>Looking to incubate  a cloud native  application model?</vt:lpstr>
      <vt:lpstr>PowerPoint Presentation</vt:lpstr>
      <vt:lpstr>PowerPoint Presentation</vt:lpstr>
      <vt:lpstr>Traditional Model</vt:lpstr>
      <vt:lpstr>Microservice Model</vt:lpstr>
      <vt:lpstr>Spring IO Execution: Spring Boot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Default</cp:lastModifiedBy>
  <cp:revision>251</cp:revision>
  <dcterms:created xsi:type="dcterms:W3CDTF">2015-10-05T21:15:00Z</dcterms:created>
  <dcterms:modified xsi:type="dcterms:W3CDTF">2018-08-17T15:53:04Z</dcterms:modified>
  <cp:category/>
</cp:coreProperties>
</file>