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6" r:id="rId7"/>
    <p:sldId id="263" r:id="rId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03" autoAdjust="0"/>
  </p:normalViewPr>
  <p:slideViewPr>
    <p:cSldViewPr>
      <p:cViewPr varScale="1">
        <p:scale>
          <a:sx n="71" d="100"/>
          <a:sy n="71" d="100"/>
        </p:scale>
        <p:origin x="1182" y="7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mex Business Consultants" userId="6e98606adc05f17c" providerId="LiveId" clId="{83FA3B1F-543D-4631-921A-BFAA0229495B}"/>
    <pc:docChg chg="undo custSel modSld">
      <pc:chgData name="Canmex Business Consultants" userId="6e98606adc05f17c" providerId="LiveId" clId="{83FA3B1F-543D-4631-921A-BFAA0229495B}" dt="2020-06-16T00:03:28.359" v="98" actId="20577"/>
      <pc:docMkLst>
        <pc:docMk/>
      </pc:docMkLst>
      <pc:sldChg chg="addSp delSp modSp mod">
        <pc:chgData name="Canmex Business Consultants" userId="6e98606adc05f17c" providerId="LiveId" clId="{83FA3B1F-543D-4631-921A-BFAA0229495B}" dt="2020-06-16T00:03:28.359" v="98" actId="20577"/>
        <pc:sldMkLst>
          <pc:docMk/>
          <pc:sldMk cId="1830006835" sldId="263"/>
        </pc:sldMkLst>
        <pc:spChg chg="mod">
          <ac:chgData name="Canmex Business Consultants" userId="6e98606adc05f17c" providerId="LiveId" clId="{83FA3B1F-543D-4631-921A-BFAA0229495B}" dt="2020-06-16T00:02:05.924" v="55" actId="20577"/>
          <ac:spMkLst>
            <pc:docMk/>
            <pc:sldMk cId="1830006835" sldId="263"/>
            <ac:spMk id="5" creationId="{D4C8CC87-88F2-4C1E-A441-485375B60C34}"/>
          </ac:spMkLst>
        </pc:spChg>
        <pc:spChg chg="add del mod">
          <ac:chgData name="Canmex Business Consultants" userId="6e98606adc05f17c" providerId="LiveId" clId="{83FA3B1F-543D-4631-921A-BFAA0229495B}" dt="2020-06-16T00:03:28.359" v="98" actId="20577"/>
          <ac:spMkLst>
            <pc:docMk/>
            <pc:sldMk cId="1830006835" sldId="263"/>
            <ac:spMk id="7" creationId="{01A696DF-0C8A-47D7-A61C-7E95A71098C9}"/>
          </ac:spMkLst>
        </pc:spChg>
        <pc:spChg chg="add del mod">
          <ac:chgData name="Canmex Business Consultants" userId="6e98606adc05f17c" providerId="LiveId" clId="{83FA3B1F-543D-4631-921A-BFAA0229495B}" dt="2020-06-16T00:02:57.444" v="59" actId="47"/>
          <ac:spMkLst>
            <pc:docMk/>
            <pc:sldMk cId="1830006835" sldId="263"/>
            <ac:spMk id="9" creationId="{2E6A8A7A-7B5C-438D-9DA6-636587C007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50300" y="6356351"/>
            <a:ext cx="6604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6/17/2020</a:t>
            </a:fld>
            <a:endParaRPr lang="en-US"/>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ean Cloud Logo-03.png"/>
          <p:cNvPicPr>
            <a:picLocks noChangeAspect="1"/>
          </p:cNvPicPr>
          <p:nvPr/>
        </p:nvPicPr>
        <p:blipFill>
          <a:blip r:embed="rId2" cstate="print"/>
          <a:srcRect l="15556" t="42222" r="16667" b="42222"/>
          <a:stretch>
            <a:fillRect/>
          </a:stretch>
        </p:blipFill>
        <p:spPr>
          <a:xfrm>
            <a:off x="7162800" y="108679"/>
            <a:ext cx="2514600" cy="577121"/>
          </a:xfrm>
          <a:prstGeom prst="rect">
            <a:avLst/>
          </a:prstGeom>
        </p:spPr>
      </p:pic>
      <p:sp>
        <p:nvSpPr>
          <p:cNvPr id="6" name="Hexagon 5"/>
          <p:cNvSpPr/>
          <p:nvPr/>
        </p:nvSpPr>
        <p:spPr>
          <a:xfrm>
            <a:off x="228600" y="2151993"/>
            <a:ext cx="2895600" cy="2496207"/>
          </a:xfrm>
          <a:prstGeom prst="hexagon">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rebuchet MS" panose="020B0603020202020204" pitchFamily="34" charset="0"/>
                <a:cs typeface="Biome" panose="020B0502040204020203" pitchFamily="34" charset="0"/>
              </a:rPr>
              <a:t>AMBIENTE</a:t>
            </a:r>
          </a:p>
          <a:p>
            <a:pPr algn="ctr"/>
            <a:r>
              <a:rPr lang="en-US" sz="2400" b="1" dirty="0">
                <a:latin typeface="Trebuchet MS" panose="020B0603020202020204" pitchFamily="34" charset="0"/>
                <a:cs typeface="Biome" panose="020B0502040204020203" pitchFamily="34" charset="0"/>
              </a:rPr>
              <a:t>SANITIZADO</a:t>
            </a:r>
          </a:p>
          <a:p>
            <a:pPr algn="ctr"/>
            <a:endParaRPr lang="en-US" sz="1050" b="1" dirty="0"/>
          </a:p>
          <a:p>
            <a:pPr algn="ctr"/>
            <a:r>
              <a:rPr lang="en-US" sz="2000" b="1" dirty="0" err="1">
                <a:latin typeface="Aharoni" panose="02010803020104030203" pitchFamily="2" charset="-79"/>
                <a:cs typeface="Aharoni" panose="02010803020104030203" pitchFamily="2" charset="-79"/>
              </a:rPr>
              <a:t>Sanitizaci</a:t>
            </a:r>
            <a:r>
              <a:rPr lang="es-MX" sz="2000" b="1" dirty="0" err="1">
                <a:latin typeface="Aharoni" panose="02010803020104030203" pitchFamily="2" charset="-79"/>
                <a:cs typeface="Aharoni" panose="02010803020104030203" pitchFamily="2" charset="-79"/>
              </a:rPr>
              <a:t>ó</a:t>
            </a:r>
            <a:r>
              <a:rPr lang="en-US" sz="2000" b="1" dirty="0">
                <a:latin typeface="Aharoni" panose="02010803020104030203" pitchFamily="2" charset="-79"/>
                <a:cs typeface="Aharoni" panose="02010803020104030203" pitchFamily="2" charset="-79"/>
              </a:rPr>
              <a:t>n</a:t>
            </a:r>
          </a:p>
          <a:p>
            <a:pPr algn="ctr"/>
            <a:r>
              <a:rPr lang="en-US" sz="2000" b="1" dirty="0" err="1">
                <a:latin typeface="Aharoni" panose="02010803020104030203" pitchFamily="2" charset="-79"/>
                <a:cs typeface="Aharoni" panose="02010803020104030203" pitchFamily="2" charset="-79"/>
              </a:rPr>
              <a:t>Automatizada</a:t>
            </a:r>
            <a:endParaRPr lang="en-US" sz="2000" b="1" dirty="0">
              <a:latin typeface="Aharoni" panose="02010803020104030203" pitchFamily="2" charset="-79"/>
              <a:cs typeface="Aharoni" panose="02010803020104030203" pitchFamily="2" charset="-79"/>
            </a:endParaRPr>
          </a:p>
        </p:txBody>
      </p:sp>
      <p:cxnSp>
        <p:nvCxnSpPr>
          <p:cNvPr id="9" name="Straight Connector 8"/>
          <p:cNvCxnSpPr/>
          <p:nvPr/>
        </p:nvCxnSpPr>
        <p:spPr>
          <a:xfrm>
            <a:off x="1143000" y="3427053"/>
            <a:ext cx="1027471" cy="1947"/>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0" y="1447800"/>
            <a:ext cx="5943600" cy="738664"/>
          </a:xfrm>
          <a:prstGeom prst="rect">
            <a:avLst/>
          </a:prstGeom>
          <a:noFill/>
        </p:spPr>
        <p:txBody>
          <a:bodyPr wrap="square" rtlCol="0">
            <a:spAutoFit/>
          </a:bodyPr>
          <a:lstStyle/>
          <a:p>
            <a:r>
              <a:rPr lang="en-US" dirty="0" err="1">
                <a:solidFill>
                  <a:schemeClr val="bg1"/>
                </a:solidFill>
                <a:latin typeface="Nexa Bold" pitchFamily="50" charset="0"/>
              </a:rPr>
              <a:t>Solucion</a:t>
            </a:r>
            <a:r>
              <a:rPr lang="en-US" dirty="0">
                <a:solidFill>
                  <a:schemeClr val="bg1"/>
                </a:solidFill>
                <a:latin typeface="Nexa Bold" pitchFamily="50" charset="0"/>
              </a:rPr>
              <a:t>  </a:t>
            </a:r>
            <a:r>
              <a:rPr lang="en-US" dirty="0" err="1">
                <a:solidFill>
                  <a:schemeClr val="bg1"/>
                </a:solidFill>
                <a:latin typeface="Nexa Bold" pitchFamily="50" charset="0"/>
              </a:rPr>
              <a:t>Innovadora</a:t>
            </a:r>
            <a:r>
              <a:rPr lang="en-US" dirty="0">
                <a:solidFill>
                  <a:schemeClr val="bg1"/>
                </a:solidFill>
                <a:latin typeface="Nexa Bold" pitchFamily="50" charset="0"/>
              </a:rPr>
              <a:t> de Alta </a:t>
            </a:r>
            <a:r>
              <a:rPr lang="en-US" dirty="0" err="1">
                <a:solidFill>
                  <a:schemeClr val="bg1"/>
                </a:solidFill>
                <a:latin typeface="Nexa Bold" pitchFamily="50" charset="0"/>
              </a:rPr>
              <a:t>Tecnolagla</a:t>
            </a:r>
            <a:r>
              <a:rPr lang="en-US" dirty="0">
                <a:solidFill>
                  <a:schemeClr val="bg1"/>
                </a:solidFill>
                <a:latin typeface="Nexa Bold" pitchFamily="50" charset="0"/>
              </a:rPr>
              <a:t>,  </a:t>
            </a:r>
            <a:r>
              <a:rPr lang="en-US" dirty="0" err="1">
                <a:solidFill>
                  <a:schemeClr val="bg1"/>
                </a:solidFill>
                <a:latin typeface="Nexa Bold" pitchFamily="50" charset="0"/>
              </a:rPr>
              <a:t>que</a:t>
            </a:r>
            <a:r>
              <a:rPr lang="en-US" dirty="0">
                <a:solidFill>
                  <a:schemeClr val="bg1"/>
                </a:solidFill>
                <a:latin typeface="Nexa Bold" pitchFamily="50" charset="0"/>
              </a:rPr>
              <a:t> </a:t>
            </a:r>
            <a:r>
              <a:rPr lang="en-US" dirty="0" err="1">
                <a:solidFill>
                  <a:schemeClr val="bg1"/>
                </a:solidFill>
                <a:latin typeface="Nexa Bold" pitchFamily="50" charset="0"/>
              </a:rPr>
              <a:t>asegura</a:t>
            </a:r>
            <a:endParaRPr lang="en-US" dirty="0">
              <a:solidFill>
                <a:schemeClr val="bg1"/>
              </a:solidFill>
              <a:latin typeface="Nexa Bold" pitchFamily="50" charset="0"/>
            </a:endParaRPr>
          </a:p>
          <a:p>
            <a:r>
              <a:rPr lang="en-US" sz="2400" dirty="0">
                <a:solidFill>
                  <a:schemeClr val="bg1"/>
                </a:solidFill>
                <a:latin typeface="Nexa Bold" pitchFamily="50" charset="0"/>
              </a:rPr>
              <a:t>MAXIMA EFICIENCIA Y CONFIABILIDAD</a:t>
            </a:r>
          </a:p>
        </p:txBody>
      </p:sp>
      <p:sp>
        <p:nvSpPr>
          <p:cNvPr id="11" name="TextBox 10"/>
          <p:cNvSpPr txBox="1"/>
          <p:nvPr/>
        </p:nvSpPr>
        <p:spPr>
          <a:xfrm>
            <a:off x="3810000" y="2484623"/>
            <a:ext cx="5651881" cy="523220"/>
          </a:xfrm>
          <a:prstGeom prst="rect">
            <a:avLst/>
          </a:prstGeom>
          <a:noFill/>
        </p:spPr>
        <p:txBody>
          <a:bodyPr wrap="square" rtlCol="0">
            <a:spAutoFit/>
          </a:bodyPr>
          <a:lstStyle/>
          <a:p>
            <a:pPr>
              <a:buFont typeface="Arial" pitchFamily="34" charset="0"/>
              <a:buChar char="•"/>
            </a:pPr>
            <a:r>
              <a:rPr lang="es-ES" sz="1400" dirty="0">
                <a:solidFill>
                  <a:schemeClr val="bg1"/>
                </a:solidFill>
                <a:latin typeface="Abadi" panose="020B0604020104020204" pitchFamily="34" charset="0"/>
              </a:rPr>
              <a:t>Poderosa herramienta de limpieza desinfectante,</a:t>
            </a:r>
          </a:p>
          <a:p>
            <a:r>
              <a:rPr lang="es-ES" sz="1400" dirty="0">
                <a:solidFill>
                  <a:schemeClr val="bg1"/>
                </a:solidFill>
                <a:latin typeface="Abadi" panose="020B0604020104020204" pitchFamily="34" charset="0"/>
              </a:rPr>
              <a:t>que alcanza una cobertura  de </a:t>
            </a:r>
            <a:r>
              <a:rPr lang="es-ES" sz="1400" b="1" dirty="0">
                <a:solidFill>
                  <a:schemeClr val="bg1"/>
                </a:solidFill>
                <a:latin typeface="Abadi" panose="020B0604020104020204" pitchFamily="34" charset="0"/>
              </a:rPr>
              <a:t>hasta  4,800 m3</a:t>
            </a:r>
          </a:p>
        </p:txBody>
      </p:sp>
      <p:sp>
        <p:nvSpPr>
          <p:cNvPr id="12" name="TextBox 11"/>
          <p:cNvSpPr txBox="1"/>
          <p:nvPr/>
        </p:nvSpPr>
        <p:spPr>
          <a:xfrm>
            <a:off x="3847514" y="3057721"/>
            <a:ext cx="5651881" cy="738664"/>
          </a:xfrm>
          <a:prstGeom prst="rect">
            <a:avLst/>
          </a:prstGeom>
          <a:noFill/>
        </p:spPr>
        <p:txBody>
          <a:bodyPr wrap="square" rtlCol="0">
            <a:spAutoFit/>
          </a:bodyPr>
          <a:lstStyle/>
          <a:p>
            <a:pPr>
              <a:buFont typeface="Arial" pitchFamily="34" charset="0"/>
              <a:buChar char="•"/>
            </a:pPr>
            <a:r>
              <a:rPr lang="es-ES" sz="1400" dirty="0">
                <a:solidFill>
                  <a:schemeClr val="bg1"/>
                </a:solidFill>
                <a:latin typeface="Abadi" panose="020B0604020104020204" pitchFamily="34" charset="0"/>
              </a:rPr>
              <a:t>Solución desinfectante no toxica, amigable para el</a:t>
            </a:r>
          </a:p>
          <a:p>
            <a:r>
              <a:rPr lang="es-ES" sz="1400" dirty="0">
                <a:solidFill>
                  <a:schemeClr val="bg1"/>
                </a:solidFill>
                <a:latin typeface="Abadi" panose="020B0604020104020204" pitchFamily="34" charset="0"/>
              </a:rPr>
              <a:t> ser humano, animales y ambiente. No deja residuos</a:t>
            </a:r>
          </a:p>
          <a:p>
            <a:r>
              <a:rPr lang="es-ES" sz="1400" dirty="0">
                <a:solidFill>
                  <a:schemeClr val="bg1"/>
                </a:solidFill>
                <a:latin typeface="Abadi" panose="020B0604020104020204" pitchFamily="34" charset="0"/>
              </a:rPr>
              <a:t> químicos ni de humedad.</a:t>
            </a:r>
            <a:endParaRPr lang="en-US" sz="1400" b="1" dirty="0">
              <a:solidFill>
                <a:schemeClr val="bg1"/>
              </a:solidFill>
              <a:latin typeface="Abadi" panose="020B0604020104020204" pitchFamily="34" charset="0"/>
            </a:endParaRPr>
          </a:p>
        </p:txBody>
      </p:sp>
      <p:sp>
        <p:nvSpPr>
          <p:cNvPr id="13" name="TextBox 12"/>
          <p:cNvSpPr txBox="1"/>
          <p:nvPr/>
        </p:nvSpPr>
        <p:spPr>
          <a:xfrm>
            <a:off x="3889715" y="3896142"/>
            <a:ext cx="5651883" cy="523220"/>
          </a:xfrm>
          <a:prstGeom prst="rect">
            <a:avLst/>
          </a:prstGeom>
          <a:noFill/>
        </p:spPr>
        <p:txBody>
          <a:bodyPr wrap="square" rtlCol="0">
            <a:spAutoFit/>
          </a:bodyPr>
          <a:lstStyle/>
          <a:p>
            <a:pPr>
              <a:buFont typeface="Arial" pitchFamily="34" charset="0"/>
              <a:buChar char="•"/>
            </a:pPr>
            <a:r>
              <a:rPr lang="es-ES" sz="1400" dirty="0">
                <a:solidFill>
                  <a:schemeClr val="bg1"/>
                </a:solidFill>
                <a:latin typeface="Abadi" panose="020B0604020104020204" pitchFamily="34" charset="0"/>
              </a:rPr>
              <a:t>La  nube </a:t>
            </a:r>
            <a:r>
              <a:rPr lang="es-ES" sz="1400" dirty="0" err="1">
                <a:solidFill>
                  <a:schemeClr val="bg1"/>
                </a:solidFill>
                <a:latin typeface="Abadi" panose="020B0604020104020204" pitchFamily="34" charset="0"/>
              </a:rPr>
              <a:t>sanitizante</a:t>
            </a:r>
            <a:r>
              <a:rPr lang="es-ES" sz="1400" dirty="0">
                <a:solidFill>
                  <a:schemeClr val="bg1"/>
                </a:solidFill>
                <a:latin typeface="Abadi" panose="020B0604020104020204" pitchFamily="34" charset="0"/>
              </a:rPr>
              <a:t> de </a:t>
            </a:r>
            <a:r>
              <a:rPr lang="en-US" sz="1400" b="1" dirty="0">
                <a:solidFill>
                  <a:schemeClr val="bg1"/>
                </a:solidFill>
                <a:latin typeface="Abadi" panose="020B0604020104020204" pitchFamily="34" charset="0"/>
              </a:rPr>
              <a:t>Clean</a:t>
            </a:r>
            <a:r>
              <a:rPr lang="en-US" sz="1400" b="1" dirty="0">
                <a:latin typeface="Abadi" panose="020B0604020104020204" pitchFamily="34" charset="0"/>
              </a:rPr>
              <a:t> </a:t>
            </a:r>
            <a:r>
              <a:rPr lang="es-ES" sz="1400" b="1" dirty="0" err="1">
                <a:solidFill>
                  <a:schemeClr val="bg1"/>
                </a:solidFill>
                <a:latin typeface="Abadi" panose="020B0604020104020204" pitchFamily="34" charset="0"/>
              </a:rPr>
              <a:t>Colud</a:t>
            </a:r>
            <a:r>
              <a:rPr lang="es-ES" sz="1400" b="1" dirty="0">
                <a:solidFill>
                  <a:schemeClr val="bg1"/>
                </a:solidFill>
                <a:latin typeface="Abadi" panose="020B0604020104020204" pitchFamily="34" charset="0"/>
              </a:rPr>
              <a:t> </a:t>
            </a:r>
            <a:r>
              <a:rPr lang="es-ES" sz="1400" dirty="0">
                <a:solidFill>
                  <a:schemeClr val="bg1"/>
                </a:solidFill>
                <a:latin typeface="Abadi" panose="020B0604020104020204" pitchFamily="34" charset="0"/>
              </a:rPr>
              <a:t>llega hasta las</a:t>
            </a:r>
          </a:p>
          <a:p>
            <a:r>
              <a:rPr lang="es-ES" sz="1400" dirty="0">
                <a:solidFill>
                  <a:schemeClr val="bg1"/>
                </a:solidFill>
                <a:latin typeface="Abadi" panose="020B0604020104020204" pitchFamily="34" charset="0"/>
              </a:rPr>
              <a:t>superficies de mas difícil  acceso.</a:t>
            </a:r>
            <a:endParaRPr lang="en-US" sz="1400" b="1" dirty="0">
              <a:solidFill>
                <a:schemeClr val="bg1"/>
              </a:solidFill>
              <a:latin typeface="Abadi" panose="020B0604020104020204" pitchFamily="34" charset="0"/>
            </a:endParaRPr>
          </a:p>
        </p:txBody>
      </p:sp>
      <p:sp>
        <p:nvSpPr>
          <p:cNvPr id="14" name="TextBox 13"/>
          <p:cNvSpPr txBox="1"/>
          <p:nvPr/>
        </p:nvSpPr>
        <p:spPr>
          <a:xfrm>
            <a:off x="3903788" y="4443364"/>
            <a:ext cx="5651880" cy="954107"/>
          </a:xfrm>
          <a:prstGeom prst="rect">
            <a:avLst/>
          </a:prstGeom>
          <a:noFill/>
        </p:spPr>
        <p:txBody>
          <a:bodyPr wrap="square" rtlCol="0">
            <a:spAutoFit/>
          </a:bodyPr>
          <a:lstStyle/>
          <a:p>
            <a:pPr>
              <a:buFont typeface="Arial" pitchFamily="34" charset="0"/>
              <a:buChar char="•"/>
            </a:pPr>
            <a:r>
              <a:rPr lang="es-ES" sz="1400" dirty="0">
                <a:solidFill>
                  <a:schemeClr val="bg1"/>
                </a:solidFill>
                <a:latin typeface="Abadi" panose="020B0604020104020204" pitchFamily="34" charset="0"/>
              </a:rPr>
              <a:t>Desinfecta diariamente cualquier espacio de</a:t>
            </a:r>
          </a:p>
          <a:p>
            <a:r>
              <a:rPr lang="es-ES" sz="1400" dirty="0">
                <a:solidFill>
                  <a:schemeClr val="bg1"/>
                </a:solidFill>
                <a:latin typeface="Abadi" panose="020B0604020104020204" pitchFamily="34" charset="0"/>
              </a:rPr>
              <a:t>convivencia. Solamente active la nube </a:t>
            </a:r>
            <a:r>
              <a:rPr lang="es-ES" sz="1400" dirty="0" err="1">
                <a:solidFill>
                  <a:schemeClr val="bg1"/>
                </a:solidFill>
                <a:latin typeface="Abadi" panose="020B0604020104020204" pitchFamily="34" charset="0"/>
              </a:rPr>
              <a:t>sanitizante</a:t>
            </a:r>
            <a:r>
              <a:rPr lang="es-ES" sz="1400" dirty="0">
                <a:solidFill>
                  <a:schemeClr val="bg1"/>
                </a:solidFill>
                <a:latin typeface="Abadi" panose="020B0604020104020204" pitchFamily="34" charset="0"/>
              </a:rPr>
              <a:t> </a:t>
            </a:r>
          </a:p>
          <a:p>
            <a:r>
              <a:rPr lang="es-ES" sz="1400" dirty="0">
                <a:solidFill>
                  <a:schemeClr val="bg1"/>
                </a:solidFill>
                <a:latin typeface="Abadi" panose="020B0604020104020204" pitchFamily="34" charset="0"/>
              </a:rPr>
              <a:t>y déjala actuar por unos  minutos. coloca más liquido cada vez que se haga necesario, para seguir desinfectando.</a:t>
            </a:r>
            <a:endParaRPr lang="en-US" sz="1400" b="1" dirty="0">
              <a:solidFill>
                <a:schemeClr val="bg1"/>
              </a:solidFill>
              <a:latin typeface="Abadi" panose="020B0604020104020204" pitchFamily="34" charset="0"/>
            </a:endParaRPr>
          </a:p>
        </p:txBody>
      </p:sp>
      <p:sp>
        <p:nvSpPr>
          <p:cNvPr id="18" name="TextBox 17"/>
          <p:cNvSpPr txBox="1"/>
          <p:nvPr/>
        </p:nvSpPr>
        <p:spPr>
          <a:xfrm>
            <a:off x="304800" y="420469"/>
            <a:ext cx="3429000" cy="1384995"/>
          </a:xfrm>
          <a:prstGeom prst="rect">
            <a:avLst/>
          </a:prstGeom>
          <a:noFill/>
        </p:spPr>
        <p:txBody>
          <a:bodyPr wrap="square" rtlCol="0">
            <a:spAutoFit/>
          </a:bodyPr>
          <a:lstStyle/>
          <a:p>
            <a:pPr algn="ctr"/>
            <a:r>
              <a:rPr lang="en-US" sz="2800" b="1" dirty="0">
                <a:solidFill>
                  <a:schemeClr val="bg1"/>
                </a:solidFill>
                <a:latin typeface="Nexa Bold" pitchFamily="50" charset="0"/>
              </a:rPr>
              <a:t>SISTEMA  AUTOMATIZADO</a:t>
            </a:r>
          </a:p>
          <a:p>
            <a:pPr algn="ctr"/>
            <a:r>
              <a:rPr lang="en-US" sz="2800" b="1" dirty="0">
                <a:solidFill>
                  <a:schemeClr val="bg1"/>
                </a:solidFill>
                <a:latin typeface="Nexa Bold" pitchFamily="50" charset="0"/>
              </a:rPr>
              <a:t>DE SANITIZACION</a:t>
            </a:r>
          </a:p>
        </p:txBody>
      </p:sp>
      <p:pic>
        <p:nvPicPr>
          <p:cNvPr id="15" name="Picture 14" descr="Clean Cloud Logo-03.png">
            <a:extLst>
              <a:ext uri="{FF2B5EF4-FFF2-40B4-BE49-F238E27FC236}">
                <a16:creationId xmlns:a16="http://schemas.microsoft.com/office/drawing/2014/main" xmlns="" id="{19046ACF-D8C1-4D4D-836F-06E8314B6685}"/>
              </a:ext>
            </a:extLst>
          </p:cNvPr>
          <p:cNvPicPr>
            <a:picLocks noChangeAspect="1"/>
          </p:cNvPicPr>
          <p:nvPr/>
        </p:nvPicPr>
        <p:blipFill>
          <a:blip r:embed="rId2" cstate="print"/>
          <a:srcRect l="15556" t="42222" r="16667" b="42222"/>
          <a:stretch>
            <a:fillRect/>
          </a:stretch>
        </p:blipFill>
        <p:spPr>
          <a:xfrm>
            <a:off x="1002414" y="2286000"/>
            <a:ext cx="1347972" cy="309370"/>
          </a:xfrm>
          <a:prstGeom prst="rect">
            <a:avLst/>
          </a:prstGeom>
        </p:spPr>
      </p:pic>
      <p:sp>
        <p:nvSpPr>
          <p:cNvPr id="16" name="TextBox 15">
            <a:extLst>
              <a:ext uri="{FF2B5EF4-FFF2-40B4-BE49-F238E27FC236}">
                <a16:creationId xmlns:a16="http://schemas.microsoft.com/office/drawing/2014/main" xmlns="" id="{C7016206-CF0E-4C4C-B166-7B0E34A1E805}"/>
              </a:ext>
            </a:extLst>
          </p:cNvPr>
          <p:cNvSpPr txBox="1"/>
          <p:nvPr/>
        </p:nvSpPr>
        <p:spPr>
          <a:xfrm>
            <a:off x="3903788" y="5410200"/>
            <a:ext cx="4249612" cy="1038746"/>
          </a:xfrm>
          <a:prstGeom prst="rect">
            <a:avLst/>
          </a:prstGeom>
          <a:noFill/>
        </p:spPr>
        <p:txBody>
          <a:bodyPr wrap="square" rtlCol="0">
            <a:spAutoFit/>
          </a:bodyPr>
          <a:lstStyle/>
          <a:p>
            <a:pPr>
              <a:lnSpc>
                <a:spcPts val="1920"/>
              </a:lnSpc>
              <a:buFont typeface="Arial" pitchFamily="34" charset="0"/>
              <a:buChar char="•"/>
            </a:pPr>
            <a:r>
              <a:rPr lang="es-ES" sz="1400" dirty="0">
                <a:solidFill>
                  <a:schemeClr val="bg1"/>
                </a:solidFill>
                <a:latin typeface="Abadi" panose="020B0604020104020204" pitchFamily="34" charset="0"/>
              </a:rPr>
              <a:t>Su método de dispersión minimiza cualquier riesgo de error humano  ya que </a:t>
            </a:r>
            <a:r>
              <a:rPr lang="es-ES" sz="1400" b="1" dirty="0">
                <a:solidFill>
                  <a:schemeClr val="bg1"/>
                </a:solidFill>
                <a:latin typeface="Abadi" panose="020B0604020104020204" pitchFamily="34" charset="0"/>
              </a:rPr>
              <a:t>su operación es  rápida, sencilla  y automatizada</a:t>
            </a:r>
            <a:r>
              <a:rPr lang="es-ES" sz="1600" b="1" dirty="0">
                <a:solidFill>
                  <a:schemeClr val="bg1"/>
                </a:solidFill>
                <a:latin typeface="Abadi" panose="020B0604020104020204" pitchFamily="34" charset="0"/>
              </a:rPr>
              <a:t>.</a:t>
            </a:r>
          </a:p>
          <a:p>
            <a:pPr>
              <a:buFont typeface="Arial" pitchFamily="34" charset="0"/>
              <a:buChar char="•"/>
            </a:pPr>
            <a:endParaRPr lang="en-US" sz="1400" b="1" dirty="0">
              <a:solidFill>
                <a:schemeClr val="bg1"/>
              </a:solidFill>
              <a:latin typeface="Abadi" panose="020B06040201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047D061-FE6F-43D6-A5D3-73973F25D359}"/>
              </a:ext>
            </a:extLst>
          </p:cNvPr>
          <p:cNvPicPr>
            <a:picLocks noChangeAspect="1"/>
          </p:cNvPicPr>
          <p:nvPr/>
        </p:nvPicPr>
        <p:blipFill>
          <a:blip r:embed="rId2"/>
          <a:stretch>
            <a:fillRect/>
          </a:stretch>
        </p:blipFill>
        <p:spPr>
          <a:xfrm>
            <a:off x="6858000" y="304800"/>
            <a:ext cx="2517866" cy="579170"/>
          </a:xfrm>
          <a:prstGeom prst="rect">
            <a:avLst/>
          </a:prstGeom>
        </p:spPr>
      </p:pic>
      <p:sp>
        <p:nvSpPr>
          <p:cNvPr id="8" name="Rectangle 7">
            <a:extLst>
              <a:ext uri="{FF2B5EF4-FFF2-40B4-BE49-F238E27FC236}">
                <a16:creationId xmlns:a16="http://schemas.microsoft.com/office/drawing/2014/main" xmlns="" id="{54144258-B5BD-45A2-A7D0-726E108EF15A}"/>
              </a:ext>
            </a:extLst>
          </p:cNvPr>
          <p:cNvSpPr/>
          <p:nvPr/>
        </p:nvSpPr>
        <p:spPr>
          <a:xfrm>
            <a:off x="3429000" y="946395"/>
            <a:ext cx="6248400" cy="5478423"/>
          </a:xfrm>
          <a:prstGeom prst="rect">
            <a:avLst/>
          </a:prstGeom>
        </p:spPr>
        <p:txBody>
          <a:bodyPr wrap="square">
            <a:spAutoFit/>
          </a:bodyPr>
          <a:lstStyle/>
          <a:p>
            <a:r>
              <a:rPr lang="es-ES" sz="1400" dirty="0">
                <a:solidFill>
                  <a:schemeClr val="bg1"/>
                </a:solidFill>
                <a:latin typeface="Abadi" panose="020B0604020104020204" pitchFamily="34" charset="0"/>
              </a:rPr>
              <a:t>Somos un grupo mexicano de especialistas en la desinfección y sanitización de espacios. Entendemos la alta responsabilidad que representa la tarea de crear ambientes amigables, libres de microorganismos patógenos, en todos los espacios públicos y privados. </a:t>
            </a:r>
          </a:p>
          <a:p>
            <a:endParaRPr lang="es-ES" sz="1400" dirty="0">
              <a:solidFill>
                <a:schemeClr val="bg1"/>
              </a:solidFill>
              <a:latin typeface="Abadi" panose="020B0604020104020204" pitchFamily="34" charset="0"/>
            </a:endParaRPr>
          </a:p>
          <a:p>
            <a:r>
              <a:rPr lang="es-ES" sz="1400" dirty="0">
                <a:solidFill>
                  <a:schemeClr val="bg1"/>
                </a:solidFill>
                <a:latin typeface="Abadi" panose="020B0604020104020204" pitchFamily="34" charset="0"/>
              </a:rPr>
              <a:t>Mantener ambientes desinfectados, limpios y saludables, es una función que tomamos con seriedad y compromiso absoluto; y es también nuestra mayor propuesta de valor. </a:t>
            </a:r>
          </a:p>
          <a:p>
            <a:endParaRPr lang="es-ES" sz="1400" dirty="0">
              <a:solidFill>
                <a:schemeClr val="bg1"/>
              </a:solidFill>
              <a:latin typeface="Abadi" panose="020B0604020104020204" pitchFamily="34" charset="0"/>
            </a:endParaRPr>
          </a:p>
          <a:p>
            <a:r>
              <a:rPr lang="es-ES" sz="1400" dirty="0">
                <a:solidFill>
                  <a:schemeClr val="bg1"/>
                </a:solidFill>
                <a:latin typeface="Abadi" panose="020B0604020104020204" pitchFamily="34" charset="0"/>
              </a:rPr>
              <a:t>Cada una de las personas que colabora en </a:t>
            </a:r>
            <a:r>
              <a:rPr lang="es-ES" sz="1400" dirty="0" err="1">
                <a:solidFill>
                  <a:schemeClr val="bg1"/>
                </a:solidFill>
                <a:latin typeface="Abadi" panose="020B0604020104020204" pitchFamily="34" charset="0"/>
              </a:rPr>
              <a:t>cleancloud</a:t>
            </a:r>
            <a:r>
              <a:rPr lang="es-ES" sz="1400" dirty="0">
                <a:solidFill>
                  <a:schemeClr val="bg1"/>
                </a:solidFill>
                <a:latin typeface="Abadi" panose="020B0604020104020204" pitchFamily="34" charset="0"/>
              </a:rPr>
              <a:t> está dedicada a ofrecer su talento y experiencia para servir a nuestros clientes de manera integral. Ya sea capacitando al personal de mantenimiento de una fábrica o entregando insumos en una escuela; instalando equipo en una oficina o diseñando el esquema de cobertura para un centro comercial. En todo momento, nos esforzamos para lograr que nuestros clientes tengan la certeza de que sus instalaciones se mantendrán debidamente desinfectadas y saludables.</a:t>
            </a:r>
          </a:p>
          <a:p>
            <a:endParaRPr lang="es-ES" sz="1400" dirty="0">
              <a:solidFill>
                <a:schemeClr val="bg1"/>
              </a:solidFill>
              <a:latin typeface="Abadi" panose="020B0604020104020204" pitchFamily="34" charset="0"/>
            </a:endParaRPr>
          </a:p>
          <a:p>
            <a:r>
              <a:rPr lang="es-ES" sz="1400" dirty="0">
                <a:solidFill>
                  <a:schemeClr val="bg1"/>
                </a:solidFill>
                <a:latin typeface="Abadi" panose="020B0604020104020204" pitchFamily="34" charset="0"/>
              </a:rPr>
              <a:t>Los sistemas </a:t>
            </a:r>
            <a:r>
              <a:rPr lang="es-ES" sz="1400" dirty="0" err="1">
                <a:solidFill>
                  <a:schemeClr val="bg1"/>
                </a:solidFill>
                <a:latin typeface="Abadi" panose="020B0604020104020204" pitchFamily="34" charset="0"/>
              </a:rPr>
              <a:t>cleancloud</a:t>
            </a:r>
            <a:r>
              <a:rPr lang="es-ES" sz="1400" dirty="0">
                <a:solidFill>
                  <a:schemeClr val="bg1"/>
                </a:solidFill>
                <a:latin typeface="Abadi" panose="020B0604020104020204" pitchFamily="34" charset="0"/>
              </a:rPr>
              <a:t> son soluciones de alta tecnología, basadas en poderosos equipos de dispersión molecular que disparan una densa nube de niebla desinfectante, capaz de cubrir en sólo 60 segundos un espacio de hasta 96 m3, llegando hasta el ultimo rincón y asegurando máxima desinfección del ambiente. Por sus cualidades técnicas y altos estándares de calidad, los equipos </a:t>
            </a:r>
            <a:r>
              <a:rPr lang="es-ES" sz="1400" dirty="0" err="1">
                <a:solidFill>
                  <a:schemeClr val="bg1"/>
                </a:solidFill>
                <a:latin typeface="Abadi" panose="020B0604020104020204" pitchFamily="34" charset="0"/>
              </a:rPr>
              <a:t>cleancloud</a:t>
            </a:r>
            <a:r>
              <a:rPr lang="es-ES" sz="1400" dirty="0">
                <a:solidFill>
                  <a:schemeClr val="bg1"/>
                </a:solidFill>
                <a:latin typeface="Abadi" panose="020B0604020104020204" pitchFamily="34" charset="0"/>
              </a:rPr>
              <a:t> no requieren mantenimiento. Únicamente es necesario agregar solución química desinfectante, cada vez que se consumen en su totalidad.</a:t>
            </a:r>
          </a:p>
        </p:txBody>
      </p:sp>
      <p:pic>
        <p:nvPicPr>
          <p:cNvPr id="3" name="Picture 2" descr="A picture containing device&#10;&#10;Description automatically generated">
            <a:extLst>
              <a:ext uri="{FF2B5EF4-FFF2-40B4-BE49-F238E27FC236}">
                <a16:creationId xmlns:a16="http://schemas.microsoft.com/office/drawing/2014/main" xmlns="" id="{B2144B6E-866E-4BE1-B091-4F21139415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593817"/>
            <a:ext cx="3063101" cy="4183578"/>
          </a:xfrm>
          <a:prstGeom prst="rect">
            <a:avLst/>
          </a:prstGeom>
        </p:spPr>
      </p:pic>
    </p:spTree>
    <p:extLst>
      <p:ext uri="{BB962C8B-B14F-4D97-AF65-F5344CB8AC3E}">
        <p14:creationId xmlns:p14="http://schemas.microsoft.com/office/powerpoint/2010/main" val="413047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8DCB3E0-3703-4711-BF86-5F714681AE75}"/>
              </a:ext>
            </a:extLst>
          </p:cNvPr>
          <p:cNvPicPr>
            <a:picLocks noChangeAspect="1"/>
          </p:cNvPicPr>
          <p:nvPr/>
        </p:nvPicPr>
        <p:blipFill>
          <a:blip r:embed="rId2"/>
          <a:stretch>
            <a:fillRect/>
          </a:stretch>
        </p:blipFill>
        <p:spPr>
          <a:xfrm>
            <a:off x="17585" y="1676400"/>
            <a:ext cx="6019800" cy="2872528"/>
          </a:xfrm>
          <a:prstGeom prst="rect">
            <a:avLst/>
          </a:prstGeom>
        </p:spPr>
      </p:pic>
      <p:sp>
        <p:nvSpPr>
          <p:cNvPr id="3" name="Rectangle 2">
            <a:extLst>
              <a:ext uri="{FF2B5EF4-FFF2-40B4-BE49-F238E27FC236}">
                <a16:creationId xmlns:a16="http://schemas.microsoft.com/office/drawing/2014/main" xmlns="" id="{F28308D9-C164-45FD-BD9B-BBDD3D82FD7E}"/>
              </a:ext>
            </a:extLst>
          </p:cNvPr>
          <p:cNvSpPr/>
          <p:nvPr/>
        </p:nvSpPr>
        <p:spPr>
          <a:xfrm>
            <a:off x="5562600" y="304800"/>
            <a:ext cx="4572000" cy="769441"/>
          </a:xfrm>
          <a:prstGeom prst="rect">
            <a:avLst/>
          </a:prstGeom>
        </p:spPr>
        <p:txBody>
          <a:bodyPr wrap="square">
            <a:spAutoFit/>
          </a:bodyPr>
          <a:lstStyle/>
          <a:p>
            <a:pPr lvl="0" algn="ctr" defTabSz="1828434"/>
            <a:r>
              <a:rPr lang="es-ES_tradnl" sz="2800" b="1" dirty="0">
                <a:solidFill>
                  <a:schemeClr val="bg1"/>
                </a:solidFill>
                <a:latin typeface="Arial" panose="020B0604020202020204" pitchFamily="34" charset="0"/>
                <a:ea typeface="Source Sans Pro Semibold" panose="020B0503030403020204" pitchFamily="34" charset="0"/>
                <a:cs typeface="Arial" panose="020B0604020202020204" pitchFamily="34" charset="0"/>
              </a:rPr>
              <a:t>Situación Actual</a:t>
            </a:r>
          </a:p>
          <a:p>
            <a:pPr lvl="0" algn="ctr" defTabSz="1828434"/>
            <a:r>
              <a:rPr lang="es-ES_tradnl" sz="1600" b="1" dirty="0">
                <a:solidFill>
                  <a:schemeClr val="bg1"/>
                </a:solidFill>
                <a:latin typeface="Arial" panose="020B0604020202020204" pitchFamily="34" charset="0"/>
                <a:ea typeface="Source Sans Pro Semibold" panose="020B0503030403020204" pitchFamily="34" charset="0"/>
                <a:cs typeface="Arial" panose="020B0604020202020204" pitchFamily="34" charset="0"/>
              </a:rPr>
              <a:t>(Al 8 de Junio de 2020)</a:t>
            </a:r>
          </a:p>
        </p:txBody>
      </p:sp>
      <p:sp>
        <p:nvSpPr>
          <p:cNvPr id="4" name="Rectangle 3">
            <a:extLst>
              <a:ext uri="{FF2B5EF4-FFF2-40B4-BE49-F238E27FC236}">
                <a16:creationId xmlns:a16="http://schemas.microsoft.com/office/drawing/2014/main" xmlns="" id="{60D73E20-0D95-45AB-9065-C3D40ADAA109}"/>
              </a:ext>
            </a:extLst>
          </p:cNvPr>
          <p:cNvSpPr/>
          <p:nvPr/>
        </p:nvSpPr>
        <p:spPr>
          <a:xfrm>
            <a:off x="6305550" y="1153547"/>
            <a:ext cx="3086100" cy="369332"/>
          </a:xfrm>
          <a:prstGeom prst="rect">
            <a:avLst/>
          </a:prstGeom>
        </p:spPr>
        <p:txBody>
          <a:bodyPr wrap="square">
            <a:spAutoFit/>
          </a:bodyPr>
          <a:lstStyle/>
          <a:p>
            <a:pPr lvl="0" defTabSz="1828434"/>
            <a:r>
              <a:rPr lang="es-ES_tradnl" dirty="0">
                <a:latin typeface="Source Sans Pro SemiBold" panose="020B0603030403020204" pitchFamily="34" charset="0"/>
                <a:ea typeface="Source Sans Pro SemiBold" panose="020B0603030403020204" pitchFamily="34" charset="0"/>
                <a:cs typeface="Poppins" panose="00000500000000000000" pitchFamily="2" charset="0"/>
              </a:rPr>
              <a:t>Contagios a nivel Mundial.</a:t>
            </a:r>
          </a:p>
        </p:txBody>
      </p:sp>
      <p:sp>
        <p:nvSpPr>
          <p:cNvPr id="5" name="Rectangle 4">
            <a:extLst>
              <a:ext uri="{FF2B5EF4-FFF2-40B4-BE49-F238E27FC236}">
                <a16:creationId xmlns:a16="http://schemas.microsoft.com/office/drawing/2014/main" xmlns="" id="{CDDE27F2-229E-454D-954F-CBCFEDAEBAD5}"/>
              </a:ext>
            </a:extLst>
          </p:cNvPr>
          <p:cNvSpPr/>
          <p:nvPr/>
        </p:nvSpPr>
        <p:spPr>
          <a:xfrm>
            <a:off x="6337202" y="1414790"/>
            <a:ext cx="3340198" cy="738664"/>
          </a:xfrm>
          <a:prstGeom prst="rect">
            <a:avLst/>
          </a:prstGeom>
        </p:spPr>
        <p:txBody>
          <a:bodyPr wrap="square">
            <a:spAutoFit/>
          </a:bodyPr>
          <a:lstStyle/>
          <a:p>
            <a:pPr lvl="0" defTabSz="1828434"/>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Actualmente el incremento de contagios es alarmante al lograr mas de </a:t>
            </a:r>
            <a:r>
              <a:rPr lang="es-ES_tradnl" sz="1400" b="1" dirty="0">
                <a:solidFill>
                  <a:schemeClr val="bg1"/>
                </a:solidFill>
                <a:latin typeface="Abadi" panose="020B0604020104020204" pitchFamily="34" charset="0"/>
                <a:ea typeface="Lato Light" panose="020F0502020204030203" pitchFamily="34" charset="0"/>
                <a:cs typeface="Arial" panose="020B0604020202020204" pitchFamily="34" charset="0"/>
              </a:rPr>
              <a:t>6.7 millones.</a:t>
            </a:r>
            <a:endPar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C7FA750D-4DE2-4C64-9768-36875C216A9C}"/>
              </a:ext>
            </a:extLst>
          </p:cNvPr>
          <p:cNvSpPr/>
          <p:nvPr/>
        </p:nvSpPr>
        <p:spPr>
          <a:xfrm>
            <a:off x="6305550" y="2153454"/>
            <a:ext cx="255230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_tradnl" b="0" i="0" u="none" strike="noStrike" kern="0" cap="none" spc="0" normalizeH="0" baseline="0" noProof="0" dirty="0">
                <a:ln>
                  <a:noFill/>
                </a:ln>
                <a:effectLst/>
                <a:uLnTx/>
                <a:uFillTx/>
                <a:latin typeface="Source Sans Pro SemiBold" panose="020B0603030403020204" pitchFamily="34" charset="0"/>
                <a:ea typeface="Source Sans Pro SemiBold" panose="020B0603030403020204" pitchFamily="34" charset="0"/>
                <a:cs typeface="Poppins" panose="00000500000000000000" pitchFamily="2" charset="0"/>
              </a:rPr>
              <a:t>Muertes a Nivel Mundial</a:t>
            </a:r>
            <a:endParaRPr kumimoji="0" lang="en-CA" b="0" i="0" u="none" strike="noStrike" kern="0" cap="none" spc="0" normalizeH="0" baseline="0" noProof="0" dirty="0">
              <a:ln>
                <a:noFill/>
              </a:ln>
              <a:effectLst/>
              <a:uLnTx/>
              <a:uFillTx/>
            </a:endParaRPr>
          </a:p>
        </p:txBody>
      </p:sp>
      <p:sp>
        <p:nvSpPr>
          <p:cNvPr id="7" name="Rectangle 6">
            <a:extLst>
              <a:ext uri="{FF2B5EF4-FFF2-40B4-BE49-F238E27FC236}">
                <a16:creationId xmlns:a16="http://schemas.microsoft.com/office/drawing/2014/main" xmlns="" id="{78240623-2C63-4670-B431-D7750E39CE56}"/>
              </a:ext>
            </a:extLst>
          </p:cNvPr>
          <p:cNvSpPr/>
          <p:nvPr/>
        </p:nvSpPr>
        <p:spPr>
          <a:xfrm>
            <a:off x="6337202" y="2425409"/>
            <a:ext cx="3187798" cy="523220"/>
          </a:xfrm>
          <a:prstGeom prst="rect">
            <a:avLst/>
          </a:prstGeom>
        </p:spPr>
        <p:txBody>
          <a:bodyPr wrap="square">
            <a:spAutoFit/>
          </a:bodyPr>
          <a:lstStyle/>
          <a:p>
            <a:pPr lvl="0" defTabSz="1828434"/>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A nivel mundial las muertes ascienden a mas de </a:t>
            </a:r>
            <a:r>
              <a:rPr lang="es-ES_tradnl" sz="1400" b="1" dirty="0">
                <a:solidFill>
                  <a:schemeClr val="bg1"/>
                </a:solidFill>
                <a:latin typeface="Abadi" panose="020B0604020104020204" pitchFamily="34" charset="0"/>
                <a:ea typeface="Lato Light" panose="020F0502020204030203" pitchFamily="34" charset="0"/>
                <a:cs typeface="Arial" panose="020B0604020202020204" pitchFamily="34" charset="0"/>
              </a:rPr>
              <a:t>396,000.</a:t>
            </a:r>
          </a:p>
        </p:txBody>
      </p:sp>
      <p:sp>
        <p:nvSpPr>
          <p:cNvPr id="8" name="Rectangle 7">
            <a:extLst>
              <a:ext uri="{FF2B5EF4-FFF2-40B4-BE49-F238E27FC236}">
                <a16:creationId xmlns:a16="http://schemas.microsoft.com/office/drawing/2014/main" xmlns="" id="{C35F5D54-35B0-4532-BDDF-8C454D479EAD}"/>
              </a:ext>
            </a:extLst>
          </p:cNvPr>
          <p:cNvSpPr/>
          <p:nvPr/>
        </p:nvSpPr>
        <p:spPr>
          <a:xfrm>
            <a:off x="6302033" y="2927998"/>
            <a:ext cx="2281394" cy="369332"/>
          </a:xfrm>
          <a:prstGeom prst="rect">
            <a:avLst/>
          </a:prstGeom>
        </p:spPr>
        <p:txBody>
          <a:bodyPr wrap="none">
            <a:spAutoFit/>
          </a:bodyPr>
          <a:lstStyle/>
          <a:p>
            <a:r>
              <a:rPr lang="es-ES_tradnl" dirty="0">
                <a:latin typeface="Source Sans Pro SemiBold" panose="020B0603030403020204" pitchFamily="34" charset="0"/>
                <a:ea typeface="Source Sans Pro SemiBold" panose="020B0603030403020204" pitchFamily="34" charset="0"/>
                <a:cs typeface="Poppins" panose="00000500000000000000" pitchFamily="2" charset="0"/>
              </a:rPr>
              <a:t>Contagios en México.</a:t>
            </a:r>
          </a:p>
        </p:txBody>
      </p:sp>
      <p:sp>
        <p:nvSpPr>
          <p:cNvPr id="9" name="Rectangle 8">
            <a:extLst>
              <a:ext uri="{FF2B5EF4-FFF2-40B4-BE49-F238E27FC236}">
                <a16:creationId xmlns:a16="http://schemas.microsoft.com/office/drawing/2014/main" xmlns="" id="{606817F3-4BB5-445B-A6EF-13305A53026C}"/>
              </a:ext>
            </a:extLst>
          </p:cNvPr>
          <p:cNvSpPr/>
          <p:nvPr/>
        </p:nvSpPr>
        <p:spPr>
          <a:xfrm>
            <a:off x="6284448" y="3253473"/>
            <a:ext cx="3340198" cy="523220"/>
          </a:xfrm>
          <a:prstGeom prst="rect">
            <a:avLst/>
          </a:prstGeom>
        </p:spPr>
        <p:txBody>
          <a:bodyPr wrap="square">
            <a:spAutoFit/>
          </a:bodyPr>
          <a:lstStyle/>
          <a:p>
            <a:pPr lvl="0" defTabSz="1828434"/>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Actualmente México cuenta con mas de </a:t>
            </a:r>
            <a:r>
              <a:rPr lang="es-ES_tradnl" sz="1400" b="1" dirty="0">
                <a:solidFill>
                  <a:schemeClr val="bg1"/>
                </a:solidFill>
                <a:latin typeface="Abadi" panose="020B0604020104020204" pitchFamily="34" charset="0"/>
                <a:ea typeface="Lato Light" panose="020F0502020204030203" pitchFamily="34" charset="0"/>
                <a:cs typeface="Arial" panose="020B0604020202020204" pitchFamily="34" charset="0"/>
              </a:rPr>
              <a:t>110,000 </a:t>
            </a:r>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contagios a nivel nacional.</a:t>
            </a:r>
          </a:p>
        </p:txBody>
      </p:sp>
      <p:sp>
        <p:nvSpPr>
          <p:cNvPr id="10" name="Rectangle 9">
            <a:extLst>
              <a:ext uri="{FF2B5EF4-FFF2-40B4-BE49-F238E27FC236}">
                <a16:creationId xmlns:a16="http://schemas.microsoft.com/office/drawing/2014/main" xmlns="" id="{C6125694-4D04-41F9-B660-0837E3880983}"/>
              </a:ext>
            </a:extLst>
          </p:cNvPr>
          <p:cNvSpPr/>
          <p:nvPr/>
        </p:nvSpPr>
        <p:spPr>
          <a:xfrm>
            <a:off x="6284448" y="3779001"/>
            <a:ext cx="2520650" cy="369332"/>
          </a:xfrm>
          <a:prstGeom prst="rect">
            <a:avLst/>
          </a:prstGeom>
        </p:spPr>
        <p:txBody>
          <a:bodyPr wrap="square">
            <a:spAutoFit/>
          </a:bodyPr>
          <a:lstStyle/>
          <a:p>
            <a:pPr lvl="0" defTabSz="1828434"/>
            <a:r>
              <a:rPr lang="es-ES_tradnl" dirty="0">
                <a:latin typeface="Source Sans Pro SemiBold" panose="020B0603030403020204" pitchFamily="34" charset="0"/>
                <a:ea typeface="Source Sans Pro SemiBold" panose="020B0603030403020204" pitchFamily="34" charset="0"/>
                <a:cs typeface="Poppins" panose="00000500000000000000" pitchFamily="2" charset="0"/>
              </a:rPr>
              <a:t>Muertes en México.</a:t>
            </a:r>
          </a:p>
        </p:txBody>
      </p:sp>
      <p:sp>
        <p:nvSpPr>
          <p:cNvPr id="12" name="Rectangle 11">
            <a:extLst>
              <a:ext uri="{FF2B5EF4-FFF2-40B4-BE49-F238E27FC236}">
                <a16:creationId xmlns:a16="http://schemas.microsoft.com/office/drawing/2014/main" xmlns="" id="{3FA163F2-5723-4F5F-A280-58074179E4C7}"/>
              </a:ext>
            </a:extLst>
          </p:cNvPr>
          <p:cNvSpPr/>
          <p:nvPr/>
        </p:nvSpPr>
        <p:spPr>
          <a:xfrm>
            <a:off x="6280010" y="4092138"/>
            <a:ext cx="3152482" cy="523220"/>
          </a:xfrm>
          <a:prstGeom prst="rect">
            <a:avLst/>
          </a:prstGeom>
        </p:spPr>
        <p:txBody>
          <a:bodyPr wrap="square">
            <a:spAutoFit/>
          </a:bodyPr>
          <a:lstStyle/>
          <a:p>
            <a:pPr lvl="0" defTabSz="1828434"/>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Actualmente México cuenta con mas de </a:t>
            </a:r>
            <a:r>
              <a:rPr lang="es-ES_tradnl" sz="1400" b="1" dirty="0">
                <a:solidFill>
                  <a:schemeClr val="bg1"/>
                </a:solidFill>
                <a:latin typeface="Abadi" panose="020B0604020104020204" pitchFamily="34" charset="0"/>
                <a:ea typeface="Lato Light" panose="020F0502020204030203" pitchFamily="34" charset="0"/>
                <a:cs typeface="Arial" panose="020B0604020202020204" pitchFamily="34" charset="0"/>
              </a:rPr>
              <a:t>13 mil</a:t>
            </a:r>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 muertes a nivel nacional.</a:t>
            </a:r>
          </a:p>
        </p:txBody>
      </p:sp>
      <p:sp>
        <p:nvSpPr>
          <p:cNvPr id="13" name="Rectangle 12">
            <a:extLst>
              <a:ext uri="{FF2B5EF4-FFF2-40B4-BE49-F238E27FC236}">
                <a16:creationId xmlns:a16="http://schemas.microsoft.com/office/drawing/2014/main" xmlns="" id="{F5CA846E-F9E2-4550-B465-3780097905AF}"/>
              </a:ext>
            </a:extLst>
          </p:cNvPr>
          <p:cNvSpPr/>
          <p:nvPr/>
        </p:nvSpPr>
        <p:spPr>
          <a:xfrm>
            <a:off x="6280010" y="4559163"/>
            <a:ext cx="2076209" cy="369332"/>
          </a:xfrm>
          <a:prstGeom prst="rect">
            <a:avLst/>
          </a:prstGeom>
        </p:spPr>
        <p:txBody>
          <a:bodyPr wrap="none">
            <a:spAutoFit/>
          </a:bodyPr>
          <a:lstStyle/>
          <a:p>
            <a:pPr lvl="0" defTabSz="1828434"/>
            <a:r>
              <a:rPr lang="es-ES_tradnl" dirty="0">
                <a:latin typeface="Source Sans Pro SemiBold" panose="020B0603030403020204" pitchFamily="34" charset="0"/>
                <a:ea typeface="Source Sans Pro SemiBold" panose="020B0603030403020204" pitchFamily="34" charset="0"/>
                <a:cs typeface="Poppins" panose="00000500000000000000" pitchFamily="2" charset="0"/>
              </a:rPr>
              <a:t>Tasa de Mortalidad</a:t>
            </a:r>
          </a:p>
        </p:txBody>
      </p:sp>
      <p:sp>
        <p:nvSpPr>
          <p:cNvPr id="14" name="Rectangle 13">
            <a:extLst>
              <a:ext uri="{FF2B5EF4-FFF2-40B4-BE49-F238E27FC236}">
                <a16:creationId xmlns:a16="http://schemas.microsoft.com/office/drawing/2014/main" xmlns="" id="{FFA76E42-3059-4EFF-AF85-2EFDC861E965}"/>
              </a:ext>
            </a:extLst>
          </p:cNvPr>
          <p:cNvSpPr/>
          <p:nvPr/>
        </p:nvSpPr>
        <p:spPr>
          <a:xfrm>
            <a:off x="6302033" y="4802386"/>
            <a:ext cx="3089617" cy="523220"/>
          </a:xfrm>
          <a:prstGeom prst="rect">
            <a:avLst/>
          </a:prstGeom>
        </p:spPr>
        <p:txBody>
          <a:bodyPr wrap="square">
            <a:spAutoFit/>
          </a:bodyPr>
          <a:lstStyle/>
          <a:p>
            <a:pPr lvl="0" defTabSz="1828434"/>
            <a:r>
              <a:rPr lang="es-ES_tradnl" sz="1400" dirty="0" err="1">
                <a:solidFill>
                  <a:schemeClr val="bg1"/>
                </a:solidFill>
                <a:latin typeface="Abadi" panose="020B0604020104020204" pitchFamily="34" charset="0"/>
                <a:ea typeface="Lato Light" panose="020F0502020204030203" pitchFamily="34" charset="0"/>
                <a:cs typeface="Arial" panose="020B0604020202020204" pitchFamily="34" charset="0"/>
              </a:rPr>
              <a:t>Mexico</a:t>
            </a:r>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 cuenta con una tasa de mortalidad del </a:t>
            </a:r>
            <a:r>
              <a:rPr lang="es-ES_tradnl" sz="1400" b="1" dirty="0">
                <a:solidFill>
                  <a:schemeClr val="bg1"/>
                </a:solidFill>
                <a:latin typeface="Abadi" panose="020B0604020104020204" pitchFamily="34" charset="0"/>
                <a:ea typeface="Lato Light" panose="020F0502020204030203" pitchFamily="34" charset="0"/>
                <a:cs typeface="Arial" panose="020B0604020202020204" pitchFamily="34" charset="0"/>
              </a:rPr>
              <a:t>10.44%</a:t>
            </a:r>
          </a:p>
        </p:txBody>
      </p:sp>
    </p:spTree>
    <p:extLst>
      <p:ext uri="{BB962C8B-B14F-4D97-AF65-F5344CB8AC3E}">
        <p14:creationId xmlns:p14="http://schemas.microsoft.com/office/powerpoint/2010/main" val="4109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2FC93E4-5216-4C94-92CD-66634C85D001}"/>
              </a:ext>
            </a:extLst>
          </p:cNvPr>
          <p:cNvSpPr/>
          <p:nvPr/>
        </p:nvSpPr>
        <p:spPr>
          <a:xfrm>
            <a:off x="0" y="2504201"/>
            <a:ext cx="5334000" cy="954107"/>
          </a:xfrm>
          <a:prstGeom prst="rect">
            <a:avLst/>
          </a:prstGeom>
        </p:spPr>
        <p:txBody>
          <a:bodyPr wrap="square">
            <a:spAutoFit/>
          </a:bodyPr>
          <a:lstStyle/>
          <a:p>
            <a:pPr algn="ctr"/>
            <a:r>
              <a:rPr lang="es-ES_tradnl" sz="2800" b="1" dirty="0">
                <a:solidFill>
                  <a:schemeClr val="bg1"/>
                </a:solidFill>
                <a:latin typeface="Arial" panose="020B0604020202020204" pitchFamily="34" charset="0"/>
                <a:ea typeface="Source Sans Pro Semibold" panose="020B0503030403020204" pitchFamily="34" charset="0"/>
                <a:cs typeface="Arial" panose="020B0604020202020204" pitchFamily="34" charset="0"/>
              </a:rPr>
              <a:t>¿Cómo ayuda                         a mejorar la situación?</a:t>
            </a:r>
          </a:p>
        </p:txBody>
      </p:sp>
      <p:pic>
        <p:nvPicPr>
          <p:cNvPr id="4" name="Picture 3" descr="Clean Cloud Logo-03.png">
            <a:extLst>
              <a:ext uri="{FF2B5EF4-FFF2-40B4-BE49-F238E27FC236}">
                <a16:creationId xmlns:a16="http://schemas.microsoft.com/office/drawing/2014/main" xmlns="" id="{5B52E16C-B3B4-4098-AEAD-24BE3AC8A2C8}"/>
              </a:ext>
            </a:extLst>
          </p:cNvPr>
          <p:cNvPicPr>
            <a:picLocks noChangeAspect="1"/>
          </p:cNvPicPr>
          <p:nvPr/>
        </p:nvPicPr>
        <p:blipFill>
          <a:blip r:embed="rId2" cstate="print"/>
          <a:srcRect l="15556" t="42222" r="16667" b="42222"/>
          <a:stretch>
            <a:fillRect/>
          </a:stretch>
        </p:blipFill>
        <p:spPr>
          <a:xfrm>
            <a:off x="2666999" y="2504201"/>
            <a:ext cx="2078589" cy="477053"/>
          </a:xfrm>
          <a:prstGeom prst="rect">
            <a:avLst/>
          </a:prstGeom>
        </p:spPr>
      </p:pic>
      <p:sp>
        <p:nvSpPr>
          <p:cNvPr id="5" name="Rectangle 4">
            <a:extLst>
              <a:ext uri="{FF2B5EF4-FFF2-40B4-BE49-F238E27FC236}">
                <a16:creationId xmlns:a16="http://schemas.microsoft.com/office/drawing/2014/main" xmlns="" id="{37F2AA3C-F803-44EE-8D9A-0F2382A32AB6}"/>
              </a:ext>
            </a:extLst>
          </p:cNvPr>
          <p:cNvSpPr/>
          <p:nvPr/>
        </p:nvSpPr>
        <p:spPr>
          <a:xfrm>
            <a:off x="5272709" y="532425"/>
            <a:ext cx="869149" cy="1569660"/>
          </a:xfrm>
          <a:prstGeom prst="rect">
            <a:avLst/>
          </a:prstGeom>
        </p:spPr>
        <p:txBody>
          <a:bodyPr wrap="none">
            <a:spAutoFit/>
          </a:bodyPr>
          <a:lstStyle/>
          <a:p>
            <a:r>
              <a:rPr lang="es-ES_tradnl" sz="9600" b="1" dirty="0">
                <a:solidFill>
                  <a:schemeClr val="bg1"/>
                </a:solidFill>
                <a:latin typeface="Arial" panose="020B0604020202020204" pitchFamily="34" charset="0"/>
                <a:cs typeface="Arial" panose="020B0604020202020204" pitchFamily="34" charset="0"/>
              </a:rPr>
              <a:t>1</a:t>
            </a:r>
          </a:p>
        </p:txBody>
      </p:sp>
      <p:sp>
        <p:nvSpPr>
          <p:cNvPr id="6" name="Rectangle 5">
            <a:extLst>
              <a:ext uri="{FF2B5EF4-FFF2-40B4-BE49-F238E27FC236}">
                <a16:creationId xmlns:a16="http://schemas.microsoft.com/office/drawing/2014/main" xmlns="" id="{6348FA47-5BEF-40A6-B5DF-481A0732561F}"/>
              </a:ext>
            </a:extLst>
          </p:cNvPr>
          <p:cNvSpPr/>
          <p:nvPr/>
        </p:nvSpPr>
        <p:spPr>
          <a:xfrm>
            <a:off x="5272710" y="2443435"/>
            <a:ext cx="869149" cy="1569660"/>
          </a:xfrm>
          <a:prstGeom prst="rect">
            <a:avLst/>
          </a:prstGeom>
        </p:spPr>
        <p:txBody>
          <a:bodyPr wrap="none">
            <a:spAutoFit/>
          </a:bodyPr>
          <a:lstStyle/>
          <a:p>
            <a:r>
              <a:rPr lang="es-ES_tradnl" sz="9600" b="1" dirty="0">
                <a:solidFill>
                  <a:schemeClr val="bg1"/>
                </a:solidFill>
                <a:latin typeface="Arial" panose="020B0604020202020204" pitchFamily="34" charset="0"/>
                <a:cs typeface="Arial" panose="020B0604020202020204" pitchFamily="34" charset="0"/>
              </a:rPr>
              <a:t>2</a:t>
            </a:r>
          </a:p>
        </p:txBody>
      </p:sp>
      <p:sp>
        <p:nvSpPr>
          <p:cNvPr id="7" name="Rectangle 6">
            <a:extLst>
              <a:ext uri="{FF2B5EF4-FFF2-40B4-BE49-F238E27FC236}">
                <a16:creationId xmlns:a16="http://schemas.microsoft.com/office/drawing/2014/main" xmlns="" id="{19F1A469-5888-46BB-A4AA-56FF6A347EA5}"/>
              </a:ext>
            </a:extLst>
          </p:cNvPr>
          <p:cNvSpPr/>
          <p:nvPr/>
        </p:nvSpPr>
        <p:spPr>
          <a:xfrm>
            <a:off x="5323449" y="4422978"/>
            <a:ext cx="869149" cy="1569660"/>
          </a:xfrm>
          <a:prstGeom prst="rect">
            <a:avLst/>
          </a:prstGeom>
        </p:spPr>
        <p:txBody>
          <a:bodyPr wrap="none">
            <a:spAutoFit/>
          </a:bodyPr>
          <a:lstStyle/>
          <a:p>
            <a:r>
              <a:rPr lang="es-ES_tradnl" sz="9600" b="1" dirty="0">
                <a:solidFill>
                  <a:schemeClr val="bg1"/>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xmlns="" id="{21AAD01B-ECDA-4EF7-AA99-1C05A9F272CE}"/>
              </a:ext>
            </a:extLst>
          </p:cNvPr>
          <p:cNvSpPr/>
          <p:nvPr/>
        </p:nvSpPr>
        <p:spPr>
          <a:xfrm>
            <a:off x="6203149" y="479790"/>
            <a:ext cx="2446504" cy="633379"/>
          </a:xfrm>
          <a:prstGeom prst="rect">
            <a:avLst/>
          </a:prstGeom>
        </p:spPr>
        <p:txBody>
          <a:bodyPr wrap="none">
            <a:spAutoFit/>
          </a:bodyPr>
          <a:lstStyle/>
          <a:p>
            <a:pPr>
              <a:lnSpc>
                <a:spcPts val="5000"/>
              </a:lnSpc>
            </a:pPr>
            <a:r>
              <a:rPr lang="es-ES_tradnl" b="1" dirty="0">
                <a:latin typeface="Source Sans Pro Semibold" panose="020B0503030403020204" pitchFamily="34" charset="0"/>
                <a:ea typeface="Open Sans" panose="020B0606030504020204" pitchFamily="34" charset="0"/>
                <a:cs typeface="Open Sans" panose="020B0606030504020204" pitchFamily="34" charset="0"/>
              </a:rPr>
              <a:t>Ambientes Sanitizados</a:t>
            </a:r>
          </a:p>
        </p:txBody>
      </p:sp>
      <p:sp>
        <p:nvSpPr>
          <p:cNvPr id="9" name="Rectangle 8">
            <a:extLst>
              <a:ext uri="{FF2B5EF4-FFF2-40B4-BE49-F238E27FC236}">
                <a16:creationId xmlns:a16="http://schemas.microsoft.com/office/drawing/2014/main" xmlns="" id="{C7B51630-408E-4CC2-A2AA-ED6526E0E08E}"/>
              </a:ext>
            </a:extLst>
          </p:cNvPr>
          <p:cNvSpPr/>
          <p:nvPr/>
        </p:nvSpPr>
        <p:spPr>
          <a:xfrm>
            <a:off x="6167980" y="1138615"/>
            <a:ext cx="3332402" cy="954107"/>
          </a:xfrm>
          <a:prstGeom prst="rect">
            <a:avLst/>
          </a:prstGeom>
        </p:spPr>
        <p:txBody>
          <a:bodyPr wrap="square">
            <a:spAutoFit/>
          </a:bodyPr>
          <a:lstStyle/>
          <a:p>
            <a:pPr algn="just"/>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Al reducir los contagios </a:t>
            </a:r>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sanitizando</a:t>
            </a:r>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 todo tipo de ambientes, ayudamos a regresar a la nueva normalidad, mucho mas rápido</a:t>
            </a:r>
          </a:p>
        </p:txBody>
      </p:sp>
      <p:sp>
        <p:nvSpPr>
          <p:cNvPr id="10" name="Rectangle 9">
            <a:extLst>
              <a:ext uri="{FF2B5EF4-FFF2-40B4-BE49-F238E27FC236}">
                <a16:creationId xmlns:a16="http://schemas.microsoft.com/office/drawing/2014/main" xmlns="" id="{46D6B99C-4409-4F83-9E73-88A4B046F57D}"/>
              </a:ext>
            </a:extLst>
          </p:cNvPr>
          <p:cNvSpPr/>
          <p:nvPr/>
        </p:nvSpPr>
        <p:spPr>
          <a:xfrm>
            <a:off x="6141858" y="2426037"/>
            <a:ext cx="2023311" cy="633379"/>
          </a:xfrm>
          <a:prstGeom prst="rect">
            <a:avLst/>
          </a:prstGeom>
        </p:spPr>
        <p:txBody>
          <a:bodyPr wrap="none">
            <a:spAutoFit/>
          </a:bodyPr>
          <a:lstStyle/>
          <a:p>
            <a:pPr>
              <a:lnSpc>
                <a:spcPts val="5000"/>
              </a:lnSpc>
            </a:pPr>
            <a:r>
              <a:rPr lang="es-ES_tradnl" b="1" dirty="0" err="1">
                <a:latin typeface="Source Sans Pro Semibold" panose="020B0503030403020204" pitchFamily="34" charset="0"/>
                <a:ea typeface="Open Sans" panose="020B0606030504020204" pitchFamily="34" charset="0"/>
                <a:cs typeface="Open Sans" panose="020B0606030504020204" pitchFamily="34" charset="0"/>
              </a:rPr>
              <a:t>Solucion</a:t>
            </a:r>
            <a:r>
              <a:rPr lang="es-ES_tradnl" b="1" dirty="0">
                <a:latin typeface="Source Sans Pro Semibold" panose="020B0503030403020204" pitchFamily="34" charset="0"/>
                <a:ea typeface="Open Sans" panose="020B0606030504020204" pitchFamily="34" charset="0"/>
                <a:cs typeface="Open Sans" panose="020B0606030504020204" pitchFamily="34" charset="0"/>
              </a:rPr>
              <a:t> </a:t>
            </a:r>
            <a:r>
              <a:rPr lang="es-ES_tradnl" b="1" dirty="0" err="1">
                <a:latin typeface="Source Sans Pro Semibold" panose="020B0503030403020204" pitchFamily="34" charset="0"/>
                <a:ea typeface="Open Sans" panose="020B0606030504020204" pitchFamily="34" charset="0"/>
                <a:cs typeface="Open Sans" panose="020B0606030504020204" pitchFamily="34" charset="0"/>
              </a:rPr>
              <a:t>CleanFog</a:t>
            </a:r>
            <a:endParaRPr lang="es-ES_tradnl" b="1" dirty="0">
              <a:latin typeface="Source Sans Pro Semibold" panose="020B0503030403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xmlns="" id="{5E89D314-E8C8-4044-99C1-C7BDC1E9C786}"/>
              </a:ext>
            </a:extLst>
          </p:cNvPr>
          <p:cNvSpPr/>
          <p:nvPr/>
        </p:nvSpPr>
        <p:spPr>
          <a:xfrm>
            <a:off x="6063526" y="3056808"/>
            <a:ext cx="3332402" cy="1169551"/>
          </a:xfrm>
          <a:prstGeom prst="rect">
            <a:avLst/>
          </a:prstGeom>
        </p:spPr>
        <p:txBody>
          <a:bodyPr wrap="square">
            <a:spAutoFit/>
          </a:bodyPr>
          <a:lstStyle/>
          <a:p>
            <a:pPr algn="just"/>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Gracias a su poderosa formula a base de alcohol, agua y </a:t>
            </a:r>
            <a:r>
              <a:rPr lang="en-CA" sz="1400" dirty="0">
                <a:solidFill>
                  <a:schemeClr val="bg1"/>
                </a:solidFill>
                <a:latin typeface="Abadi" panose="020B0604020104020204" pitchFamily="34" charset="0"/>
                <a:ea typeface="Lato Light" panose="020F0502020204030203" pitchFamily="34" charset="0"/>
                <a:cs typeface="Lato Light" panose="020F0502020204030203" pitchFamily="34" charset="0"/>
              </a:rPr>
              <a:t>“</a:t>
            </a:r>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Umbelliferol</a:t>
            </a:r>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 que es</a:t>
            </a:r>
          </a:p>
          <a:p>
            <a:pPr algn="just"/>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efectivo contra toda clase de micro organismos como virus, bacterias, hongos, levaduras, </a:t>
            </a:r>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etc</a:t>
            </a:r>
            <a:endPar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endParaRPr>
          </a:p>
        </p:txBody>
      </p:sp>
      <p:sp>
        <p:nvSpPr>
          <p:cNvPr id="12" name="Rectangle 11">
            <a:extLst>
              <a:ext uri="{FF2B5EF4-FFF2-40B4-BE49-F238E27FC236}">
                <a16:creationId xmlns:a16="http://schemas.microsoft.com/office/drawing/2014/main" xmlns="" id="{843CC2ED-1BDC-4704-8450-80A5362CD13C}"/>
              </a:ext>
            </a:extLst>
          </p:cNvPr>
          <p:cNvSpPr/>
          <p:nvPr/>
        </p:nvSpPr>
        <p:spPr>
          <a:xfrm>
            <a:off x="6067523" y="4480388"/>
            <a:ext cx="1144865" cy="633379"/>
          </a:xfrm>
          <a:prstGeom prst="rect">
            <a:avLst/>
          </a:prstGeom>
        </p:spPr>
        <p:txBody>
          <a:bodyPr wrap="none">
            <a:spAutoFit/>
          </a:bodyPr>
          <a:lstStyle/>
          <a:p>
            <a:pPr>
              <a:lnSpc>
                <a:spcPts val="5000"/>
              </a:lnSpc>
            </a:pPr>
            <a:r>
              <a:rPr lang="es-ES_tradnl" b="1" dirty="0">
                <a:latin typeface="Source Sans Pro Semibold" panose="020B0503030403020204" pitchFamily="34" charset="0"/>
                <a:ea typeface="Open Sans" panose="020B0606030504020204" pitchFamily="34" charset="0"/>
                <a:cs typeface="Open Sans" panose="020B0606030504020204" pitchFamily="34" charset="0"/>
              </a:rPr>
              <a:t>Eficiencia</a:t>
            </a:r>
          </a:p>
        </p:txBody>
      </p:sp>
      <p:sp>
        <p:nvSpPr>
          <p:cNvPr id="13" name="Rectangle 12">
            <a:extLst>
              <a:ext uri="{FF2B5EF4-FFF2-40B4-BE49-F238E27FC236}">
                <a16:creationId xmlns:a16="http://schemas.microsoft.com/office/drawing/2014/main" xmlns="" id="{0D386700-BC35-415B-95AC-E2DD3AFE6AAC}"/>
              </a:ext>
            </a:extLst>
          </p:cNvPr>
          <p:cNvSpPr/>
          <p:nvPr/>
        </p:nvSpPr>
        <p:spPr>
          <a:xfrm>
            <a:off x="6063526" y="5038531"/>
            <a:ext cx="3332402" cy="954107"/>
          </a:xfrm>
          <a:prstGeom prst="rect">
            <a:avLst/>
          </a:prstGeom>
        </p:spPr>
        <p:txBody>
          <a:bodyPr wrap="square">
            <a:spAutoFit/>
          </a:bodyPr>
          <a:lstStyle/>
          <a:p>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Cleanfog</a:t>
            </a:r>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 logra </a:t>
            </a:r>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sanitizar</a:t>
            </a:r>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 en menos de  5 minutos hasta 500m3 de </a:t>
            </a:r>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form,a</a:t>
            </a:r>
            <a:r>
              <a:rPr lang="es-ES_tradnl" sz="1400" dirty="0">
                <a:solidFill>
                  <a:schemeClr val="bg1"/>
                </a:solidFill>
                <a:latin typeface="Abadi" panose="020B0604020104020204" pitchFamily="34" charset="0"/>
                <a:ea typeface="Lato Light" panose="020F0502020204030203" pitchFamily="34" charset="0"/>
                <a:cs typeface="Lato Light" panose="020F0502020204030203" pitchFamily="34" charset="0"/>
              </a:rPr>
              <a:t> automatizada lo que evita errores humanos en el proceso de </a:t>
            </a:r>
            <a:r>
              <a:rPr lang="es-ES_tradnl"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sanitizaci</a:t>
            </a:r>
            <a:r>
              <a:rPr lang="es-MX" sz="1400" dirty="0" err="1">
                <a:solidFill>
                  <a:schemeClr val="bg1"/>
                </a:solidFill>
                <a:latin typeface="Abadi" panose="020B0604020104020204" pitchFamily="34" charset="0"/>
                <a:ea typeface="Lato Light" panose="020F0502020204030203" pitchFamily="34" charset="0"/>
                <a:cs typeface="Lato Light" panose="020F0502020204030203" pitchFamily="34" charset="0"/>
              </a:rPr>
              <a:t>ón</a:t>
            </a:r>
            <a:r>
              <a:rPr lang="es-MX" sz="1400" dirty="0">
                <a:solidFill>
                  <a:schemeClr val="bg1"/>
                </a:solidFill>
                <a:latin typeface="Abadi" panose="020B0604020104020204" pitchFamily="34" charset="0"/>
                <a:ea typeface="Lato Light" panose="020F0502020204030203" pitchFamily="34" charset="0"/>
                <a:cs typeface="Lato Light" panose="020F0502020204030203" pitchFamily="34" charset="0"/>
              </a:rPr>
              <a:t>.</a:t>
            </a:r>
            <a:endParaRPr lang="en-CA" sz="1400" dirty="0">
              <a:solidFill>
                <a:schemeClr val="bg1"/>
              </a:solidFill>
              <a:latin typeface="Abadi" panose="020B0604020104020204" pitchFamily="34" charset="0"/>
            </a:endParaRPr>
          </a:p>
        </p:txBody>
      </p:sp>
      <p:pic>
        <p:nvPicPr>
          <p:cNvPr id="14" name="Picture 13" descr="A picture containing device&#10;&#10;Description automatically generated">
            <a:extLst>
              <a:ext uri="{FF2B5EF4-FFF2-40B4-BE49-F238E27FC236}">
                <a16:creationId xmlns:a16="http://schemas.microsoft.com/office/drawing/2014/main" xmlns="" id="{25D16461-D4BD-409B-AF26-659AD06593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16" y="3558331"/>
            <a:ext cx="2314370" cy="3110871"/>
          </a:xfrm>
          <a:prstGeom prst="rect">
            <a:avLst/>
          </a:prstGeom>
        </p:spPr>
      </p:pic>
    </p:spTree>
    <p:extLst>
      <p:ext uri="{BB962C8B-B14F-4D97-AF65-F5344CB8AC3E}">
        <p14:creationId xmlns:p14="http://schemas.microsoft.com/office/powerpoint/2010/main" val="246124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6A8EF69-1953-462E-9482-2717A6080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44" y="2008814"/>
            <a:ext cx="4656656" cy="2884123"/>
          </a:xfrm>
          <a:prstGeom prst="rect">
            <a:avLst/>
          </a:prstGeom>
        </p:spPr>
      </p:pic>
      <p:sp>
        <p:nvSpPr>
          <p:cNvPr id="3" name="Rectangle 2">
            <a:extLst>
              <a:ext uri="{FF2B5EF4-FFF2-40B4-BE49-F238E27FC236}">
                <a16:creationId xmlns:a16="http://schemas.microsoft.com/office/drawing/2014/main" xmlns="" id="{EEA5E4E6-64E3-4090-8BC5-82461E0D3579}"/>
              </a:ext>
            </a:extLst>
          </p:cNvPr>
          <p:cNvSpPr/>
          <p:nvPr/>
        </p:nvSpPr>
        <p:spPr>
          <a:xfrm>
            <a:off x="5421261" y="171424"/>
            <a:ext cx="3903634" cy="646331"/>
          </a:xfrm>
          <a:prstGeom prst="rect">
            <a:avLst/>
          </a:prstGeom>
        </p:spPr>
        <p:txBody>
          <a:bodyPr wrap="none">
            <a:spAutoFit/>
          </a:bodyPr>
          <a:lstStyle/>
          <a:p>
            <a:pPr algn="ctr"/>
            <a:r>
              <a:rPr lang="es-ES_tradnl" sz="3600" b="1" dirty="0">
                <a:latin typeface="Abadi" panose="020B0604020104020204" pitchFamily="34" charset="0"/>
                <a:ea typeface="Source Sans Pro Semibold" panose="020B0503030403020204" pitchFamily="34" charset="0"/>
                <a:cs typeface="Arial" panose="020B0604020202020204" pitchFamily="34" charset="0"/>
              </a:rPr>
              <a:t>Propuesta de Valor</a:t>
            </a:r>
          </a:p>
        </p:txBody>
      </p:sp>
      <p:pic>
        <p:nvPicPr>
          <p:cNvPr id="4" name="Imagen 1">
            <a:extLst>
              <a:ext uri="{FF2B5EF4-FFF2-40B4-BE49-F238E27FC236}">
                <a16:creationId xmlns:a16="http://schemas.microsoft.com/office/drawing/2014/main" xmlns="" id="{533A9A67-4689-4F42-AF04-B5FAE0D4625E}"/>
              </a:ext>
            </a:extLst>
          </p:cNvPr>
          <p:cNvPicPr>
            <a:picLocks noChangeAspect="1"/>
          </p:cNvPicPr>
          <p:nvPr/>
        </p:nvPicPr>
        <p:blipFill>
          <a:blip r:embed="rId3"/>
          <a:stretch>
            <a:fillRect/>
          </a:stretch>
        </p:blipFill>
        <p:spPr>
          <a:xfrm>
            <a:off x="5127379" y="994937"/>
            <a:ext cx="640558" cy="624510"/>
          </a:xfrm>
          <a:prstGeom prst="rect">
            <a:avLst/>
          </a:prstGeom>
        </p:spPr>
      </p:pic>
      <p:sp>
        <p:nvSpPr>
          <p:cNvPr id="5" name="Rectangle 4">
            <a:extLst>
              <a:ext uri="{FF2B5EF4-FFF2-40B4-BE49-F238E27FC236}">
                <a16:creationId xmlns:a16="http://schemas.microsoft.com/office/drawing/2014/main" xmlns="" id="{D5193622-C802-4606-B4AC-1A875B337925}"/>
              </a:ext>
            </a:extLst>
          </p:cNvPr>
          <p:cNvSpPr/>
          <p:nvPr/>
        </p:nvSpPr>
        <p:spPr>
          <a:xfrm>
            <a:off x="5791200" y="869958"/>
            <a:ext cx="1763624" cy="369332"/>
          </a:xfrm>
          <a:prstGeom prst="rect">
            <a:avLst/>
          </a:prstGeom>
        </p:spPr>
        <p:txBody>
          <a:bodyPr wrap="none">
            <a:spAutoFit/>
          </a:bodyPr>
          <a:lstStyle/>
          <a:p>
            <a:r>
              <a:rPr lang="es-ES_tradnl" b="1" dirty="0">
                <a:latin typeface="Source Sans Pro Semibold" panose="020B0503030403020204" pitchFamily="34" charset="0"/>
                <a:ea typeface="Open Sans" panose="020B0606030504020204" pitchFamily="34" charset="0"/>
                <a:cs typeface="Open Sans" panose="020B0606030504020204" pitchFamily="34" charset="0"/>
              </a:rPr>
              <a:t>Nanotecnología</a:t>
            </a:r>
            <a:endParaRPr lang="en-CA" dirty="0"/>
          </a:p>
        </p:txBody>
      </p:sp>
      <p:sp>
        <p:nvSpPr>
          <p:cNvPr id="6" name="Rectangle 5">
            <a:extLst>
              <a:ext uri="{FF2B5EF4-FFF2-40B4-BE49-F238E27FC236}">
                <a16:creationId xmlns:a16="http://schemas.microsoft.com/office/drawing/2014/main" xmlns="" id="{C01CA175-31D6-4D24-9E6D-938B6328E7D4}"/>
              </a:ext>
            </a:extLst>
          </p:cNvPr>
          <p:cNvSpPr/>
          <p:nvPr/>
        </p:nvSpPr>
        <p:spPr>
          <a:xfrm>
            <a:off x="5826952" y="1208147"/>
            <a:ext cx="3621848" cy="738664"/>
          </a:xfrm>
          <a:prstGeom prst="rect">
            <a:avLst/>
          </a:prstGeom>
        </p:spPr>
        <p:txBody>
          <a:bodyPr wrap="square">
            <a:spAutoFit/>
          </a:bodyPr>
          <a:lstStyle/>
          <a:p>
            <a:pPr algn="just"/>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Equipo patentado a nivel internacional, que logra el mejor servicio de limpieza ambiental.</a:t>
            </a:r>
          </a:p>
        </p:txBody>
      </p:sp>
      <p:pic>
        <p:nvPicPr>
          <p:cNvPr id="10" name="Imagen 4">
            <a:extLst>
              <a:ext uri="{FF2B5EF4-FFF2-40B4-BE49-F238E27FC236}">
                <a16:creationId xmlns:a16="http://schemas.microsoft.com/office/drawing/2014/main" xmlns="" id="{BCBEBB5A-0F69-45D6-A40A-6622300A1D13}"/>
              </a:ext>
            </a:extLst>
          </p:cNvPr>
          <p:cNvPicPr>
            <a:picLocks noChangeAspect="1"/>
          </p:cNvPicPr>
          <p:nvPr/>
        </p:nvPicPr>
        <p:blipFill>
          <a:blip r:embed="rId4"/>
          <a:stretch>
            <a:fillRect/>
          </a:stretch>
        </p:blipFill>
        <p:spPr>
          <a:xfrm>
            <a:off x="5167248" y="2096854"/>
            <a:ext cx="620962" cy="624510"/>
          </a:xfrm>
          <a:prstGeom prst="rect">
            <a:avLst/>
          </a:prstGeom>
        </p:spPr>
      </p:pic>
      <p:sp>
        <p:nvSpPr>
          <p:cNvPr id="12" name="Rectangle 11">
            <a:extLst>
              <a:ext uri="{FF2B5EF4-FFF2-40B4-BE49-F238E27FC236}">
                <a16:creationId xmlns:a16="http://schemas.microsoft.com/office/drawing/2014/main" xmlns="" id="{A588A638-BAA3-483A-8D18-3A5F74144CB8}"/>
              </a:ext>
            </a:extLst>
          </p:cNvPr>
          <p:cNvSpPr/>
          <p:nvPr/>
        </p:nvSpPr>
        <p:spPr>
          <a:xfrm>
            <a:off x="5776143" y="1851693"/>
            <a:ext cx="1822935" cy="633379"/>
          </a:xfrm>
          <a:prstGeom prst="rect">
            <a:avLst/>
          </a:prstGeom>
        </p:spPr>
        <p:txBody>
          <a:bodyPr wrap="none">
            <a:spAutoFit/>
          </a:bodyPr>
          <a:lstStyle/>
          <a:p>
            <a:pPr>
              <a:lnSpc>
                <a:spcPts val="5000"/>
              </a:lnSpc>
            </a:pPr>
            <a:r>
              <a:rPr lang="es-ES_tradnl" b="1" dirty="0">
                <a:latin typeface="Source Sans Pro Semibold" panose="020B0503030403020204" pitchFamily="34" charset="0"/>
                <a:ea typeface="Open Sans" panose="020B0606030504020204" pitchFamily="34" charset="0"/>
                <a:cs typeface="Open Sans" panose="020B0606030504020204" pitchFamily="34" charset="0"/>
              </a:rPr>
              <a:t>Costo-Beneficio.</a:t>
            </a:r>
          </a:p>
        </p:txBody>
      </p:sp>
      <p:sp>
        <p:nvSpPr>
          <p:cNvPr id="15" name="Rectangle 14">
            <a:extLst>
              <a:ext uri="{FF2B5EF4-FFF2-40B4-BE49-F238E27FC236}">
                <a16:creationId xmlns:a16="http://schemas.microsoft.com/office/drawing/2014/main" xmlns="" id="{88C6C35D-0DD4-43D0-AD02-A05A7C0CC281}"/>
              </a:ext>
            </a:extLst>
          </p:cNvPr>
          <p:cNvSpPr/>
          <p:nvPr/>
        </p:nvSpPr>
        <p:spPr>
          <a:xfrm>
            <a:off x="5767937" y="2487246"/>
            <a:ext cx="3638661" cy="738664"/>
          </a:xfrm>
          <a:prstGeom prst="rect">
            <a:avLst/>
          </a:prstGeom>
        </p:spPr>
        <p:txBody>
          <a:bodyPr wrap="square">
            <a:spAutoFit/>
          </a:bodyPr>
          <a:lstStyle/>
          <a:p>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La rapidez, tecnología y servicio de </a:t>
            </a:r>
            <a:r>
              <a:rPr lang="es-ES_tradnl" sz="1400" b="1" dirty="0" err="1">
                <a:solidFill>
                  <a:schemeClr val="bg1"/>
                </a:solidFill>
                <a:latin typeface="Abadi" panose="020B0604020104020204" pitchFamily="34" charset="0"/>
                <a:ea typeface="Lato Light" panose="020F0502020204030203" pitchFamily="34" charset="0"/>
                <a:cs typeface="Arial" panose="020B0604020202020204" pitchFamily="34" charset="0"/>
              </a:rPr>
              <a:t>cleanfog</a:t>
            </a:r>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 nos convierte en la mejor opción en costo-beneficio</a:t>
            </a:r>
            <a:endParaRPr lang="en-CA" sz="1400" dirty="0">
              <a:solidFill>
                <a:schemeClr val="bg1"/>
              </a:solidFill>
              <a:latin typeface="Abadi" panose="020B0604020104020204" pitchFamily="34" charset="0"/>
            </a:endParaRPr>
          </a:p>
        </p:txBody>
      </p:sp>
      <p:pic>
        <p:nvPicPr>
          <p:cNvPr id="16" name="Imagen 3">
            <a:extLst>
              <a:ext uri="{FF2B5EF4-FFF2-40B4-BE49-F238E27FC236}">
                <a16:creationId xmlns:a16="http://schemas.microsoft.com/office/drawing/2014/main" xmlns="" id="{CABA3E4B-BFC2-4BAE-AD53-C42D7861A767}"/>
              </a:ext>
            </a:extLst>
          </p:cNvPr>
          <p:cNvPicPr>
            <a:picLocks noChangeAspect="1"/>
          </p:cNvPicPr>
          <p:nvPr/>
        </p:nvPicPr>
        <p:blipFill>
          <a:blip r:embed="rId5"/>
          <a:stretch>
            <a:fillRect/>
          </a:stretch>
        </p:blipFill>
        <p:spPr>
          <a:xfrm>
            <a:off x="5169184" y="3783686"/>
            <a:ext cx="620962" cy="607889"/>
          </a:xfrm>
          <a:prstGeom prst="rect">
            <a:avLst/>
          </a:prstGeom>
        </p:spPr>
      </p:pic>
      <p:sp>
        <p:nvSpPr>
          <p:cNvPr id="18" name="Rectangle 17">
            <a:extLst>
              <a:ext uri="{FF2B5EF4-FFF2-40B4-BE49-F238E27FC236}">
                <a16:creationId xmlns:a16="http://schemas.microsoft.com/office/drawing/2014/main" xmlns="" id="{12161E2B-71E2-416C-916C-79421CAF06DD}"/>
              </a:ext>
            </a:extLst>
          </p:cNvPr>
          <p:cNvSpPr/>
          <p:nvPr/>
        </p:nvSpPr>
        <p:spPr>
          <a:xfrm>
            <a:off x="5863055" y="3473857"/>
            <a:ext cx="3121367" cy="633379"/>
          </a:xfrm>
          <a:prstGeom prst="rect">
            <a:avLst/>
          </a:prstGeom>
        </p:spPr>
        <p:txBody>
          <a:bodyPr wrap="none">
            <a:spAutoFit/>
          </a:bodyPr>
          <a:lstStyle/>
          <a:p>
            <a:pPr>
              <a:lnSpc>
                <a:spcPts val="5000"/>
              </a:lnSpc>
            </a:pPr>
            <a:r>
              <a:rPr lang="es-ES_tradnl" b="1" dirty="0" err="1">
                <a:latin typeface="Source Sans Pro Semibold" panose="020B0503030403020204" pitchFamily="34" charset="0"/>
                <a:ea typeface="Open Sans" panose="020B0606030504020204" pitchFamily="34" charset="0"/>
                <a:cs typeface="Open Sans" panose="020B0606030504020204" pitchFamily="34" charset="0"/>
              </a:rPr>
              <a:t>Automatizaci</a:t>
            </a:r>
            <a:r>
              <a:rPr lang="es-MX" b="1" dirty="0" err="1">
                <a:latin typeface="Source Sans Pro Semibold" panose="020B0503030403020204" pitchFamily="34" charset="0"/>
                <a:ea typeface="Open Sans" panose="020B0606030504020204" pitchFamily="34" charset="0"/>
                <a:cs typeface="Open Sans" panose="020B0606030504020204" pitchFamily="34" charset="0"/>
              </a:rPr>
              <a:t>ó</a:t>
            </a:r>
            <a:r>
              <a:rPr lang="es-ES_tradnl" b="1" dirty="0">
                <a:latin typeface="Source Sans Pro Semibold" panose="020B0503030403020204" pitchFamily="34" charset="0"/>
                <a:ea typeface="Open Sans" panose="020B0606030504020204" pitchFamily="34" charset="0"/>
                <a:cs typeface="Open Sans" panose="020B0606030504020204" pitchFamily="34" charset="0"/>
              </a:rPr>
              <a:t>n y </a:t>
            </a:r>
            <a:r>
              <a:rPr lang="es-ES_tradnl" b="1" dirty="0" err="1">
                <a:latin typeface="Source Sans Pro Semibold" panose="020B0503030403020204" pitchFamily="34" charset="0"/>
                <a:ea typeface="Open Sans" panose="020B0606030504020204" pitchFamily="34" charset="0"/>
                <a:cs typeface="Open Sans" panose="020B0606030504020204" pitchFamily="34" charset="0"/>
              </a:rPr>
              <a:t>Autonomia</a:t>
            </a:r>
            <a:r>
              <a:rPr lang="es-ES_tradnl" b="1" dirty="0">
                <a:latin typeface="Source Sans Pro Semibold" panose="020B0503030403020204" pitchFamily="34" charset="0"/>
                <a:ea typeface="Open Sans" panose="020B0606030504020204" pitchFamily="34" charset="0"/>
                <a:cs typeface="Open Sans" panose="020B0606030504020204" pitchFamily="34" charset="0"/>
              </a:rPr>
              <a:t>.</a:t>
            </a:r>
          </a:p>
        </p:txBody>
      </p:sp>
      <p:sp>
        <p:nvSpPr>
          <p:cNvPr id="19" name="Rectangle 18">
            <a:extLst>
              <a:ext uri="{FF2B5EF4-FFF2-40B4-BE49-F238E27FC236}">
                <a16:creationId xmlns:a16="http://schemas.microsoft.com/office/drawing/2014/main" xmlns="" id="{614BF119-C40E-4E6C-B715-9FA58DA78DFB}"/>
              </a:ext>
            </a:extLst>
          </p:cNvPr>
          <p:cNvSpPr/>
          <p:nvPr/>
        </p:nvSpPr>
        <p:spPr>
          <a:xfrm>
            <a:off x="5830195" y="4167168"/>
            <a:ext cx="3537765" cy="738664"/>
          </a:xfrm>
          <a:prstGeom prst="rect">
            <a:avLst/>
          </a:prstGeom>
        </p:spPr>
        <p:txBody>
          <a:bodyPr wrap="square">
            <a:spAutoFit/>
          </a:bodyPr>
          <a:lstStyle/>
          <a:p>
            <a:pPr algn="just"/>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La tecnología de </a:t>
            </a:r>
            <a:r>
              <a:rPr lang="es-ES_tradnl" sz="1400" b="1" dirty="0" err="1">
                <a:solidFill>
                  <a:schemeClr val="bg1"/>
                </a:solidFill>
                <a:latin typeface="Abadi" panose="020B0604020104020204" pitchFamily="34" charset="0"/>
                <a:ea typeface="Lato Light" panose="020F0502020204030203" pitchFamily="34" charset="0"/>
                <a:cs typeface="Arial" panose="020B0604020202020204" pitchFamily="34" charset="0"/>
              </a:rPr>
              <a:t>cleanfog</a:t>
            </a:r>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 da la libertad de </a:t>
            </a:r>
            <a:r>
              <a:rPr lang="es-ES_tradnl" sz="1400" dirty="0" err="1">
                <a:solidFill>
                  <a:schemeClr val="bg1"/>
                </a:solidFill>
                <a:latin typeface="Abadi" panose="020B0604020104020204" pitchFamily="34" charset="0"/>
                <a:ea typeface="Lato Light" panose="020F0502020204030203" pitchFamily="34" charset="0"/>
                <a:cs typeface="Arial" panose="020B0604020202020204" pitchFamily="34" charset="0"/>
              </a:rPr>
              <a:t>sanitizar</a:t>
            </a:r>
            <a:r>
              <a:rPr lang="es-ES_tradnl" sz="1400" dirty="0">
                <a:solidFill>
                  <a:schemeClr val="bg1"/>
                </a:solidFill>
                <a:latin typeface="Abadi" panose="020B0604020104020204" pitchFamily="34" charset="0"/>
                <a:ea typeface="Lato Light" panose="020F0502020204030203" pitchFamily="34" charset="0"/>
                <a:cs typeface="Arial" panose="020B0604020202020204" pitchFamily="34" charset="0"/>
              </a:rPr>
              <a:t> en cualquier momento sin necesidad de equipos de trabajo.</a:t>
            </a:r>
          </a:p>
        </p:txBody>
      </p:sp>
    </p:spTree>
    <p:extLst>
      <p:ext uri="{BB962C8B-B14F-4D97-AF65-F5344CB8AC3E}">
        <p14:creationId xmlns:p14="http://schemas.microsoft.com/office/powerpoint/2010/main" val="352765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77ED9AD-9969-4471-8232-06839A49FCB4}"/>
              </a:ext>
            </a:extLst>
          </p:cNvPr>
          <p:cNvSpPr/>
          <p:nvPr/>
        </p:nvSpPr>
        <p:spPr>
          <a:xfrm>
            <a:off x="2819400" y="152400"/>
            <a:ext cx="4975593" cy="830997"/>
          </a:xfrm>
          <a:prstGeom prst="rect">
            <a:avLst/>
          </a:prstGeom>
        </p:spPr>
        <p:txBody>
          <a:bodyPr wrap="none">
            <a:spAutoFit/>
          </a:bodyPr>
          <a:lstStyle/>
          <a:p>
            <a:r>
              <a:rPr lang="en-CA" sz="4800" b="1" spc="5" dirty="0" err="1"/>
              <a:t>Listas</a:t>
            </a:r>
            <a:r>
              <a:rPr lang="en-CA" sz="4800" b="1" spc="5" dirty="0"/>
              <a:t> </a:t>
            </a:r>
            <a:r>
              <a:rPr lang="en-CA" sz="4800" b="1" spc="20" dirty="0"/>
              <a:t>de</a:t>
            </a:r>
            <a:r>
              <a:rPr lang="en-CA" sz="4800" b="1" spc="-90" dirty="0"/>
              <a:t> </a:t>
            </a:r>
            <a:r>
              <a:rPr lang="en-CA" sz="4800" b="1" spc="5" dirty="0" err="1"/>
              <a:t>Precios</a:t>
            </a:r>
            <a:endParaRPr lang="en-CA" sz="4800" b="1" dirty="0"/>
          </a:p>
        </p:txBody>
      </p:sp>
      <p:sp>
        <p:nvSpPr>
          <p:cNvPr id="21" name="TextBox 20">
            <a:extLst>
              <a:ext uri="{FF2B5EF4-FFF2-40B4-BE49-F238E27FC236}">
                <a16:creationId xmlns:a16="http://schemas.microsoft.com/office/drawing/2014/main" xmlns="" id="{C4C6D8D2-25A5-4475-9032-3A1F48A33283}"/>
              </a:ext>
            </a:extLst>
          </p:cNvPr>
          <p:cNvSpPr txBox="1"/>
          <p:nvPr/>
        </p:nvSpPr>
        <p:spPr>
          <a:xfrm>
            <a:off x="294741" y="5672247"/>
            <a:ext cx="6451599"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err="1">
                <a:latin typeface="Abadi" panose="020B0604020104020204" pitchFamily="34" charset="0"/>
              </a:rPr>
              <a:t>Precios</a:t>
            </a:r>
            <a:r>
              <a:rPr lang="en-CA" sz="1400" dirty="0">
                <a:latin typeface="Abadi" panose="020B0604020104020204" pitchFamily="34" charset="0"/>
              </a:rPr>
              <a:t> </a:t>
            </a:r>
            <a:r>
              <a:rPr lang="en-CA" sz="1400" dirty="0" err="1">
                <a:latin typeface="Abadi" panose="020B0604020104020204" pitchFamily="34" charset="0"/>
              </a:rPr>
              <a:t>sujestos</a:t>
            </a:r>
            <a:r>
              <a:rPr lang="en-CA" sz="1400" dirty="0">
                <a:latin typeface="Abadi" panose="020B0604020104020204" pitchFamily="34" charset="0"/>
              </a:rPr>
              <a:t> a </a:t>
            </a:r>
            <a:r>
              <a:rPr lang="en-CA" sz="1400" dirty="0" err="1">
                <a:latin typeface="Abadi" panose="020B0604020104020204" pitchFamily="34" charset="0"/>
              </a:rPr>
              <a:t>cambio</a:t>
            </a:r>
            <a:r>
              <a:rPr lang="en-CA" sz="1400" dirty="0">
                <a:latin typeface="Abadi" panose="020B0604020104020204" pitchFamily="34" charset="0"/>
              </a:rPr>
              <a:t> sin </a:t>
            </a:r>
            <a:r>
              <a:rPr lang="en-CA" sz="1400" dirty="0" err="1">
                <a:latin typeface="Abadi" panose="020B0604020104020204" pitchFamily="34" charset="0"/>
              </a:rPr>
              <a:t>previo</a:t>
            </a:r>
            <a:r>
              <a:rPr lang="en-CA" sz="1400" dirty="0">
                <a:latin typeface="Abadi" panose="020B0604020104020204" pitchFamily="34" charset="0"/>
              </a:rPr>
              <a:t> aviso</a:t>
            </a:r>
          </a:p>
          <a:p>
            <a:pPr marL="285750" indent="-285750">
              <a:buFont typeface="Arial" panose="020B0604020202020204" pitchFamily="34" charset="0"/>
              <a:buChar char="•"/>
            </a:pPr>
            <a:r>
              <a:rPr lang="en-CA" sz="1400" dirty="0" err="1">
                <a:latin typeface="Abadi" panose="020B0604020104020204" pitchFamily="34" charset="0"/>
              </a:rPr>
              <a:t>Precios</a:t>
            </a:r>
            <a:r>
              <a:rPr lang="en-CA" sz="1400" dirty="0">
                <a:latin typeface="Abadi" panose="020B0604020104020204" pitchFamily="34" charset="0"/>
              </a:rPr>
              <a:t> </a:t>
            </a:r>
            <a:r>
              <a:rPr lang="en-CA" sz="1400" dirty="0" err="1">
                <a:latin typeface="Abadi" panose="020B0604020104020204" pitchFamily="34" charset="0"/>
              </a:rPr>
              <a:t>expresados</a:t>
            </a:r>
            <a:r>
              <a:rPr lang="en-CA" sz="1400" dirty="0">
                <a:latin typeface="Abadi" panose="020B0604020104020204" pitchFamily="34" charset="0"/>
              </a:rPr>
              <a:t> </a:t>
            </a:r>
            <a:r>
              <a:rPr lang="en-CA" sz="1400" dirty="0" err="1">
                <a:latin typeface="Abadi" panose="020B0604020104020204" pitchFamily="34" charset="0"/>
              </a:rPr>
              <a:t>en</a:t>
            </a:r>
            <a:r>
              <a:rPr lang="en-CA" sz="1400" dirty="0">
                <a:latin typeface="Abadi" panose="020B0604020104020204" pitchFamily="34" charset="0"/>
              </a:rPr>
              <a:t> </a:t>
            </a:r>
            <a:r>
              <a:rPr lang="en-CA" sz="1400" dirty="0" err="1">
                <a:latin typeface="Abadi" panose="020B0604020104020204" pitchFamily="34" charset="0"/>
              </a:rPr>
              <a:t>Dolares</a:t>
            </a:r>
            <a:r>
              <a:rPr lang="en-CA" sz="1400" dirty="0">
                <a:latin typeface="Abadi" panose="020B0604020104020204" pitchFamily="34" charset="0"/>
              </a:rPr>
              <a:t> Americanos de los E.U.A.</a:t>
            </a:r>
          </a:p>
          <a:p>
            <a:pPr marL="285750" indent="-285750">
              <a:buFont typeface="Arial" panose="020B0604020202020204" pitchFamily="34" charset="0"/>
              <a:buChar char="•"/>
            </a:pPr>
            <a:r>
              <a:rPr lang="en-CA" sz="1400" dirty="0" err="1">
                <a:latin typeface="Abadi" panose="020B0604020104020204" pitchFamily="34" charset="0"/>
              </a:rPr>
              <a:t>Precios</a:t>
            </a:r>
            <a:r>
              <a:rPr lang="en-CA" sz="1400" dirty="0">
                <a:latin typeface="Abadi" panose="020B0604020104020204" pitchFamily="34" charset="0"/>
              </a:rPr>
              <a:t> mas IVA</a:t>
            </a:r>
          </a:p>
          <a:p>
            <a:pPr marL="285750" indent="-285750">
              <a:buFont typeface="Arial" panose="020B0604020202020204" pitchFamily="34" charset="0"/>
              <a:buChar char="•"/>
            </a:pPr>
            <a:r>
              <a:rPr lang="en-CA" sz="1400" dirty="0">
                <a:latin typeface="Abadi" panose="020B0604020104020204" pitchFamily="34" charset="0"/>
              </a:rPr>
              <a:t>Pago: </a:t>
            </a:r>
            <a:r>
              <a:rPr lang="en-CA" sz="1400" dirty="0" err="1">
                <a:latin typeface="Abadi" panose="020B0604020104020204" pitchFamily="34" charset="0"/>
              </a:rPr>
              <a:t>Contado</a:t>
            </a:r>
            <a:r>
              <a:rPr lang="en-CA" sz="1400" dirty="0">
                <a:latin typeface="Abadi" panose="020B0604020104020204" pitchFamily="34" charset="0"/>
              </a:rPr>
              <a:t> </a:t>
            </a:r>
            <a:r>
              <a:rPr lang="en-CA" sz="1400" dirty="0" err="1">
                <a:latin typeface="Abadi" panose="020B0604020104020204" pitchFamily="34" charset="0"/>
              </a:rPr>
              <a:t>anticipado</a:t>
            </a:r>
            <a:endParaRPr lang="en-CA" sz="1400" dirty="0">
              <a:latin typeface="Abadi" panose="020B0604020104020204" pitchFamily="34" charset="0"/>
            </a:endParaRPr>
          </a:p>
          <a:p>
            <a:pPr marL="285750" indent="-285750">
              <a:buFont typeface="Arial" panose="020B0604020202020204" pitchFamily="34" charset="0"/>
              <a:buChar char="•"/>
            </a:pPr>
            <a:r>
              <a:rPr lang="en-CA" sz="1400" dirty="0" err="1">
                <a:latin typeface="Abadi" panose="020B0604020104020204" pitchFamily="34" charset="0"/>
              </a:rPr>
              <a:t>Condiciones</a:t>
            </a:r>
            <a:r>
              <a:rPr lang="en-CA" sz="1400" dirty="0">
                <a:latin typeface="Abadi" panose="020B0604020104020204" pitchFamily="34" charset="0"/>
              </a:rPr>
              <a:t> de </a:t>
            </a:r>
            <a:r>
              <a:rPr lang="en-CA" sz="1400" dirty="0" err="1">
                <a:latin typeface="Abadi" panose="020B0604020104020204" pitchFamily="34" charset="0"/>
              </a:rPr>
              <a:t>venta</a:t>
            </a:r>
            <a:r>
              <a:rPr lang="en-CA" sz="1400" dirty="0">
                <a:latin typeface="Abadi" panose="020B0604020104020204" pitchFamily="34" charset="0"/>
              </a:rPr>
              <a:t>: EXWORKS CDMX(Incoterms 2010)</a:t>
            </a:r>
          </a:p>
          <a:p>
            <a:pPr marL="285750" indent="-285750">
              <a:buFont typeface="Arial" panose="020B0604020202020204" pitchFamily="34" charset="0"/>
              <a:buChar char="•"/>
            </a:pPr>
            <a:endParaRPr lang="en-CA" sz="1400" dirty="0"/>
          </a:p>
        </p:txBody>
      </p:sp>
      <p:pic>
        <p:nvPicPr>
          <p:cNvPr id="3" name="Picture 2" descr="A picture containing indoor, black, sitting, small&#10;&#10;Description automatically generated">
            <a:extLst>
              <a:ext uri="{FF2B5EF4-FFF2-40B4-BE49-F238E27FC236}">
                <a16:creationId xmlns:a16="http://schemas.microsoft.com/office/drawing/2014/main" xmlns="" id="{4A78785D-8643-485D-916E-0712186C2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890" y="1185753"/>
            <a:ext cx="2233414" cy="1676400"/>
          </a:xfrm>
          <a:prstGeom prst="rect">
            <a:avLst/>
          </a:prstGeom>
        </p:spPr>
      </p:pic>
      <p:graphicFrame>
        <p:nvGraphicFramePr>
          <p:cNvPr id="17" name="object 88">
            <a:extLst>
              <a:ext uri="{FF2B5EF4-FFF2-40B4-BE49-F238E27FC236}">
                <a16:creationId xmlns:a16="http://schemas.microsoft.com/office/drawing/2014/main" xmlns="" id="{89E3547F-7851-4707-A6B1-893B4FCED518}"/>
              </a:ext>
            </a:extLst>
          </p:cNvPr>
          <p:cNvGraphicFramePr>
            <a:graphicFrameLocks noGrp="1"/>
          </p:cNvGraphicFramePr>
          <p:nvPr>
            <p:extLst>
              <p:ext uri="{D42A27DB-BD31-4B8C-83A1-F6EECF244321}">
                <p14:modId xmlns:p14="http://schemas.microsoft.com/office/powerpoint/2010/main" val="3522648181"/>
              </p:ext>
            </p:extLst>
          </p:nvPr>
        </p:nvGraphicFramePr>
        <p:xfrm>
          <a:off x="3493577" y="1685308"/>
          <a:ext cx="4066807" cy="677290"/>
        </p:xfrm>
        <a:graphic>
          <a:graphicData uri="http://schemas.openxmlformats.org/drawingml/2006/table">
            <a:tbl>
              <a:tblPr firstRow="1" bandRow="1">
                <a:tableStyleId>{2D5ABB26-0587-4C30-8999-92F81FD0307C}</a:tableStyleId>
              </a:tblPr>
              <a:tblGrid>
                <a:gridCol w="2089517">
                  <a:extLst>
                    <a:ext uri="{9D8B030D-6E8A-4147-A177-3AD203B41FA5}">
                      <a16:colId xmlns:a16="http://schemas.microsoft.com/office/drawing/2014/main" xmlns="" val="20000"/>
                    </a:ext>
                  </a:extLst>
                </a:gridCol>
                <a:gridCol w="1977290">
                  <a:extLst>
                    <a:ext uri="{9D8B030D-6E8A-4147-A177-3AD203B41FA5}">
                      <a16:colId xmlns:a16="http://schemas.microsoft.com/office/drawing/2014/main" xmlns="" val="20001"/>
                    </a:ext>
                  </a:extLst>
                </a:gridCol>
              </a:tblGrid>
              <a:tr h="308489">
                <a:tc>
                  <a:txBody>
                    <a:bodyPr/>
                    <a:lstStyle/>
                    <a:p>
                      <a:pPr marR="75565" algn="r">
                        <a:lnSpc>
                          <a:spcPct val="100000"/>
                        </a:lnSpc>
                        <a:spcBef>
                          <a:spcPts val="305"/>
                        </a:spcBef>
                      </a:pPr>
                      <a:r>
                        <a:rPr lang="en-CA" sz="1950" b="1" dirty="0" err="1">
                          <a:solidFill>
                            <a:schemeClr val="bg1"/>
                          </a:solidFill>
                          <a:latin typeface="Arial"/>
                          <a:cs typeface="Arial"/>
                        </a:rPr>
                        <a:t>Maquina</a:t>
                      </a:r>
                      <a:endParaRPr sz="1950" b="1" dirty="0">
                        <a:solidFill>
                          <a:schemeClr val="bg1"/>
                        </a:solidFill>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tc>
                  <a:txBody>
                    <a:bodyPr/>
                    <a:lstStyle/>
                    <a:p>
                      <a:pPr marR="74295" algn="r">
                        <a:lnSpc>
                          <a:spcPct val="100000"/>
                        </a:lnSpc>
                        <a:spcBef>
                          <a:spcPts val="305"/>
                        </a:spcBef>
                      </a:pPr>
                      <a:r>
                        <a:rPr lang="en-CA" sz="1950" b="1" dirty="0" err="1">
                          <a:solidFill>
                            <a:srgbClr val="FFFFFF"/>
                          </a:solidFill>
                          <a:latin typeface="Arial"/>
                          <a:cs typeface="Arial"/>
                        </a:rPr>
                        <a:t>Solucion</a:t>
                      </a:r>
                      <a:r>
                        <a:rPr lang="en-CA" sz="1950" b="1" dirty="0">
                          <a:solidFill>
                            <a:srgbClr val="FFFFFF"/>
                          </a:solidFill>
                          <a:latin typeface="Arial"/>
                          <a:cs typeface="Arial"/>
                        </a:rPr>
                        <a:t> 500ml</a:t>
                      </a:r>
                      <a:endParaRPr sz="1950" dirty="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tcPr>
                </a:tc>
                <a:extLst>
                  <a:ext uri="{0D108BD9-81ED-4DB2-BD59-A6C34878D82A}">
                    <a16:rowId xmlns:a16="http://schemas.microsoft.com/office/drawing/2014/main" xmlns="" val="10000"/>
                  </a:ext>
                </a:extLst>
              </a:tr>
              <a:tr h="341375">
                <a:tc>
                  <a:txBody>
                    <a:bodyPr/>
                    <a:lstStyle/>
                    <a:p>
                      <a:pPr marR="75565" algn="r">
                        <a:lnSpc>
                          <a:spcPct val="100000"/>
                        </a:lnSpc>
                        <a:spcBef>
                          <a:spcPts val="455"/>
                        </a:spcBef>
                      </a:pPr>
                      <a:r>
                        <a:rPr lang="en-CA" sz="1450" b="1" spc="-10" dirty="0">
                          <a:latin typeface="Arial"/>
                          <a:cs typeface="Arial"/>
                        </a:rPr>
                        <a:t>USD$680</a:t>
                      </a:r>
                      <a:endParaRPr sz="1450" dirty="0">
                        <a:latin typeface="Arial"/>
                        <a:cs typeface="Arial"/>
                      </a:endParaRPr>
                    </a:p>
                  </a:txBody>
                  <a:tcPr marL="0" marR="0" marT="577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a:txBody>
                    <a:bodyPr/>
                    <a:lstStyle/>
                    <a:p>
                      <a:pPr marR="76835" algn="r">
                        <a:lnSpc>
                          <a:spcPct val="100000"/>
                        </a:lnSpc>
                        <a:spcBef>
                          <a:spcPts val="455"/>
                        </a:spcBef>
                      </a:pPr>
                      <a:r>
                        <a:rPr lang="en-CA" sz="1450" b="1" spc="-10" dirty="0">
                          <a:latin typeface="Arial"/>
                          <a:cs typeface="Arial"/>
                        </a:rPr>
                        <a:t>USD$109</a:t>
                      </a:r>
                      <a:endParaRPr sz="1450" dirty="0">
                        <a:latin typeface="Arial"/>
                        <a:cs typeface="Arial"/>
                      </a:endParaRPr>
                    </a:p>
                  </a:txBody>
                  <a:tcPr marL="0" marR="0" marT="577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extLst>
                  <a:ext uri="{0D108BD9-81ED-4DB2-BD59-A6C34878D82A}">
                    <a16:rowId xmlns:a16="http://schemas.microsoft.com/office/drawing/2014/main" xmlns="" val="10001"/>
                  </a:ext>
                </a:extLst>
              </a:tr>
            </a:tbl>
          </a:graphicData>
        </a:graphic>
      </p:graphicFrame>
      <p:sp>
        <p:nvSpPr>
          <p:cNvPr id="5" name="Rectangle 4">
            <a:extLst>
              <a:ext uri="{FF2B5EF4-FFF2-40B4-BE49-F238E27FC236}">
                <a16:creationId xmlns:a16="http://schemas.microsoft.com/office/drawing/2014/main" xmlns="" id="{19E3F5DD-8E80-4845-A437-94C7AEF95AE1}"/>
              </a:ext>
            </a:extLst>
          </p:cNvPr>
          <p:cNvSpPr/>
          <p:nvPr/>
        </p:nvSpPr>
        <p:spPr>
          <a:xfrm>
            <a:off x="3352800" y="1101765"/>
            <a:ext cx="2435734" cy="369332"/>
          </a:xfrm>
          <a:prstGeom prst="rect">
            <a:avLst/>
          </a:prstGeom>
        </p:spPr>
        <p:txBody>
          <a:bodyPr wrap="square">
            <a:spAutoFit/>
          </a:bodyPr>
          <a:lstStyle/>
          <a:p>
            <a:r>
              <a:rPr lang="en-CA" b="1" i="1" u="sng" spc="25" dirty="0">
                <a:uFill>
                  <a:solidFill>
                    <a:srgbClr val="FF2600"/>
                  </a:solidFill>
                </a:uFill>
                <a:latin typeface="Arial"/>
                <a:cs typeface="Arial"/>
              </a:rPr>
              <a:t>Clean Cloud </a:t>
            </a:r>
            <a:r>
              <a:rPr lang="en-CA" b="1" i="1" u="sng" spc="25" dirty="0" err="1">
                <a:uFill>
                  <a:solidFill>
                    <a:srgbClr val="FF2600"/>
                  </a:solidFill>
                </a:uFill>
                <a:latin typeface="Arial"/>
                <a:cs typeface="Arial"/>
              </a:rPr>
              <a:t>Portatil</a:t>
            </a:r>
            <a:endParaRPr lang="en-CA" dirty="0"/>
          </a:p>
        </p:txBody>
      </p:sp>
      <p:sp>
        <p:nvSpPr>
          <p:cNvPr id="2" name="Rectangle 1">
            <a:extLst>
              <a:ext uri="{FF2B5EF4-FFF2-40B4-BE49-F238E27FC236}">
                <a16:creationId xmlns:a16="http://schemas.microsoft.com/office/drawing/2014/main" xmlns="" id="{BBEB32E9-9D09-4D17-A72B-57BFC8073453}"/>
              </a:ext>
            </a:extLst>
          </p:cNvPr>
          <p:cNvSpPr/>
          <p:nvPr/>
        </p:nvSpPr>
        <p:spPr>
          <a:xfrm>
            <a:off x="3520540" y="2632428"/>
            <a:ext cx="4953000" cy="2769989"/>
          </a:xfrm>
          <a:prstGeom prst="rect">
            <a:avLst/>
          </a:prstGeom>
        </p:spPr>
        <p:txBody>
          <a:bodyPr>
            <a:spAutoFit/>
          </a:bodyPr>
          <a:lstStyle/>
          <a:p>
            <a:r>
              <a:rPr lang="en-CA" sz="2000" b="1" dirty="0" err="1">
                <a:solidFill>
                  <a:schemeClr val="bg1"/>
                </a:solidFill>
                <a:latin typeface="Abadi" panose="020B0604020104020204" pitchFamily="34" charset="0"/>
              </a:rPr>
              <a:t>Especificaciones</a:t>
            </a:r>
            <a:endParaRPr lang="en-CA" sz="2000" b="1" dirty="0">
              <a:solidFill>
                <a:schemeClr val="bg1"/>
              </a:solidFill>
              <a:latin typeface="Abadi" panose="020B0604020104020204" pitchFamily="34" charset="0"/>
            </a:endParaRPr>
          </a:p>
          <a:p>
            <a:endParaRPr lang="en-CA" sz="1400" dirty="0">
              <a:solidFill>
                <a:schemeClr val="bg1"/>
              </a:solidFill>
              <a:latin typeface="Abadi" panose="020B0604020104020204" pitchFamily="34" charset="0"/>
            </a:endParaRPr>
          </a:p>
          <a:p>
            <a:r>
              <a:rPr lang="en-CA" sz="1400" dirty="0" err="1">
                <a:solidFill>
                  <a:schemeClr val="bg1"/>
                </a:solidFill>
                <a:latin typeface="Abadi" panose="020B0604020104020204" pitchFamily="34" charset="0"/>
              </a:rPr>
              <a:t>Dimensiones</a:t>
            </a:r>
            <a:r>
              <a:rPr lang="en-CA" sz="1400" dirty="0">
                <a:solidFill>
                  <a:schemeClr val="bg1"/>
                </a:solidFill>
                <a:latin typeface="Abadi" panose="020B0604020104020204" pitchFamily="34" charset="0"/>
              </a:rPr>
              <a:t>: Largo: 31.5 Cm. Ancho: 12.5 Cm. Alto: 22 Cm.</a:t>
            </a:r>
          </a:p>
          <a:p>
            <a:r>
              <a:rPr lang="en-CA" sz="1400" dirty="0">
                <a:solidFill>
                  <a:schemeClr val="bg1"/>
                </a:solidFill>
                <a:latin typeface="Abadi" panose="020B0604020104020204" pitchFamily="34" charset="0"/>
              </a:rPr>
              <a:t>Peso: 4 Kg (sin </a:t>
            </a:r>
            <a:r>
              <a:rPr lang="en-CA" sz="1400" dirty="0" err="1">
                <a:solidFill>
                  <a:schemeClr val="bg1"/>
                </a:solidFill>
                <a:latin typeface="Abadi" panose="020B0604020104020204" pitchFamily="34" charset="0"/>
              </a:rPr>
              <a:t>líquido</a:t>
            </a:r>
            <a:r>
              <a:rPr lang="en-CA" sz="1400" dirty="0">
                <a:solidFill>
                  <a:schemeClr val="bg1"/>
                </a:solidFill>
                <a:latin typeface="Abadi" panose="020B0604020104020204" pitchFamily="34" charset="0"/>
              </a:rPr>
              <a:t>)</a:t>
            </a:r>
          </a:p>
          <a:p>
            <a:r>
              <a:rPr lang="en-CA" sz="1400" dirty="0">
                <a:solidFill>
                  <a:schemeClr val="bg1"/>
                </a:solidFill>
                <a:latin typeface="Abadi" panose="020B0604020104020204" pitchFamily="34" charset="0"/>
              </a:rPr>
              <a:t>Voltage de </a:t>
            </a:r>
            <a:r>
              <a:rPr lang="en-CA" sz="1400" dirty="0" err="1">
                <a:solidFill>
                  <a:schemeClr val="bg1"/>
                </a:solidFill>
                <a:latin typeface="Abadi" panose="020B0604020104020204" pitchFamily="34" charset="0"/>
              </a:rPr>
              <a:t>operación</a:t>
            </a:r>
            <a:r>
              <a:rPr lang="en-CA" sz="1400" dirty="0">
                <a:solidFill>
                  <a:schemeClr val="bg1"/>
                </a:solidFill>
                <a:latin typeface="Abadi" panose="020B0604020104020204" pitchFamily="34" charset="0"/>
              </a:rPr>
              <a:t>: 120 </a:t>
            </a:r>
            <a:r>
              <a:rPr lang="en-CA" sz="1400" dirty="0" err="1">
                <a:solidFill>
                  <a:schemeClr val="bg1"/>
                </a:solidFill>
                <a:latin typeface="Abadi" panose="020B0604020104020204" pitchFamily="34" charset="0"/>
              </a:rPr>
              <a:t>Voltios</a:t>
            </a:r>
            <a:r>
              <a:rPr lang="en-CA" sz="1400" dirty="0">
                <a:solidFill>
                  <a:schemeClr val="bg1"/>
                </a:solidFill>
                <a:latin typeface="Abadi" panose="020B0604020104020204" pitchFamily="34" charset="0"/>
              </a:rPr>
              <a:t>, 50-60 Hz.</a:t>
            </a:r>
          </a:p>
          <a:p>
            <a:r>
              <a:rPr lang="en-CA" sz="1400" dirty="0" err="1">
                <a:solidFill>
                  <a:schemeClr val="bg1"/>
                </a:solidFill>
                <a:latin typeface="Abadi" panose="020B0604020104020204" pitchFamily="34" charset="0"/>
              </a:rPr>
              <a:t>Consumo</a:t>
            </a:r>
            <a:r>
              <a:rPr lang="en-CA" sz="1400" dirty="0">
                <a:solidFill>
                  <a:schemeClr val="bg1"/>
                </a:solidFill>
                <a:latin typeface="Abadi" panose="020B0604020104020204" pitchFamily="34" charset="0"/>
              </a:rPr>
              <a:t>: 6.5 </a:t>
            </a:r>
            <a:r>
              <a:rPr lang="en-CA" sz="1400" dirty="0" err="1">
                <a:solidFill>
                  <a:schemeClr val="bg1"/>
                </a:solidFill>
                <a:latin typeface="Abadi" panose="020B0604020104020204" pitchFamily="34" charset="0"/>
              </a:rPr>
              <a:t>Amperios</a:t>
            </a:r>
            <a:endParaRPr lang="en-CA" sz="1400" dirty="0">
              <a:solidFill>
                <a:schemeClr val="bg1"/>
              </a:solidFill>
              <a:latin typeface="Abadi" panose="020B0604020104020204" pitchFamily="34" charset="0"/>
            </a:endParaRPr>
          </a:p>
          <a:p>
            <a:r>
              <a:rPr lang="en-CA" sz="1400" dirty="0" err="1">
                <a:solidFill>
                  <a:schemeClr val="bg1"/>
                </a:solidFill>
                <a:latin typeface="Abadi" panose="020B0604020104020204" pitchFamily="34" charset="0"/>
              </a:rPr>
              <a:t>Tiempo</a:t>
            </a:r>
            <a:r>
              <a:rPr lang="en-CA" sz="1400" dirty="0">
                <a:solidFill>
                  <a:schemeClr val="bg1"/>
                </a:solidFill>
                <a:latin typeface="Abadi" panose="020B0604020104020204" pitchFamily="34" charset="0"/>
              </a:rPr>
              <a:t> de </a:t>
            </a:r>
            <a:r>
              <a:rPr lang="en-CA" sz="1400" dirty="0" err="1">
                <a:solidFill>
                  <a:schemeClr val="bg1"/>
                </a:solidFill>
                <a:latin typeface="Abadi" panose="020B0604020104020204" pitchFamily="34" charset="0"/>
              </a:rPr>
              <a:t>calentamiento</a:t>
            </a:r>
            <a:r>
              <a:rPr lang="en-CA" sz="1400" dirty="0">
                <a:solidFill>
                  <a:schemeClr val="bg1"/>
                </a:solidFill>
                <a:latin typeface="Abadi" panose="020B0604020104020204" pitchFamily="34" charset="0"/>
              </a:rPr>
              <a:t> </a:t>
            </a:r>
            <a:r>
              <a:rPr lang="en-CA" sz="1400" dirty="0" err="1">
                <a:solidFill>
                  <a:schemeClr val="bg1"/>
                </a:solidFill>
                <a:latin typeface="Abadi" panose="020B0604020104020204" pitchFamily="34" charset="0"/>
              </a:rPr>
              <a:t>inicial</a:t>
            </a:r>
            <a:r>
              <a:rPr lang="en-CA" sz="1400" dirty="0">
                <a:solidFill>
                  <a:schemeClr val="bg1"/>
                </a:solidFill>
                <a:latin typeface="Abadi" panose="020B0604020104020204" pitchFamily="34" charset="0"/>
              </a:rPr>
              <a:t>: 2 </a:t>
            </a:r>
            <a:r>
              <a:rPr lang="en-CA" sz="1400" dirty="0" err="1">
                <a:solidFill>
                  <a:schemeClr val="bg1"/>
                </a:solidFill>
                <a:latin typeface="Abadi" panose="020B0604020104020204" pitchFamily="34" charset="0"/>
              </a:rPr>
              <a:t>minutos</a:t>
            </a:r>
            <a:endParaRPr lang="en-CA" sz="1400" dirty="0">
              <a:solidFill>
                <a:schemeClr val="bg1"/>
              </a:solidFill>
              <a:latin typeface="Abadi" panose="020B0604020104020204" pitchFamily="34" charset="0"/>
            </a:endParaRPr>
          </a:p>
          <a:p>
            <a:r>
              <a:rPr lang="en-CA" sz="1400" dirty="0" err="1">
                <a:solidFill>
                  <a:schemeClr val="bg1"/>
                </a:solidFill>
                <a:latin typeface="Abadi" panose="020B0604020104020204" pitchFamily="34" charset="0"/>
              </a:rPr>
              <a:t>Volumen</a:t>
            </a:r>
            <a:r>
              <a:rPr lang="en-CA" sz="1400" dirty="0">
                <a:solidFill>
                  <a:schemeClr val="bg1"/>
                </a:solidFill>
                <a:latin typeface="Abadi" panose="020B0604020104020204" pitchFamily="34" charset="0"/>
              </a:rPr>
              <a:t> del </a:t>
            </a:r>
            <a:r>
              <a:rPr lang="en-CA" sz="1400" dirty="0" err="1">
                <a:solidFill>
                  <a:schemeClr val="bg1"/>
                </a:solidFill>
                <a:latin typeface="Abadi" panose="020B0604020104020204" pitchFamily="34" charset="0"/>
              </a:rPr>
              <a:t>tanque</a:t>
            </a:r>
            <a:r>
              <a:rPr lang="en-CA" sz="1400" dirty="0">
                <a:solidFill>
                  <a:schemeClr val="bg1"/>
                </a:solidFill>
                <a:latin typeface="Abadi" panose="020B0604020104020204" pitchFamily="34" charset="0"/>
              </a:rPr>
              <a:t> de </a:t>
            </a:r>
            <a:r>
              <a:rPr lang="en-CA" sz="1400" dirty="0" err="1">
                <a:solidFill>
                  <a:schemeClr val="bg1"/>
                </a:solidFill>
                <a:latin typeface="Abadi" panose="020B0604020104020204" pitchFamily="34" charset="0"/>
              </a:rPr>
              <a:t>líquido</a:t>
            </a:r>
            <a:r>
              <a:rPr lang="en-CA" sz="1400" dirty="0">
                <a:solidFill>
                  <a:schemeClr val="bg1"/>
                </a:solidFill>
                <a:latin typeface="Abadi" panose="020B0604020104020204" pitchFamily="34" charset="0"/>
              </a:rPr>
              <a:t>: 800 cc.</a:t>
            </a:r>
          </a:p>
          <a:p>
            <a:r>
              <a:rPr lang="en-CA" sz="1400" dirty="0" err="1">
                <a:solidFill>
                  <a:schemeClr val="bg1"/>
                </a:solidFill>
                <a:latin typeface="Abadi" panose="020B0604020104020204" pitchFamily="34" charset="0"/>
              </a:rPr>
              <a:t>Duración</a:t>
            </a:r>
            <a:r>
              <a:rPr lang="en-CA" sz="1400" dirty="0">
                <a:solidFill>
                  <a:schemeClr val="bg1"/>
                </a:solidFill>
                <a:latin typeface="Abadi" panose="020B0604020104020204" pitchFamily="34" charset="0"/>
              </a:rPr>
              <a:t> de la </a:t>
            </a:r>
            <a:r>
              <a:rPr lang="en-CA" sz="1400" dirty="0" err="1">
                <a:solidFill>
                  <a:schemeClr val="bg1"/>
                </a:solidFill>
                <a:latin typeface="Abadi" panose="020B0604020104020204" pitchFamily="34" charset="0"/>
              </a:rPr>
              <a:t>descarga</a:t>
            </a:r>
            <a:r>
              <a:rPr lang="en-CA" sz="1400" dirty="0">
                <a:solidFill>
                  <a:schemeClr val="bg1"/>
                </a:solidFill>
                <a:latin typeface="Abadi" panose="020B0604020104020204" pitchFamily="34" charset="0"/>
              </a:rPr>
              <a:t> continua: 50 </a:t>
            </a:r>
            <a:r>
              <a:rPr lang="en-CA" sz="1400" dirty="0" err="1">
                <a:solidFill>
                  <a:schemeClr val="bg1"/>
                </a:solidFill>
                <a:latin typeface="Abadi" panose="020B0604020104020204" pitchFamily="34" charset="0"/>
              </a:rPr>
              <a:t>minutos</a:t>
            </a:r>
            <a:endParaRPr lang="en-CA" sz="1400" dirty="0">
              <a:solidFill>
                <a:schemeClr val="bg1"/>
              </a:solidFill>
              <a:latin typeface="Abadi" panose="020B0604020104020204" pitchFamily="34" charset="0"/>
            </a:endParaRPr>
          </a:p>
          <a:p>
            <a:r>
              <a:rPr lang="en-CA" sz="1400" dirty="0" err="1">
                <a:solidFill>
                  <a:schemeClr val="bg1"/>
                </a:solidFill>
                <a:latin typeface="Abadi" panose="020B0604020104020204" pitchFamily="34" charset="0"/>
              </a:rPr>
              <a:t>Duración</a:t>
            </a:r>
            <a:r>
              <a:rPr lang="en-CA" sz="1400" dirty="0">
                <a:solidFill>
                  <a:schemeClr val="bg1"/>
                </a:solidFill>
                <a:latin typeface="Abadi" panose="020B0604020104020204" pitchFamily="34" charset="0"/>
              </a:rPr>
              <a:t> de la </a:t>
            </a:r>
            <a:r>
              <a:rPr lang="en-CA" sz="1400" dirty="0" err="1">
                <a:solidFill>
                  <a:schemeClr val="bg1"/>
                </a:solidFill>
                <a:latin typeface="Abadi" panose="020B0604020104020204" pitchFamily="34" charset="0"/>
              </a:rPr>
              <a:t>descargada</a:t>
            </a:r>
            <a:r>
              <a:rPr lang="en-CA" sz="1400" dirty="0">
                <a:solidFill>
                  <a:schemeClr val="bg1"/>
                </a:solidFill>
                <a:latin typeface="Abadi" panose="020B0604020104020204" pitchFamily="34" charset="0"/>
              </a:rPr>
              <a:t> </a:t>
            </a:r>
            <a:r>
              <a:rPr lang="en-CA" sz="1400" dirty="0" err="1">
                <a:solidFill>
                  <a:schemeClr val="bg1"/>
                </a:solidFill>
                <a:latin typeface="Abadi" panose="020B0604020104020204" pitchFamily="34" charset="0"/>
              </a:rPr>
              <a:t>temporizada</a:t>
            </a:r>
            <a:r>
              <a:rPr lang="en-CA" sz="1400" dirty="0">
                <a:solidFill>
                  <a:schemeClr val="bg1"/>
                </a:solidFill>
                <a:latin typeface="Abadi" panose="020B0604020104020204" pitchFamily="34" charset="0"/>
              </a:rPr>
              <a:t>: 5 </a:t>
            </a:r>
            <a:r>
              <a:rPr lang="en-CA" sz="1400" dirty="0" err="1">
                <a:solidFill>
                  <a:schemeClr val="bg1"/>
                </a:solidFill>
                <a:latin typeface="Abadi" panose="020B0604020104020204" pitchFamily="34" charset="0"/>
              </a:rPr>
              <a:t>minutos</a:t>
            </a:r>
            <a:endParaRPr lang="en-CA" sz="1400" dirty="0">
              <a:solidFill>
                <a:schemeClr val="bg1"/>
              </a:solidFill>
              <a:latin typeface="Abadi" panose="020B0604020104020204" pitchFamily="34" charset="0"/>
            </a:endParaRPr>
          </a:p>
          <a:p>
            <a:r>
              <a:rPr lang="en-CA" sz="1400" dirty="0" err="1">
                <a:solidFill>
                  <a:schemeClr val="bg1"/>
                </a:solidFill>
                <a:latin typeface="Abadi" panose="020B0604020104020204" pitchFamily="34" charset="0"/>
              </a:rPr>
              <a:t>Volumen</a:t>
            </a:r>
            <a:r>
              <a:rPr lang="en-CA" sz="1400" dirty="0">
                <a:solidFill>
                  <a:schemeClr val="bg1"/>
                </a:solidFill>
                <a:latin typeface="Abadi" panose="020B0604020104020204" pitchFamily="34" charset="0"/>
              </a:rPr>
              <a:t> de </a:t>
            </a:r>
            <a:r>
              <a:rPr lang="en-CA" sz="1400" dirty="0" err="1">
                <a:solidFill>
                  <a:schemeClr val="bg1"/>
                </a:solidFill>
                <a:latin typeface="Abadi" panose="020B0604020104020204" pitchFamily="34" charset="0"/>
              </a:rPr>
              <a:t>niebla</a:t>
            </a:r>
            <a:r>
              <a:rPr lang="en-CA" sz="1400" dirty="0">
                <a:solidFill>
                  <a:schemeClr val="bg1"/>
                </a:solidFill>
                <a:latin typeface="Abadi" panose="020B0604020104020204" pitchFamily="34" charset="0"/>
              </a:rPr>
              <a:t> </a:t>
            </a:r>
            <a:r>
              <a:rPr lang="en-CA" sz="1400" dirty="0" err="1">
                <a:solidFill>
                  <a:schemeClr val="bg1"/>
                </a:solidFill>
                <a:latin typeface="Abadi" panose="020B0604020104020204" pitchFamily="34" charset="0"/>
              </a:rPr>
              <a:t>generado</a:t>
            </a:r>
            <a:r>
              <a:rPr lang="en-CA" sz="1400" dirty="0">
                <a:solidFill>
                  <a:schemeClr val="bg1"/>
                </a:solidFill>
                <a:latin typeface="Abadi" panose="020B0604020104020204" pitchFamily="34" charset="0"/>
              </a:rPr>
              <a:t>: 100 metros </a:t>
            </a:r>
            <a:r>
              <a:rPr lang="en-CA" sz="1400" dirty="0" err="1">
                <a:solidFill>
                  <a:schemeClr val="bg1"/>
                </a:solidFill>
                <a:latin typeface="Abadi" panose="020B0604020104020204" pitchFamily="34" charset="0"/>
              </a:rPr>
              <a:t>cúbicos</a:t>
            </a:r>
            <a:r>
              <a:rPr lang="en-CA" sz="1400" dirty="0">
                <a:solidFill>
                  <a:schemeClr val="bg1"/>
                </a:solidFill>
                <a:latin typeface="Abadi" panose="020B0604020104020204" pitchFamily="34" charset="0"/>
              </a:rPr>
              <a:t> por </a:t>
            </a:r>
            <a:r>
              <a:rPr lang="en-CA" sz="1400" dirty="0" err="1">
                <a:solidFill>
                  <a:schemeClr val="bg1"/>
                </a:solidFill>
                <a:latin typeface="Abadi" panose="020B0604020104020204" pitchFamily="34" charset="0"/>
              </a:rPr>
              <a:t>minuto</a:t>
            </a:r>
            <a:endParaRPr lang="en-CA" sz="1400" dirty="0">
              <a:solidFill>
                <a:schemeClr val="bg1"/>
              </a:solidFill>
              <a:latin typeface="Abadi" panose="020B0604020104020204" pitchFamily="34" charset="0"/>
            </a:endParaRPr>
          </a:p>
          <a:p>
            <a:r>
              <a:rPr lang="en-CA" sz="1400" dirty="0" err="1">
                <a:solidFill>
                  <a:schemeClr val="bg1"/>
                </a:solidFill>
                <a:latin typeface="Abadi" panose="020B0604020104020204" pitchFamily="34" charset="0"/>
              </a:rPr>
              <a:t>Volumen</a:t>
            </a:r>
            <a:r>
              <a:rPr lang="en-CA" sz="1400" dirty="0">
                <a:solidFill>
                  <a:schemeClr val="bg1"/>
                </a:solidFill>
                <a:latin typeface="Abadi" panose="020B0604020104020204" pitchFamily="34" charset="0"/>
              </a:rPr>
              <a:t> del </a:t>
            </a:r>
            <a:r>
              <a:rPr lang="en-CA" sz="1400" dirty="0" err="1">
                <a:solidFill>
                  <a:schemeClr val="bg1"/>
                </a:solidFill>
                <a:latin typeface="Abadi" panose="020B0604020104020204" pitchFamily="34" charset="0"/>
              </a:rPr>
              <a:t>líquido</a:t>
            </a:r>
            <a:r>
              <a:rPr lang="en-CA" sz="1400" dirty="0">
                <a:solidFill>
                  <a:schemeClr val="bg1"/>
                </a:solidFill>
                <a:latin typeface="Abadi" panose="020B0604020104020204" pitchFamily="34" charset="0"/>
              </a:rPr>
              <a:t> de </a:t>
            </a:r>
            <a:r>
              <a:rPr lang="en-CA" sz="1400" dirty="0" err="1">
                <a:solidFill>
                  <a:schemeClr val="bg1"/>
                </a:solidFill>
                <a:latin typeface="Abadi" panose="020B0604020104020204" pitchFamily="34" charset="0"/>
              </a:rPr>
              <a:t>recarga</a:t>
            </a:r>
            <a:r>
              <a:rPr lang="en-CA" sz="1400" dirty="0">
                <a:solidFill>
                  <a:schemeClr val="bg1"/>
                </a:solidFill>
                <a:latin typeface="Abadi" panose="020B0604020104020204" pitchFamily="34" charset="0"/>
              </a:rPr>
              <a:t>: 500 cc. (No </a:t>
            </a:r>
            <a:r>
              <a:rPr lang="en-CA" sz="1400" dirty="0" err="1">
                <a:solidFill>
                  <a:schemeClr val="bg1"/>
                </a:solidFill>
                <a:latin typeface="Abadi" panose="020B0604020104020204" pitchFamily="34" charset="0"/>
              </a:rPr>
              <a:t>inlcuido</a:t>
            </a:r>
            <a:r>
              <a:rPr lang="en-CA" sz="1400" dirty="0">
                <a:solidFill>
                  <a:schemeClr val="bg1"/>
                </a:solidFill>
                <a:latin typeface="Abadi" panose="020B0604020104020204" pitchFamily="34" charset="0"/>
              </a:rPr>
              <a:t>)</a:t>
            </a:r>
          </a:p>
        </p:txBody>
      </p:sp>
    </p:spTree>
    <p:extLst>
      <p:ext uri="{BB962C8B-B14F-4D97-AF65-F5344CB8AC3E}">
        <p14:creationId xmlns:p14="http://schemas.microsoft.com/office/powerpoint/2010/main" val="125780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36">
            <a:extLst>
              <a:ext uri="{FF2B5EF4-FFF2-40B4-BE49-F238E27FC236}">
                <a16:creationId xmlns:a16="http://schemas.microsoft.com/office/drawing/2014/main" xmlns="" id="{1510E2AB-7E76-43AC-865D-CD3BD39FBA39}"/>
              </a:ext>
            </a:extLst>
          </p:cNvPr>
          <p:cNvSpPr/>
          <p:nvPr/>
        </p:nvSpPr>
        <p:spPr>
          <a:xfrm>
            <a:off x="5105400" y="1143000"/>
            <a:ext cx="874106" cy="635714"/>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rgbClr val="04D2F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solidFill>
                <a:srgbClr val="04D2FF"/>
              </a:solidFill>
              <a:latin typeface="Source Sans Pro Semibold" panose="020B0503030403020204" pitchFamily="34" charset="0"/>
              <a:ea typeface="Source Sans Pro SemiBold" panose="020B0603030403020204" pitchFamily="34" charset="0"/>
              <a:cs typeface="Open Sans Semibold" charset="0"/>
            </a:endParaRPr>
          </a:p>
        </p:txBody>
      </p:sp>
      <p:sp>
        <p:nvSpPr>
          <p:cNvPr id="3" name="Shape 2856">
            <a:extLst>
              <a:ext uri="{FF2B5EF4-FFF2-40B4-BE49-F238E27FC236}">
                <a16:creationId xmlns:a16="http://schemas.microsoft.com/office/drawing/2014/main" xmlns="" id="{74D1343E-C0EE-4E24-9053-6CA79663529B}"/>
              </a:ext>
            </a:extLst>
          </p:cNvPr>
          <p:cNvSpPr/>
          <p:nvPr/>
        </p:nvSpPr>
        <p:spPr>
          <a:xfrm>
            <a:off x="5130350" y="2737466"/>
            <a:ext cx="787551" cy="787237"/>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rgbClr val="04D2F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solidFill>
                <a:srgbClr val="04D2FF"/>
              </a:solidFill>
              <a:latin typeface="Source Sans Pro Semibold" panose="020B0503030403020204" pitchFamily="34" charset="0"/>
              <a:ea typeface="Source Sans Pro SemiBold" panose="020B0603030403020204" pitchFamily="34" charset="0"/>
              <a:cs typeface="Open Sans Semibold" charset="0"/>
            </a:endParaRPr>
          </a:p>
        </p:txBody>
      </p:sp>
      <p:sp>
        <p:nvSpPr>
          <p:cNvPr id="4" name="Shape 2629">
            <a:extLst>
              <a:ext uri="{FF2B5EF4-FFF2-40B4-BE49-F238E27FC236}">
                <a16:creationId xmlns:a16="http://schemas.microsoft.com/office/drawing/2014/main" xmlns="" id="{21B0AE90-88E2-46F9-9FD2-33500C4DA856}"/>
              </a:ext>
            </a:extLst>
          </p:cNvPr>
          <p:cNvSpPr/>
          <p:nvPr/>
        </p:nvSpPr>
        <p:spPr>
          <a:xfrm>
            <a:off x="5105400" y="4419600"/>
            <a:ext cx="837453" cy="837221"/>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04D2F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solidFill>
                <a:srgbClr val="04D2FF"/>
              </a:solidFill>
              <a:latin typeface="Source Sans Pro Semibold" panose="020B0503030403020204" pitchFamily="34" charset="0"/>
              <a:ea typeface="Source Sans Pro SemiBold" panose="020B0603030403020204" pitchFamily="34" charset="0"/>
              <a:cs typeface="Open Sans Semibold" charset="0"/>
            </a:endParaRPr>
          </a:p>
        </p:txBody>
      </p:sp>
      <p:sp>
        <p:nvSpPr>
          <p:cNvPr id="5" name="Rectangle 4">
            <a:extLst>
              <a:ext uri="{FF2B5EF4-FFF2-40B4-BE49-F238E27FC236}">
                <a16:creationId xmlns:a16="http://schemas.microsoft.com/office/drawing/2014/main" xmlns="" id="{D4C8CC87-88F2-4C1E-A441-485375B60C34}"/>
              </a:ext>
            </a:extLst>
          </p:cNvPr>
          <p:cNvSpPr/>
          <p:nvPr/>
        </p:nvSpPr>
        <p:spPr>
          <a:xfrm>
            <a:off x="6324600" y="1239784"/>
            <a:ext cx="2738250" cy="538930"/>
          </a:xfrm>
          <a:prstGeom prst="rect">
            <a:avLst/>
          </a:prstGeom>
        </p:spPr>
        <p:txBody>
          <a:bodyPr wrap="none">
            <a:spAutoFit/>
          </a:bodyPr>
          <a:lstStyle/>
          <a:p>
            <a:pPr>
              <a:lnSpc>
                <a:spcPts val="4100"/>
              </a:lnSpc>
              <a:spcBef>
                <a:spcPts val="648"/>
              </a:spcBef>
            </a:pPr>
            <a:r>
              <a:rPr lang="en-US" dirty="0">
                <a:solidFill>
                  <a:schemeClr val="bg1"/>
                </a:solidFill>
                <a:latin typeface="Lato Light" panose="020F0302020204030203" pitchFamily="34" charset="0"/>
                <a:ea typeface="Source Sans Pro" panose="020B0503030403020204" pitchFamily="34" charset="0"/>
                <a:cs typeface="Lato" panose="020F0502020204030203" pitchFamily="34" charset="0"/>
              </a:rPr>
              <a:t>info@cleancloud.com.mx</a:t>
            </a:r>
          </a:p>
        </p:txBody>
      </p:sp>
      <p:sp>
        <p:nvSpPr>
          <p:cNvPr id="6" name="Rectangle 5">
            <a:extLst>
              <a:ext uri="{FF2B5EF4-FFF2-40B4-BE49-F238E27FC236}">
                <a16:creationId xmlns:a16="http://schemas.microsoft.com/office/drawing/2014/main" xmlns="" id="{E5E89DFA-0DDC-4F8C-86BB-397B17372F8A}"/>
              </a:ext>
            </a:extLst>
          </p:cNvPr>
          <p:cNvSpPr/>
          <p:nvPr/>
        </p:nvSpPr>
        <p:spPr>
          <a:xfrm>
            <a:off x="6324600" y="3050100"/>
            <a:ext cx="2662652" cy="538930"/>
          </a:xfrm>
          <a:prstGeom prst="rect">
            <a:avLst/>
          </a:prstGeom>
        </p:spPr>
        <p:txBody>
          <a:bodyPr wrap="none">
            <a:spAutoFit/>
          </a:bodyPr>
          <a:lstStyle/>
          <a:p>
            <a:pPr>
              <a:lnSpc>
                <a:spcPts val="4100"/>
              </a:lnSpc>
              <a:spcBef>
                <a:spcPts val="648"/>
              </a:spcBef>
            </a:pPr>
            <a:r>
              <a:rPr lang="en-US" dirty="0">
                <a:solidFill>
                  <a:schemeClr val="bg1"/>
                </a:solidFill>
                <a:latin typeface="Lato Light" panose="020F0302020204030203" pitchFamily="34" charset="0"/>
                <a:ea typeface="Source Sans Pro" panose="020B0503030403020204" pitchFamily="34" charset="0"/>
                <a:cs typeface="Lato" panose="020F0502020204030203" pitchFamily="34" charset="0"/>
              </a:rPr>
              <a:t>www.cleancloud.com.mx</a:t>
            </a:r>
          </a:p>
        </p:txBody>
      </p:sp>
      <p:sp>
        <p:nvSpPr>
          <p:cNvPr id="7" name="Rectangle 6">
            <a:extLst>
              <a:ext uri="{FF2B5EF4-FFF2-40B4-BE49-F238E27FC236}">
                <a16:creationId xmlns:a16="http://schemas.microsoft.com/office/drawing/2014/main" xmlns="" id="{01A696DF-0C8A-47D7-A61C-7E95A71098C9}"/>
              </a:ext>
            </a:extLst>
          </p:cNvPr>
          <p:cNvSpPr/>
          <p:nvPr/>
        </p:nvSpPr>
        <p:spPr>
          <a:xfrm>
            <a:off x="6355080" y="4717891"/>
            <a:ext cx="1685077" cy="538930"/>
          </a:xfrm>
          <a:prstGeom prst="rect">
            <a:avLst/>
          </a:prstGeom>
        </p:spPr>
        <p:txBody>
          <a:bodyPr wrap="none">
            <a:spAutoFit/>
          </a:bodyPr>
          <a:lstStyle/>
          <a:p>
            <a:pPr>
              <a:lnSpc>
                <a:spcPts val="4100"/>
              </a:lnSpc>
              <a:spcBef>
                <a:spcPts val="648"/>
              </a:spcBef>
            </a:pPr>
            <a:r>
              <a:rPr lang="en-US" dirty="0">
                <a:solidFill>
                  <a:schemeClr val="bg1"/>
                </a:solidFill>
                <a:latin typeface="Lato Light" panose="020F0302020204030203" pitchFamily="34" charset="0"/>
                <a:ea typeface="Source Sans Pro" panose="020B0503030403020204" pitchFamily="34" charset="0"/>
                <a:cs typeface="Lato" panose="020F0502020204030203" pitchFamily="34" charset="0"/>
              </a:rPr>
              <a:t>56 20 32 59 94</a:t>
            </a:r>
          </a:p>
        </p:txBody>
      </p:sp>
      <p:pic>
        <p:nvPicPr>
          <p:cNvPr id="8" name="Picture 7" descr="Clean Cloud Logo-03.png">
            <a:extLst>
              <a:ext uri="{FF2B5EF4-FFF2-40B4-BE49-F238E27FC236}">
                <a16:creationId xmlns:a16="http://schemas.microsoft.com/office/drawing/2014/main" xmlns="" id="{BAF2889C-8475-4E90-A9A5-C670F3F2EACB}"/>
              </a:ext>
            </a:extLst>
          </p:cNvPr>
          <p:cNvPicPr>
            <a:picLocks noChangeAspect="1"/>
          </p:cNvPicPr>
          <p:nvPr/>
        </p:nvPicPr>
        <p:blipFill>
          <a:blip r:embed="rId2" cstate="print"/>
          <a:srcRect l="15556" t="42222" r="16667" b="42222"/>
          <a:stretch>
            <a:fillRect/>
          </a:stretch>
        </p:blipFill>
        <p:spPr>
          <a:xfrm>
            <a:off x="381000" y="2657533"/>
            <a:ext cx="4073578" cy="934919"/>
          </a:xfrm>
          <a:prstGeom prst="rect">
            <a:avLst/>
          </a:prstGeom>
        </p:spPr>
      </p:pic>
      <p:sp>
        <p:nvSpPr>
          <p:cNvPr id="9" name="TextBox 8">
            <a:extLst>
              <a:ext uri="{FF2B5EF4-FFF2-40B4-BE49-F238E27FC236}">
                <a16:creationId xmlns:a16="http://schemas.microsoft.com/office/drawing/2014/main" xmlns="" id="{2E6A8A7A-7B5C-438D-9DA6-636587C007E8}"/>
              </a:ext>
            </a:extLst>
          </p:cNvPr>
          <p:cNvSpPr txBox="1"/>
          <p:nvPr/>
        </p:nvSpPr>
        <p:spPr>
          <a:xfrm>
            <a:off x="5216434" y="205350"/>
            <a:ext cx="184731" cy="769441"/>
          </a:xfrm>
          <a:prstGeom prst="rect">
            <a:avLst/>
          </a:prstGeom>
          <a:noFill/>
        </p:spPr>
        <p:txBody>
          <a:bodyPr wrap="none" rtlCol="0">
            <a:spAutoFit/>
          </a:bodyPr>
          <a:lstStyle/>
          <a:p>
            <a:endParaRPr lang="en-CA" sz="4400" b="1" dirty="0">
              <a:solidFill>
                <a:schemeClr val="bg1"/>
              </a:solidFill>
              <a:latin typeface="Lato Light" panose="020F0302020204030203"/>
            </a:endParaRPr>
          </a:p>
        </p:txBody>
      </p:sp>
    </p:spTree>
    <p:extLst>
      <p:ext uri="{BB962C8B-B14F-4D97-AF65-F5344CB8AC3E}">
        <p14:creationId xmlns:p14="http://schemas.microsoft.com/office/powerpoint/2010/main" val="1830006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1199</TotalTime>
  <Words>749</Words>
  <Application>Microsoft Office PowerPoint</Application>
  <PresentationFormat>A4 Paper (210x297 mm)</PresentationFormat>
  <Paragraphs>83</Paragraphs>
  <Slides>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vt:i4>
      </vt:variant>
    </vt:vector>
  </HeadingPairs>
  <TitlesOfParts>
    <vt:vector size="26" baseType="lpstr">
      <vt:lpstr>Abadi</vt:lpstr>
      <vt:lpstr>Aharoni</vt:lpstr>
      <vt:lpstr>Arial</vt:lpstr>
      <vt:lpstr>Biome</vt:lpstr>
      <vt:lpstr>Calibri</vt:lpstr>
      <vt:lpstr>Constantia</vt:lpstr>
      <vt:lpstr>Gill Sans</vt:lpstr>
      <vt:lpstr>Lato</vt:lpstr>
      <vt:lpstr>Lato Light</vt:lpstr>
      <vt:lpstr>Nexa Bold</vt:lpstr>
      <vt:lpstr>Open Sans</vt:lpstr>
      <vt:lpstr>Open Sans Semibold</vt:lpstr>
      <vt:lpstr>Poppins</vt:lpstr>
      <vt:lpstr>Source Sans Pro</vt:lpstr>
      <vt:lpstr>Source Sans Pro SemiBold</vt:lpstr>
      <vt:lpstr>Source Sans Pro SemiBold</vt:lpstr>
      <vt:lpstr>Trebuchet MS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PAYEL</dc:creator>
  <cp:lastModifiedBy>Jesperkz</cp:lastModifiedBy>
  <cp:revision>60</cp:revision>
  <dcterms:created xsi:type="dcterms:W3CDTF">2006-08-16T00:00:00Z</dcterms:created>
  <dcterms:modified xsi:type="dcterms:W3CDTF">2020-06-16T19:45:45Z</dcterms:modified>
</cp:coreProperties>
</file>