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5" r:id="rId3"/>
    <p:sldId id="269" r:id="rId4"/>
    <p:sldId id="270" r:id="rId5"/>
    <p:sldId id="288" r:id="rId6"/>
    <p:sldId id="262" r:id="rId7"/>
    <p:sldId id="258" r:id="rId8"/>
    <p:sldId id="266" r:id="rId9"/>
    <p:sldId id="273" r:id="rId10"/>
    <p:sldId id="274" r:id="rId11"/>
    <p:sldId id="285" r:id="rId12"/>
    <p:sldId id="267" r:id="rId13"/>
    <p:sldId id="275" r:id="rId14"/>
    <p:sldId id="279" r:id="rId15"/>
    <p:sldId id="280" r:id="rId16"/>
    <p:sldId id="281" r:id="rId17"/>
    <p:sldId id="284" r:id="rId18"/>
    <p:sldId id="276" r:id="rId19"/>
    <p:sldId id="282" r:id="rId20"/>
    <p:sldId id="277" r:id="rId21"/>
    <p:sldId id="286" r:id="rId22"/>
    <p:sldId id="278" r:id="rId23"/>
    <p:sldId id="287" r:id="rId24"/>
    <p:sldId id="260" r:id="rId25"/>
  </p:sldIdLst>
  <p:sldSz cx="12188825" cy="6858000"/>
  <p:notesSz cx="6797675" cy="9926638"/>
  <p:embeddedFontLst>
    <p:embeddedFont>
      <p:font typeface="AU Passata" panose="020B0503030502030804" pitchFamily="34" charset="0"/>
      <p:regular r:id="rId28"/>
      <p:bold r:id="rId29"/>
    </p:embeddedFont>
    <p:embeddedFont>
      <p:font typeface="AU Passata Light" panose="020B0303030902030804" pitchFamily="34" charset="0"/>
      <p:regular r:id="rId30"/>
      <p:bold r:id="rId31"/>
    </p:embeddedFont>
    <p:embeddedFont>
      <p:font typeface="AU Peto" panose="040C0B07020602020301" pitchFamily="82" charset="0"/>
      <p:regular r:id="rId32"/>
      <p:bold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5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386CA-D8BD-42A2-9DC1-A393B4D3F1C8}" v="158" dt="2024-10-24T09:45:2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3457" autoAdjust="0"/>
  </p:normalViewPr>
  <p:slideViewPr>
    <p:cSldViewPr snapToObjects="1" showGuides="1">
      <p:cViewPr varScale="1">
        <p:scale>
          <a:sx n="146" d="100"/>
          <a:sy n="146" d="100"/>
        </p:scale>
        <p:origin x="852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1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85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5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6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17. september 2024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PhD studerende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Git Workshop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Jesper Strøm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17. september 2024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PhD studerende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Git Workshop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Jesper Strøm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17. september 2024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PhD studerende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Git Workshop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Jesper Strøm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 dirty="0"/>
              <a:t>17-09-2024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Git Workshop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Jesper Strøm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17. september 2024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PhD studerende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24-10-2024</a:t>
            </a:fld>
            <a:r>
              <a:rPr lang="da-DK"/>
              <a:t>17-09-2024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it/" TargetMode="External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rngitbranching.js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 err="1"/>
              <a:t>Cognet</a:t>
            </a:r>
            <a:r>
              <a:rPr lang="da-DK" dirty="0"/>
              <a:t> Git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</a:t>
            </a:r>
            <a:r>
              <a:rPr lang="da-DK" dirty="0" err="1"/>
              <a:t>repositories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6264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do not </a:t>
            </a:r>
            <a:r>
              <a:rPr lang="da-DK" dirty="0" err="1"/>
              <a:t>collaborate</a:t>
            </a:r>
            <a:r>
              <a:rPr lang="da-DK" dirty="0"/>
              <a:t> with </a:t>
            </a:r>
            <a:r>
              <a:rPr lang="da-DK" dirty="0" err="1"/>
              <a:t>anyone</a:t>
            </a:r>
            <a:r>
              <a:rPr lang="da-DK" dirty="0"/>
              <a:t>, it is </a:t>
            </a:r>
            <a:r>
              <a:rPr lang="da-DK" dirty="0" err="1"/>
              <a:t>simplified</a:t>
            </a:r>
            <a:r>
              <a:rPr lang="da-DK" dirty="0"/>
              <a:t>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A7BD75-0E3D-1682-B395-D220085F927F}"/>
              </a:ext>
            </a:extLst>
          </p:cNvPr>
          <p:cNvGrpSpPr/>
          <p:nvPr/>
        </p:nvGrpSpPr>
        <p:grpSpPr>
          <a:xfrm>
            <a:off x="5197460" y="4677318"/>
            <a:ext cx="914400" cy="914400"/>
            <a:chOff x="2794467" y="4725144"/>
            <a:chExt cx="914400" cy="914400"/>
          </a:xfrm>
        </p:grpSpPr>
        <p:pic>
          <p:nvPicPr>
            <p:cNvPr id="11" name="Graphic 10" descr="Laptop with solid fill">
              <a:extLst>
                <a:ext uri="{FF2B5EF4-FFF2-40B4-BE49-F238E27FC236}">
                  <a16:creationId xmlns:a16="http://schemas.microsoft.com/office/drawing/2014/main" id="{95BE1494-96EA-1BFA-6A31-9D8A6B61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D16DA-0B32-57B2-2178-3CEA84D24133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1359F7-37FB-DE04-768E-C772F08C3BC5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5659374" y="4076485"/>
            <a:ext cx="0" cy="600833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Free Github Icon - Free Download User Interface Icons | IconScout">
            <a:extLst>
              <a:ext uri="{FF2B5EF4-FFF2-40B4-BE49-F238E27FC236}">
                <a16:creationId xmlns:a16="http://schemas.microsoft.com/office/drawing/2014/main" id="{C881C592-25D2-EE28-CBBA-B9F41C21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23" y="2739296"/>
            <a:ext cx="420247" cy="4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96310F5-A5DA-854F-EB63-36F033D6FBEF}"/>
              </a:ext>
            </a:extLst>
          </p:cNvPr>
          <p:cNvSpPr txBox="1"/>
          <p:nvPr/>
        </p:nvSpPr>
        <p:spPr>
          <a:xfrm flipH="1">
            <a:off x="5359943" y="3152515"/>
            <a:ext cx="602998" cy="214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 err="1">
                <a:latin typeface="+mn-lt"/>
              </a:rPr>
              <a:t>Github</a:t>
            </a:r>
            <a:endParaRPr lang="da-DK" sz="1100" dirty="0">
              <a:latin typeface="+mn-lt"/>
            </a:endParaRP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AEC2DF9-CB0A-3D6F-0E16-DE36446355C0}"/>
              </a:ext>
            </a:extLst>
          </p:cNvPr>
          <p:cNvSpPr/>
          <p:nvPr/>
        </p:nvSpPr>
        <p:spPr bwMode="auto">
          <a:xfrm>
            <a:off x="3841723" y="2493996"/>
            <a:ext cx="3635301" cy="1584176"/>
          </a:xfrm>
          <a:prstGeom prst="cloud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17C44-35ED-CD60-92F0-B8BBA13F9508}"/>
              </a:ext>
            </a:extLst>
          </p:cNvPr>
          <p:cNvSpPr txBox="1"/>
          <p:nvPr/>
        </p:nvSpPr>
        <p:spPr>
          <a:xfrm flipH="1">
            <a:off x="4594462" y="3489661"/>
            <a:ext cx="602998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2AEE2-0143-9530-2D4F-C40F70A1F38B}"/>
              </a:ext>
            </a:extLst>
          </p:cNvPr>
          <p:cNvSpPr txBox="1"/>
          <p:nvPr/>
        </p:nvSpPr>
        <p:spPr>
          <a:xfrm flipH="1">
            <a:off x="5377451" y="3481248"/>
            <a:ext cx="602998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21064-12B0-4D9B-51A7-F91D17EA47B8}"/>
              </a:ext>
            </a:extLst>
          </p:cNvPr>
          <p:cNvSpPr txBox="1"/>
          <p:nvPr/>
        </p:nvSpPr>
        <p:spPr>
          <a:xfrm flipH="1">
            <a:off x="6160440" y="3489661"/>
            <a:ext cx="602998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36B4B-CF68-EF9F-B598-8E289D2FB99C}"/>
              </a:ext>
            </a:extLst>
          </p:cNvPr>
          <p:cNvSpPr txBox="1"/>
          <p:nvPr/>
        </p:nvSpPr>
        <p:spPr>
          <a:xfrm flipH="1">
            <a:off x="5357874" y="5430905"/>
            <a:ext cx="602998" cy="643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b="1" dirty="0">
                <a:latin typeface="+mn-lt"/>
              </a:rPr>
              <a:t>Local: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repo1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repo2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53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Git </a:t>
            </a:r>
            <a:r>
              <a:rPr lang="da-DK" dirty="0" err="1"/>
              <a:t>building</a:t>
            </a:r>
            <a:r>
              <a:rPr lang="da-DK" dirty="0"/>
              <a:t> </a:t>
            </a:r>
            <a:r>
              <a:rPr lang="da-DK" dirty="0" err="1"/>
              <a:t>block</a:t>
            </a:r>
            <a:r>
              <a:rPr lang="da-DK" dirty="0"/>
              <a:t> – The ”</a:t>
            </a:r>
            <a:r>
              <a:rPr lang="da-DK" dirty="0" err="1"/>
              <a:t>Commit</a:t>
            </a:r>
            <a:r>
              <a:rPr lang="da-DK" dirty="0"/>
              <a:t>”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0CB6E8-CC13-D37C-25BA-DF399E432F9D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 bwMode="auto">
          <a:xfrm>
            <a:off x="2976302" y="3044824"/>
            <a:ext cx="1930446" cy="292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29705F-B488-73EA-600A-A4B9553A776B}"/>
              </a:ext>
            </a:extLst>
          </p:cNvPr>
          <p:cNvSpPr txBox="1"/>
          <p:nvPr/>
        </p:nvSpPr>
        <p:spPr>
          <a:xfrm>
            <a:off x="2177220" y="2960033"/>
            <a:ext cx="702115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b="1" dirty="0" err="1">
                <a:latin typeface="+mn-lt"/>
              </a:rPr>
              <a:t>Commit</a:t>
            </a:r>
            <a:r>
              <a:rPr lang="da-DK" sz="1200" b="1" dirty="0">
                <a:latin typeface="+mn-lt"/>
              </a:rPr>
              <a:t> A</a:t>
            </a:r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F374A4F0-705A-8F2C-838A-F46EE99BB0E8}"/>
              </a:ext>
            </a:extLst>
          </p:cNvPr>
          <p:cNvSpPr/>
          <p:nvPr/>
        </p:nvSpPr>
        <p:spPr bwMode="auto">
          <a:xfrm>
            <a:off x="2044957" y="2803401"/>
            <a:ext cx="931345" cy="482846"/>
          </a:xfrm>
          <a:prstGeom prst="roundRect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E77346CB-1CE9-C790-3DC1-72E547475267}"/>
              </a:ext>
            </a:extLst>
          </p:cNvPr>
          <p:cNvSpPr/>
          <p:nvPr/>
        </p:nvSpPr>
        <p:spPr bwMode="auto">
          <a:xfrm>
            <a:off x="4906748" y="2806327"/>
            <a:ext cx="931345" cy="482846"/>
          </a:xfrm>
          <a:prstGeom prst="roundRect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701B06D-B17F-C190-1982-439704E33084}"/>
              </a:ext>
            </a:extLst>
          </p:cNvPr>
          <p:cNvSpPr txBox="1"/>
          <p:nvPr/>
        </p:nvSpPr>
        <p:spPr>
          <a:xfrm>
            <a:off x="3215961" y="2180731"/>
            <a:ext cx="1267976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b="1" dirty="0">
                <a:latin typeface="+mn-lt"/>
              </a:rPr>
              <a:t>The </a:t>
            </a:r>
            <a:r>
              <a:rPr lang="da-DK" sz="1200" b="1" dirty="0" err="1">
                <a:latin typeface="+mn-lt"/>
              </a:rPr>
              <a:t>code</a:t>
            </a:r>
            <a:r>
              <a:rPr lang="da-DK" sz="1200" b="1" dirty="0">
                <a:latin typeface="+mn-lt"/>
              </a:rPr>
              <a:t> </a:t>
            </a:r>
            <a:r>
              <a:rPr lang="da-DK" sz="1200" b="1" dirty="0" err="1">
                <a:latin typeface="+mn-lt"/>
              </a:rPr>
              <a:t>changes</a:t>
            </a:r>
            <a:endParaRPr lang="da-DK" sz="1200" b="1" dirty="0">
              <a:latin typeface="+mn-lt"/>
            </a:endParaRP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CEF7180B-9AFA-E90E-7B31-BFC4A6F64054}"/>
              </a:ext>
            </a:extLst>
          </p:cNvPr>
          <p:cNvCxnSpPr>
            <a:cxnSpLocks/>
            <a:stCxn id="1035" idx="2"/>
          </p:cNvCxnSpPr>
          <p:nvPr/>
        </p:nvCxnSpPr>
        <p:spPr bwMode="auto">
          <a:xfrm>
            <a:off x="3849949" y="2356164"/>
            <a:ext cx="0" cy="69158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B3A3E61-8297-A0CC-8DA8-AE33947370AA}"/>
              </a:ext>
            </a:extLst>
          </p:cNvPr>
          <p:cNvSpPr txBox="1"/>
          <p:nvPr/>
        </p:nvSpPr>
        <p:spPr>
          <a:xfrm>
            <a:off x="5038611" y="2960033"/>
            <a:ext cx="689291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b="1" dirty="0" err="1">
                <a:latin typeface="+mn-lt"/>
              </a:rPr>
              <a:t>Commit</a:t>
            </a:r>
            <a:r>
              <a:rPr lang="da-DK" sz="1200" b="1" dirty="0">
                <a:latin typeface="+mn-lt"/>
              </a:rPr>
              <a:t> B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A42CA1AB-2C97-6E55-92AE-CC9AC48779E5}"/>
              </a:ext>
            </a:extLst>
          </p:cNvPr>
          <p:cNvSpPr/>
          <p:nvPr/>
        </p:nvSpPr>
        <p:spPr bwMode="auto">
          <a:xfrm>
            <a:off x="7966976" y="2806327"/>
            <a:ext cx="931345" cy="482846"/>
          </a:xfrm>
          <a:prstGeom prst="roundRect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E1D1352-4AE2-4CEE-6C93-3533F43148BC}"/>
              </a:ext>
            </a:extLst>
          </p:cNvPr>
          <p:cNvSpPr txBox="1"/>
          <p:nvPr/>
        </p:nvSpPr>
        <p:spPr>
          <a:xfrm>
            <a:off x="6030856" y="2180731"/>
            <a:ext cx="1695977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b="1" dirty="0">
                <a:latin typeface="+mn-lt"/>
              </a:rPr>
              <a:t>The </a:t>
            </a:r>
            <a:r>
              <a:rPr lang="da-DK" sz="1200" b="1" dirty="0" err="1">
                <a:latin typeface="+mn-lt"/>
              </a:rPr>
              <a:t>code</a:t>
            </a:r>
            <a:r>
              <a:rPr lang="da-DK" sz="1200" b="1" dirty="0">
                <a:latin typeface="+mn-lt"/>
              </a:rPr>
              <a:t> </a:t>
            </a:r>
            <a:r>
              <a:rPr lang="da-DK" sz="1200" b="1" dirty="0" err="1">
                <a:latin typeface="+mn-lt"/>
              </a:rPr>
              <a:t>changes</a:t>
            </a:r>
            <a:r>
              <a:rPr lang="da-DK" sz="1200" b="1" dirty="0">
                <a:latin typeface="+mn-lt"/>
              </a:rPr>
              <a:t> </a:t>
            </a:r>
            <a:r>
              <a:rPr lang="da-DK" sz="1200" b="1" dirty="0" err="1">
                <a:latin typeface="+mn-lt"/>
              </a:rPr>
              <a:t>again</a:t>
            </a:r>
            <a:endParaRPr lang="da-DK" sz="1200" b="1" dirty="0">
              <a:latin typeface="+mn-lt"/>
            </a:endParaRP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24B73DCA-28CF-39AD-4268-690E01757E7F}"/>
              </a:ext>
            </a:extLst>
          </p:cNvPr>
          <p:cNvCxnSpPr>
            <a:cxnSpLocks/>
            <a:stCxn id="1044" idx="2"/>
          </p:cNvCxnSpPr>
          <p:nvPr/>
        </p:nvCxnSpPr>
        <p:spPr bwMode="auto">
          <a:xfrm>
            <a:off x="6878845" y="2356164"/>
            <a:ext cx="0" cy="69158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064FE90-528C-BD7D-9F48-9DC1048B89E6}"/>
              </a:ext>
            </a:extLst>
          </p:cNvPr>
          <p:cNvSpPr txBox="1"/>
          <p:nvPr/>
        </p:nvSpPr>
        <p:spPr>
          <a:xfrm>
            <a:off x="8088002" y="2967061"/>
            <a:ext cx="708527" cy="175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200" b="1" dirty="0" err="1">
                <a:latin typeface="+mn-lt"/>
              </a:rPr>
              <a:t>Commit</a:t>
            </a:r>
            <a:r>
              <a:rPr lang="da-DK" sz="1200" b="1" dirty="0">
                <a:latin typeface="+mn-lt"/>
              </a:rPr>
              <a:t> C</a:t>
            </a: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DC34FCE7-B045-215B-3BB9-05D6C829573C}"/>
              </a:ext>
            </a:extLst>
          </p:cNvPr>
          <p:cNvCxnSpPr>
            <a:cxnSpLocks/>
            <a:stCxn id="1032" idx="3"/>
            <a:endCxn id="1043" idx="1"/>
          </p:cNvCxnSpPr>
          <p:nvPr/>
        </p:nvCxnSpPr>
        <p:spPr bwMode="auto">
          <a:xfrm>
            <a:off x="5838093" y="3047750"/>
            <a:ext cx="2128883" cy="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1" name="Content Placeholder 4">
            <a:extLst>
              <a:ext uri="{FF2B5EF4-FFF2-40B4-BE49-F238E27FC236}">
                <a16:creationId xmlns:a16="http://schemas.microsoft.com/office/drawing/2014/main" id="{B8F67D06-1A13-E026-8F5D-F421E261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76" y="4179514"/>
            <a:ext cx="4791290" cy="13876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/>
              <a:t>A </a:t>
            </a:r>
            <a:r>
              <a:rPr lang="da-DK" sz="1600" dirty="0" err="1"/>
              <a:t>commit</a:t>
            </a:r>
            <a:r>
              <a:rPr lang="da-DK" sz="1600" dirty="0"/>
              <a:t> </a:t>
            </a:r>
            <a:r>
              <a:rPr lang="da-DK" sz="1600" dirty="0" err="1"/>
              <a:t>represents</a:t>
            </a:r>
            <a:r>
              <a:rPr lang="da-DK" sz="1600" dirty="0"/>
              <a:t> a snapshot of the </a:t>
            </a:r>
            <a:r>
              <a:rPr lang="da-DK" sz="1600" dirty="0" err="1"/>
              <a:t>codebase</a:t>
            </a:r>
            <a:r>
              <a:rPr lang="da-DK" sz="1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 err="1"/>
              <a:t>What</a:t>
            </a:r>
            <a:r>
              <a:rPr lang="da-DK" sz="1600" dirty="0"/>
              <a:t> </a:t>
            </a:r>
            <a:r>
              <a:rPr lang="da-DK" sz="1600" dirty="0" err="1"/>
              <a:t>if</a:t>
            </a:r>
            <a:r>
              <a:rPr lang="da-DK" sz="1600" dirty="0"/>
              <a:t> I </a:t>
            </a:r>
            <a:r>
              <a:rPr lang="da-DK" sz="1600" dirty="0" err="1"/>
              <a:t>want</a:t>
            </a:r>
            <a:r>
              <a:rPr lang="da-DK" sz="1600" dirty="0"/>
              <a:t> to </a:t>
            </a:r>
            <a:r>
              <a:rPr lang="da-DK" sz="1600" dirty="0" err="1"/>
              <a:t>restore</a:t>
            </a:r>
            <a:r>
              <a:rPr lang="da-DK" sz="1600" dirty="0"/>
              <a:t> to </a:t>
            </a:r>
            <a:r>
              <a:rPr lang="da-DK" sz="1600" dirty="0" err="1"/>
              <a:t>Commit</a:t>
            </a:r>
            <a:r>
              <a:rPr lang="da-DK" sz="1600" dirty="0"/>
              <a:t> A or B?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64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B75AD-2F93-97A6-B360-A3CBD27D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5" y="1700808"/>
            <a:ext cx="4683309" cy="46109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 err="1"/>
              <a:t>Clone</a:t>
            </a:r>
            <a:r>
              <a:rPr lang="da-DK" sz="1600" dirty="0"/>
              <a:t>: </a:t>
            </a:r>
            <a:r>
              <a:rPr lang="da-DK" sz="1600" dirty="0" err="1"/>
              <a:t>copy</a:t>
            </a:r>
            <a:r>
              <a:rPr lang="da-DK" sz="1600" dirty="0"/>
              <a:t> the online </a:t>
            </a:r>
            <a:r>
              <a:rPr lang="da-DK" sz="1600" dirty="0" err="1"/>
              <a:t>repository</a:t>
            </a:r>
            <a:r>
              <a:rPr lang="da-DK" sz="1600" dirty="0"/>
              <a:t> to </a:t>
            </a:r>
            <a:r>
              <a:rPr lang="da-DK" sz="1600" dirty="0" err="1"/>
              <a:t>our</a:t>
            </a:r>
            <a:r>
              <a:rPr lang="da-DK" sz="1600" dirty="0"/>
              <a:t> </a:t>
            </a:r>
            <a:r>
              <a:rPr lang="da-DK" sz="1600" dirty="0" err="1"/>
              <a:t>local</a:t>
            </a:r>
            <a:r>
              <a:rPr lang="da-DK" sz="1600" dirty="0"/>
              <a:t> </a:t>
            </a:r>
            <a:r>
              <a:rPr lang="da-DK" sz="1600" dirty="0" err="1"/>
              <a:t>machine</a:t>
            </a: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 err="1"/>
              <a:t>Add</a:t>
            </a:r>
            <a:r>
              <a:rPr lang="da-DK" sz="1600" dirty="0"/>
              <a:t>: </a:t>
            </a:r>
            <a:r>
              <a:rPr lang="da-DK" sz="1600" dirty="0" err="1"/>
              <a:t>prepare</a:t>
            </a:r>
            <a:r>
              <a:rPr lang="da-DK" sz="1600" dirty="0"/>
              <a:t> </a:t>
            </a:r>
            <a:r>
              <a:rPr lang="da-DK" sz="1600" dirty="0" err="1"/>
              <a:t>our</a:t>
            </a:r>
            <a:r>
              <a:rPr lang="da-DK" sz="1600" dirty="0"/>
              <a:t> </a:t>
            </a:r>
            <a:r>
              <a:rPr lang="da-DK" sz="1600" dirty="0" err="1"/>
              <a:t>edited</a:t>
            </a:r>
            <a:r>
              <a:rPr lang="da-DK" sz="1600" dirty="0"/>
              <a:t> files for </a:t>
            </a:r>
            <a:r>
              <a:rPr lang="da-DK" sz="1600" dirty="0" err="1"/>
              <a:t>commit</a:t>
            </a: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 err="1"/>
              <a:t>Commit</a:t>
            </a:r>
            <a:r>
              <a:rPr lang="da-DK" sz="1600" dirty="0"/>
              <a:t>: </a:t>
            </a:r>
            <a:r>
              <a:rPr lang="da-DK" sz="1600" dirty="0" err="1"/>
              <a:t>record</a:t>
            </a:r>
            <a:r>
              <a:rPr lang="da-DK" sz="1600" dirty="0"/>
              <a:t> a new </a:t>
            </a:r>
            <a:r>
              <a:rPr lang="da-DK" sz="1600" dirty="0" err="1"/>
              <a:t>commit</a:t>
            </a:r>
            <a:r>
              <a:rPr lang="da-DK" sz="1600" dirty="0"/>
              <a:t> to the </a:t>
            </a:r>
            <a:r>
              <a:rPr lang="da-DK" sz="1600" dirty="0" err="1"/>
              <a:t>repository</a:t>
            </a:r>
            <a:r>
              <a:rPr lang="da-DK" sz="1600" dirty="0"/>
              <a:t> with </a:t>
            </a:r>
            <a:r>
              <a:rPr lang="da-DK" sz="1600" dirty="0" err="1"/>
              <a:t>our</a:t>
            </a:r>
            <a:r>
              <a:rPr lang="da-DK" sz="1600" dirty="0"/>
              <a:t> </a:t>
            </a:r>
            <a:r>
              <a:rPr lang="da-DK" sz="1600" dirty="0" err="1"/>
              <a:t>staged</a:t>
            </a:r>
            <a:r>
              <a:rPr lang="da-DK" sz="1600" dirty="0"/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 err="1"/>
              <a:t>Pull</a:t>
            </a:r>
            <a:r>
              <a:rPr lang="da-DK" sz="1600" dirty="0"/>
              <a:t>: </a:t>
            </a:r>
            <a:r>
              <a:rPr lang="da-DK" sz="1600" dirty="0" err="1"/>
              <a:t>pull</a:t>
            </a:r>
            <a:r>
              <a:rPr lang="da-DK" sz="1600" dirty="0"/>
              <a:t> </a:t>
            </a:r>
            <a:r>
              <a:rPr lang="da-DK" sz="1600" dirty="0" err="1"/>
              <a:t>remote</a:t>
            </a:r>
            <a:r>
              <a:rPr lang="da-DK" sz="1600" dirty="0"/>
              <a:t> </a:t>
            </a:r>
            <a:r>
              <a:rPr lang="da-DK" sz="1600" dirty="0" err="1"/>
              <a:t>commits</a:t>
            </a:r>
            <a:r>
              <a:rPr lang="da-DK" sz="1600" dirty="0"/>
              <a:t> </a:t>
            </a:r>
            <a:r>
              <a:rPr lang="da-DK" sz="1600" dirty="0" err="1"/>
              <a:t>into</a:t>
            </a:r>
            <a:r>
              <a:rPr lang="da-DK" sz="1600" dirty="0"/>
              <a:t> </a:t>
            </a:r>
            <a:r>
              <a:rPr lang="da-DK" sz="1600" dirty="0" err="1"/>
              <a:t>our</a:t>
            </a:r>
            <a:r>
              <a:rPr lang="da-DK" sz="1600" dirty="0"/>
              <a:t> </a:t>
            </a:r>
            <a:r>
              <a:rPr lang="da-DK" sz="1600" dirty="0" err="1"/>
              <a:t>local</a:t>
            </a:r>
            <a:r>
              <a:rPr lang="da-DK" sz="1600" dirty="0"/>
              <a:t> </a:t>
            </a:r>
            <a:r>
              <a:rPr lang="da-DK" sz="1600" dirty="0" err="1"/>
              <a:t>repository</a:t>
            </a: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600" dirty="0"/>
              <a:t>Push: push </a:t>
            </a:r>
            <a:r>
              <a:rPr lang="da-DK" sz="1600" dirty="0" err="1"/>
              <a:t>local</a:t>
            </a:r>
            <a:r>
              <a:rPr lang="da-DK" sz="1600" dirty="0"/>
              <a:t> </a:t>
            </a:r>
            <a:r>
              <a:rPr lang="da-DK" sz="1600" dirty="0" err="1"/>
              <a:t>commits</a:t>
            </a:r>
            <a:r>
              <a:rPr lang="da-DK" sz="1600" dirty="0"/>
              <a:t> to the </a:t>
            </a:r>
            <a:r>
              <a:rPr lang="da-DK" sz="1600" dirty="0" err="1"/>
              <a:t>remote</a:t>
            </a:r>
            <a:r>
              <a:rPr lang="da-DK" sz="1600" dirty="0"/>
              <a:t> </a:t>
            </a:r>
            <a:r>
              <a:rPr lang="da-DK" sz="1600" dirty="0" err="1"/>
              <a:t>repository</a:t>
            </a:r>
            <a:endParaRPr lang="da-DK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7AB26-AC9E-2204-6778-09F6C870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937"/>
          <a:stretch/>
        </p:blipFill>
        <p:spPr>
          <a:xfrm>
            <a:off x="5950396" y="2208141"/>
            <a:ext cx="4683309" cy="29490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854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Workshop 1 – basic Git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960078"/>
            <a:ext cx="10220325" cy="4493257"/>
          </a:xfrm>
        </p:spPr>
        <p:txBody>
          <a:bodyPr/>
          <a:lstStyle/>
          <a:p>
            <a:pPr>
              <a:buNone/>
            </a:pPr>
            <a:endParaRPr lang="da-DK" dirty="0"/>
          </a:p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CD826-3B49-E867-5638-E551E6C5BB23}"/>
              </a:ext>
            </a:extLst>
          </p:cNvPr>
          <p:cNvSpPr txBox="1"/>
          <p:nvPr/>
        </p:nvSpPr>
        <p:spPr>
          <a:xfrm>
            <a:off x="2422004" y="2636912"/>
            <a:ext cx="7081836" cy="634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800" dirty="0"/>
              <a:t>https://github.com/jesperstroem/Workshop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8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branches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9285037" cy="4277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Branches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us</a:t>
            </a:r>
            <a:r>
              <a:rPr lang="da-DK" dirty="0"/>
              <a:t> to </a:t>
            </a:r>
            <a:r>
              <a:rPr lang="da-DK" dirty="0" err="1"/>
              <a:t>manage</a:t>
            </a:r>
            <a:r>
              <a:rPr lang="da-DK" dirty="0"/>
              <a:t> </a:t>
            </a:r>
            <a:r>
              <a:rPr lang="da-DK" dirty="0" err="1"/>
              <a:t>seperate</a:t>
            </a:r>
            <a:r>
              <a:rPr lang="da-DK" dirty="0"/>
              <a:t> </a:t>
            </a:r>
            <a:r>
              <a:rPr lang="da-DK" dirty="0" err="1"/>
              <a:t>contained</a:t>
            </a:r>
            <a:r>
              <a:rPr lang="da-DK" dirty="0"/>
              <a:t> versions of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codebase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great</a:t>
            </a:r>
            <a:r>
              <a:rPr lang="da-DK" dirty="0"/>
              <a:t> for:</a:t>
            </a:r>
          </a:p>
          <a:p>
            <a:pPr marL="774900" lvl="1" indent="-342900"/>
            <a:r>
              <a:rPr lang="da-DK" dirty="0" err="1"/>
              <a:t>Experimenting</a:t>
            </a:r>
            <a:r>
              <a:rPr lang="da-DK" dirty="0"/>
              <a:t> with new </a:t>
            </a:r>
            <a:r>
              <a:rPr lang="da-DK" dirty="0" err="1"/>
              <a:t>ideas</a:t>
            </a:r>
            <a:endParaRPr lang="da-DK" dirty="0"/>
          </a:p>
          <a:p>
            <a:pPr marL="774900" lvl="1" indent="-342900"/>
            <a:r>
              <a:rPr lang="da-DK" dirty="0" err="1"/>
              <a:t>Fixing</a:t>
            </a:r>
            <a:r>
              <a:rPr lang="da-DK" dirty="0"/>
              <a:t> bugs</a:t>
            </a:r>
          </a:p>
          <a:p>
            <a:pPr marL="774900" lvl="1" indent="-342900"/>
            <a:r>
              <a:rPr lang="da-DK" dirty="0" err="1"/>
              <a:t>Collaborating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people</a:t>
            </a:r>
            <a:endParaRPr lang="da-DK" dirty="0"/>
          </a:p>
          <a:p>
            <a:pPr marL="774900" lvl="1" indent="-342900"/>
            <a:r>
              <a:rPr lang="da-DK" dirty="0" err="1"/>
              <a:t>Linking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to a </a:t>
            </a:r>
            <a:r>
              <a:rPr lang="da-DK" dirty="0" err="1"/>
              <a:t>publication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idea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do not </a:t>
            </a:r>
            <a:r>
              <a:rPr lang="da-DK" dirty="0" err="1"/>
              <a:t>interfere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branches of the </a:t>
            </a:r>
            <a:r>
              <a:rPr lang="da-DK" dirty="0" err="1"/>
              <a:t>codebase</a:t>
            </a:r>
            <a:endParaRPr lang="da-DK" dirty="0"/>
          </a:p>
          <a:p>
            <a:pPr>
              <a:buNone/>
            </a:pPr>
            <a:endParaRPr lang="da-DK" dirty="0"/>
          </a:p>
          <a:p>
            <a:pPr marL="342900" indent="-342900"/>
            <a:r>
              <a:rPr lang="da-DK" dirty="0"/>
              <a:t>  </a:t>
            </a:r>
          </a:p>
          <a:p>
            <a:pPr marL="774900" lvl="1" indent="-342900"/>
            <a:endParaRPr lang="da-DK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46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5790-C7CA-0D9F-61A6-B692615A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branches -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7B38-2819-8D73-B1C6-94350080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2BC8-7AEC-46DB-A6F2-333B76397816}" type="datetime1">
              <a:rPr lang="da-DK" smtClean="0"/>
              <a:t>24-10-2024</a:t>
            </a:fld>
            <a:r>
              <a:rPr lang="da-DK"/>
              <a:t>17-09-2024</a:t>
            </a:r>
            <a:endParaRPr lang="da-DK" dirty="0"/>
          </a:p>
        </p:txBody>
      </p:sp>
      <p:pic>
        <p:nvPicPr>
          <p:cNvPr id="2052" name="Picture 4" descr="Git Branches — The Turing Way">
            <a:extLst>
              <a:ext uri="{FF2B5EF4-FFF2-40B4-BE49-F238E27FC236}">
                <a16:creationId xmlns:a16="http://schemas.microsoft.com/office/drawing/2014/main" id="{22F51762-FA4F-2041-8797-F1E11048B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181405"/>
            <a:ext cx="10220325" cy="34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3E7C6-9FD4-9315-1C60-9AF463188425}"/>
              </a:ext>
            </a:extLst>
          </p:cNvPr>
          <p:cNvSpPr txBox="1"/>
          <p:nvPr/>
        </p:nvSpPr>
        <p:spPr>
          <a:xfrm>
            <a:off x="3214092" y="5229200"/>
            <a:ext cx="7082366" cy="594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 dirty="0"/>
              <a:t>https://book.the-turing-way.org/reproducible-research/vcs/vcs-git-branches.html</a:t>
            </a:r>
          </a:p>
        </p:txBody>
      </p:sp>
    </p:spTree>
    <p:extLst>
      <p:ext uri="{BB962C8B-B14F-4D97-AF65-F5344CB8AC3E}">
        <p14:creationId xmlns:p14="http://schemas.microsoft.com/office/powerpoint/2010/main" val="115396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5790-C7CA-0D9F-61A6-B692615A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branches - </a:t>
            </a:r>
            <a:r>
              <a:rPr lang="da-DK" dirty="0" err="1"/>
              <a:t>collaboration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7B38-2819-8D73-B1C6-94350080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2BC8-7AEC-46DB-A6F2-333B76397816}" type="datetime1">
              <a:rPr lang="da-DK" smtClean="0"/>
              <a:t>24-10-2024</a:t>
            </a:fld>
            <a:r>
              <a:rPr lang="da-DK"/>
              <a:t>17-09-2024</a:t>
            </a:r>
            <a:endParaRPr lang="da-DK" dirty="0"/>
          </a:p>
        </p:txBody>
      </p:sp>
      <p:pic>
        <p:nvPicPr>
          <p:cNvPr id="3074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AE4FFDDF-DAC8-D908-74E4-9F88E517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2204864"/>
            <a:ext cx="6296481" cy="32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7013-62F6-4DAA-BD69-083E1E9ADC80}"/>
              </a:ext>
            </a:extLst>
          </p:cNvPr>
          <p:cNvSpPr txBox="1"/>
          <p:nvPr/>
        </p:nvSpPr>
        <p:spPr>
          <a:xfrm>
            <a:off x="3214092" y="5229200"/>
            <a:ext cx="7082366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dirty="0"/>
              <a:t>https://www.nobledesktop.com/learn/git/git-branches</a:t>
            </a:r>
          </a:p>
        </p:txBody>
      </p:sp>
    </p:spTree>
    <p:extLst>
      <p:ext uri="{BB962C8B-B14F-4D97-AF65-F5344CB8AC3E}">
        <p14:creationId xmlns:p14="http://schemas.microsoft.com/office/powerpoint/2010/main" val="138904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5790-C7CA-0D9F-61A6-B692615A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conflicts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7B38-2819-8D73-B1C6-94350080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2BC8-7AEC-46DB-A6F2-333B76397816}" type="datetime1">
              <a:rPr lang="da-DK" smtClean="0"/>
              <a:t>24-10-2024</a:t>
            </a:fld>
            <a:r>
              <a:rPr lang="da-DK"/>
              <a:t>17-09-2024</a:t>
            </a:r>
            <a:endParaRPr lang="da-DK" dirty="0"/>
          </a:p>
        </p:txBody>
      </p:sp>
      <p:pic>
        <p:nvPicPr>
          <p:cNvPr id="5124" name="Picture 4" descr="r/ProgrammerHumor - Types of Headaches Migraine Hypertension resolving merge Stress conflicts">
            <a:extLst>
              <a:ext uri="{FF2B5EF4-FFF2-40B4-BE49-F238E27FC236}">
                <a16:creationId xmlns:a16="http://schemas.microsoft.com/office/drawing/2014/main" id="{23E77EFE-E917-3082-F194-A9D5C61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1700808"/>
            <a:ext cx="3524424" cy="36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4E6BE0E-AFA8-BAB5-E44F-5D7D1DF5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960079"/>
            <a:ext cx="6692749" cy="4277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Often</a:t>
            </a:r>
            <a:r>
              <a:rPr lang="da-DK" dirty="0"/>
              <a:t> Git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conflicts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bound</a:t>
            </a:r>
            <a:r>
              <a:rPr lang="da-DK" dirty="0"/>
              <a:t> to </a:t>
            </a:r>
            <a:r>
              <a:rPr lang="da-DK" dirty="0" err="1"/>
              <a:t>experience</a:t>
            </a:r>
            <a:r>
              <a:rPr lang="da-DK" dirty="0"/>
              <a:t> a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conflict</a:t>
            </a:r>
            <a:r>
              <a:rPr lang="da-DK" dirty="0"/>
              <a:t> at </a:t>
            </a:r>
            <a:r>
              <a:rPr lang="da-DK" dirty="0" err="1"/>
              <a:t>some</a:t>
            </a:r>
            <a:r>
              <a:rPr lang="da-DK" dirty="0"/>
              <a:t>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nightmare of </a:t>
            </a:r>
            <a:r>
              <a:rPr lang="da-DK" dirty="0" err="1"/>
              <a:t>every</a:t>
            </a:r>
            <a:r>
              <a:rPr lang="da-DK" dirty="0"/>
              <a:t> new Git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But </a:t>
            </a:r>
            <a:r>
              <a:rPr lang="da-DK" dirty="0" err="1"/>
              <a:t>fear</a:t>
            </a:r>
            <a:r>
              <a:rPr lang="da-DK" dirty="0"/>
              <a:t> not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deal with </a:t>
            </a:r>
            <a:r>
              <a:rPr lang="da-DK" dirty="0" err="1"/>
              <a:t>them</a:t>
            </a:r>
            <a:r>
              <a:rPr lang="da-DK" dirty="0"/>
              <a:t>!</a:t>
            </a:r>
          </a:p>
          <a:p>
            <a:pPr>
              <a:buNone/>
            </a:pPr>
            <a:endParaRPr lang="da-DK" dirty="0"/>
          </a:p>
          <a:p>
            <a:pPr marL="342900" indent="-342900"/>
            <a:r>
              <a:rPr lang="da-DK" dirty="0"/>
              <a:t>  </a:t>
            </a:r>
          </a:p>
          <a:p>
            <a:pPr marL="774900" lvl="1" indent="-342900"/>
            <a:endParaRPr lang="da-DK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Workshop 2 – branches &amp; </a:t>
            </a:r>
            <a:r>
              <a:rPr lang="da-DK" dirty="0" err="1"/>
              <a:t>Merges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13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</a:t>
            </a:r>
            <a:r>
              <a:rPr lang="da-DK" dirty="0" err="1"/>
              <a:t>ignore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9285037" cy="31971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Git </a:t>
            </a:r>
            <a:r>
              <a:rPr lang="da-DK" sz="1800" dirty="0" err="1"/>
              <a:t>allows</a:t>
            </a:r>
            <a:r>
              <a:rPr lang="da-DK" sz="1800" dirty="0"/>
              <a:t> </a:t>
            </a:r>
            <a:r>
              <a:rPr lang="da-DK" sz="1800" dirty="0" err="1"/>
              <a:t>us</a:t>
            </a:r>
            <a:r>
              <a:rPr lang="da-DK" sz="1800" dirty="0"/>
              <a:t> to </a:t>
            </a:r>
            <a:r>
              <a:rPr lang="da-DK" sz="1800" dirty="0" err="1"/>
              <a:t>create</a:t>
            </a:r>
            <a:r>
              <a:rPr lang="da-DK" sz="1800" dirty="0"/>
              <a:t> a </a:t>
            </a:r>
            <a:r>
              <a:rPr lang="da-DK" sz="1800" dirty="0" err="1"/>
              <a:t>dedicated</a:t>
            </a:r>
            <a:r>
              <a:rPr lang="da-DK" sz="1800" dirty="0"/>
              <a:t> ”.</a:t>
            </a:r>
            <a:r>
              <a:rPr lang="da-DK" sz="1800" dirty="0" err="1"/>
              <a:t>gitignore</a:t>
            </a:r>
            <a:r>
              <a:rPr lang="da-DK" sz="1800" dirty="0"/>
              <a:t>”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This file </a:t>
            </a:r>
            <a:r>
              <a:rPr lang="da-DK" sz="1800" dirty="0" err="1"/>
              <a:t>tells</a:t>
            </a:r>
            <a:r>
              <a:rPr lang="da-DK" sz="1800" dirty="0"/>
              <a:t> Git </a:t>
            </a:r>
            <a:r>
              <a:rPr lang="da-DK" sz="1800" dirty="0" err="1"/>
              <a:t>which</a:t>
            </a:r>
            <a:r>
              <a:rPr lang="da-DK" sz="1800" dirty="0"/>
              <a:t> files to </a:t>
            </a:r>
            <a:r>
              <a:rPr lang="da-DK" sz="1800" dirty="0" err="1"/>
              <a:t>exclude</a:t>
            </a:r>
            <a:r>
              <a:rPr lang="da-DK" sz="1800" dirty="0"/>
              <a:t> from version </a:t>
            </a:r>
            <a:r>
              <a:rPr lang="da-DK" sz="1800" dirty="0" err="1"/>
              <a:t>control</a:t>
            </a: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It is </a:t>
            </a:r>
            <a:r>
              <a:rPr lang="da-DK" sz="1800" dirty="0" err="1"/>
              <a:t>useful</a:t>
            </a:r>
            <a:r>
              <a:rPr lang="da-DK" sz="1800" dirty="0"/>
              <a:t> in </a:t>
            </a:r>
            <a:r>
              <a:rPr lang="da-DK" sz="1800" dirty="0" err="1"/>
              <a:t>order</a:t>
            </a:r>
            <a:r>
              <a:rPr lang="da-DK" sz="1800" dirty="0"/>
              <a:t> to not ”</a:t>
            </a:r>
            <a:r>
              <a:rPr lang="da-DK" sz="1800" dirty="0" err="1"/>
              <a:t>pollute</a:t>
            </a:r>
            <a:r>
              <a:rPr lang="da-DK" sz="1800" dirty="0"/>
              <a:t>” </a:t>
            </a:r>
            <a:r>
              <a:rPr lang="da-DK" sz="1800" dirty="0" err="1"/>
              <a:t>your</a:t>
            </a:r>
            <a:r>
              <a:rPr lang="da-DK" sz="1800" dirty="0"/>
              <a:t> </a:t>
            </a:r>
            <a:r>
              <a:rPr lang="da-DK" sz="1800" dirty="0" err="1"/>
              <a:t>repository</a:t>
            </a:r>
            <a:r>
              <a:rPr lang="da-DK" sz="1800" dirty="0"/>
              <a:t> with </a:t>
            </a:r>
            <a:r>
              <a:rPr lang="da-DK" sz="1800" dirty="0" err="1"/>
              <a:t>various</a:t>
            </a:r>
            <a:r>
              <a:rPr lang="da-DK" sz="1800" dirty="0"/>
              <a:t> irrelevant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Github</a:t>
            </a:r>
            <a:r>
              <a:rPr lang="da-DK" sz="1800" dirty="0"/>
              <a:t> has a </a:t>
            </a:r>
            <a:r>
              <a:rPr lang="da-DK" sz="1800" dirty="0" err="1"/>
              <a:t>size</a:t>
            </a:r>
            <a:r>
              <a:rPr lang="da-DK" sz="1800" dirty="0"/>
              <a:t> limit so </a:t>
            </a:r>
            <a:r>
              <a:rPr lang="da-DK" sz="1800" dirty="0" err="1"/>
              <a:t>sometimes</a:t>
            </a:r>
            <a:r>
              <a:rPr lang="da-DK" sz="1800" dirty="0"/>
              <a:t> .</a:t>
            </a:r>
            <a:r>
              <a:rPr lang="da-DK" sz="1800" dirty="0" err="1"/>
              <a:t>gitignore</a:t>
            </a:r>
            <a:r>
              <a:rPr lang="da-DK" sz="1800" dirty="0"/>
              <a:t> is </a:t>
            </a:r>
            <a:r>
              <a:rPr lang="da-DK" sz="1800" dirty="0" err="1"/>
              <a:t>essential</a:t>
            </a:r>
            <a:r>
              <a:rPr lang="da-DK" sz="1800" dirty="0"/>
              <a:t>!</a:t>
            </a:r>
          </a:p>
          <a:p>
            <a:pPr marL="342900" indent="-342900"/>
            <a:r>
              <a:rPr lang="da-DK" sz="1800" dirty="0"/>
              <a:t>  </a:t>
            </a:r>
          </a:p>
          <a:p>
            <a:pPr marL="774900" lvl="1" indent="-342900"/>
            <a:endParaRPr lang="da-DK" sz="1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37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me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960078"/>
            <a:ext cx="10220325" cy="44932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b="1" dirty="0" err="1"/>
              <a:t>Name</a:t>
            </a:r>
            <a:r>
              <a:rPr lang="da-DK" sz="1800" b="1" dirty="0"/>
              <a:t>: </a:t>
            </a:r>
            <a:r>
              <a:rPr lang="da-DK" sz="1800" dirty="0"/>
              <a:t>Jesper Strøm</a:t>
            </a:r>
            <a:endParaRPr lang="da-DK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b="1" dirty="0"/>
              <a:t>My </a:t>
            </a:r>
            <a:r>
              <a:rPr lang="da-DK" sz="1800" b="1" dirty="0" err="1"/>
              <a:t>background</a:t>
            </a:r>
            <a:r>
              <a:rPr lang="da-DK" sz="1800" b="1" dirty="0"/>
              <a:t>:</a:t>
            </a:r>
          </a:p>
          <a:p>
            <a:pPr marL="889200" lvl="1" indent="-457200">
              <a:buFont typeface="+mj-lt"/>
              <a:buAutoNum type="arabicPeriod"/>
            </a:pPr>
            <a:r>
              <a:rPr lang="da-DK" sz="1800" dirty="0"/>
              <a:t>Bachelor in Software Engineering</a:t>
            </a:r>
          </a:p>
          <a:p>
            <a:pPr marL="889200" lvl="1" indent="-457200">
              <a:buFont typeface="+mj-lt"/>
              <a:buAutoNum type="arabicPeriod"/>
            </a:pPr>
            <a:r>
              <a:rPr lang="da-DK" sz="1800" dirty="0"/>
              <a:t>App developer at </a:t>
            </a:r>
            <a:r>
              <a:rPr lang="da-DK" sz="1800" dirty="0" err="1"/>
              <a:t>Aeroguest</a:t>
            </a:r>
            <a:endParaRPr lang="da-DK" sz="1800" dirty="0"/>
          </a:p>
          <a:p>
            <a:pPr marL="889200" lvl="1" indent="-457200">
              <a:buFont typeface="+mj-lt"/>
              <a:buAutoNum type="arabicPeriod"/>
            </a:pPr>
            <a:r>
              <a:rPr lang="da-DK" sz="1800" dirty="0"/>
              <a:t>Master in Computer Technology</a:t>
            </a:r>
          </a:p>
          <a:p>
            <a:pPr lvl="1" indent="0">
              <a:buNone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b="1" dirty="0" err="1"/>
              <a:t>Currently</a:t>
            </a:r>
            <a:endParaRPr lang="da-DK" sz="1800" b="1" dirty="0"/>
          </a:p>
          <a:p>
            <a:pPr marL="774900" lvl="1" indent="-342900"/>
            <a:r>
              <a:rPr lang="da-DK" sz="1800" dirty="0" err="1"/>
              <a:t>PhD</a:t>
            </a:r>
            <a:r>
              <a:rPr lang="da-DK" sz="1800" dirty="0"/>
              <a:t> student at Center for </a:t>
            </a:r>
            <a:r>
              <a:rPr lang="da-DK" sz="1800" dirty="0" err="1"/>
              <a:t>Ear</a:t>
            </a:r>
            <a:r>
              <a:rPr lang="da-DK" sz="1800" dirty="0"/>
              <a:t>-EEG, AU</a:t>
            </a:r>
          </a:p>
          <a:p>
            <a:pPr marL="774900" lvl="1" indent="-342900"/>
            <a:r>
              <a:rPr lang="da-DK" sz="1800" dirty="0"/>
              <a:t>Writing all </a:t>
            </a:r>
            <a:r>
              <a:rPr lang="da-DK" sz="1800" dirty="0" err="1"/>
              <a:t>my</a:t>
            </a:r>
            <a:r>
              <a:rPr lang="da-DK" sz="1800" dirty="0"/>
              <a:t> </a:t>
            </a:r>
            <a:r>
              <a:rPr lang="da-DK" sz="1800" dirty="0" err="1"/>
              <a:t>code</a:t>
            </a:r>
            <a:r>
              <a:rPr lang="da-DK" sz="1800" dirty="0"/>
              <a:t> in Python</a:t>
            </a:r>
          </a:p>
          <a:p>
            <a:pPr marL="774900" lvl="1" indent="-342900"/>
            <a:r>
              <a:rPr lang="da-DK" sz="1800" dirty="0"/>
              <a:t>Using Git (</a:t>
            </a:r>
            <a:r>
              <a:rPr lang="da-DK" sz="1800" dirty="0" err="1"/>
              <a:t>almost</a:t>
            </a:r>
            <a:r>
              <a:rPr lang="da-DK" sz="1800" dirty="0"/>
              <a:t>) </a:t>
            </a:r>
            <a:r>
              <a:rPr lang="da-DK" sz="1800" dirty="0" err="1"/>
              <a:t>every</a:t>
            </a:r>
            <a:r>
              <a:rPr lang="da-DK" sz="1800" dirty="0"/>
              <a:t> single </a:t>
            </a:r>
            <a:r>
              <a:rPr lang="da-DK" sz="1800" dirty="0" err="1"/>
              <a:t>day</a:t>
            </a:r>
            <a:endParaRPr lang="da-DK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99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Workshop 3 – Git </a:t>
            </a:r>
            <a:r>
              <a:rPr lang="da-DK" dirty="0" err="1"/>
              <a:t>ignore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4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D8D-32E7-93DD-E888-09160D11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”But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seems</a:t>
            </a:r>
            <a:r>
              <a:rPr lang="da-DK" dirty="0"/>
              <a:t>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complicated</a:t>
            </a:r>
            <a:r>
              <a:rPr lang="da-DK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4B4B-6561-4922-404D-F5EB6FBD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960079"/>
            <a:ext cx="6044677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Using Git via the </a:t>
            </a:r>
            <a:r>
              <a:rPr lang="da-DK" dirty="0" err="1"/>
              <a:t>command</a:t>
            </a:r>
            <a:r>
              <a:rPr lang="da-DK" dirty="0"/>
              <a:t> line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cumbersome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But by learning it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understanding</a:t>
            </a:r>
            <a:r>
              <a:rPr lang="da-DK" dirty="0"/>
              <a:t> of the </a:t>
            </a:r>
            <a:r>
              <a:rPr lang="da-DK" dirty="0" err="1"/>
              <a:t>underlying</a:t>
            </a:r>
            <a:r>
              <a:rPr lang="da-DK" dirty="0"/>
              <a:t> </a:t>
            </a:r>
            <a:r>
              <a:rPr lang="da-DK" dirty="0" err="1"/>
              <a:t>process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(like </a:t>
            </a:r>
            <a:r>
              <a:rPr lang="da-DK" dirty="0" err="1"/>
              <a:t>me</a:t>
            </a:r>
            <a:r>
              <a:rPr lang="da-DK" dirty="0"/>
              <a:t>) </a:t>
            </a:r>
            <a:r>
              <a:rPr lang="da-DK" dirty="0" err="1"/>
              <a:t>appreciate</a:t>
            </a:r>
            <a:r>
              <a:rPr lang="da-DK" dirty="0"/>
              <a:t> a </a:t>
            </a:r>
            <a:r>
              <a:rPr lang="da-DK" dirty="0" err="1"/>
              <a:t>visual</a:t>
            </a:r>
            <a:r>
              <a:rPr lang="da-DK" dirty="0"/>
              <a:t> approach,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options to do so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560-45B9-5D58-8830-2A9B1CE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A81E-343B-4D13-946B-2A67F4159133}" type="datetime1">
              <a:rPr lang="da-DK" smtClean="0"/>
              <a:t>24-10-2024</a:t>
            </a:fld>
            <a:r>
              <a:rPr lang="da-DK"/>
              <a:t>17-09-2024</a:t>
            </a:r>
            <a:endParaRPr lang="da-DK" dirty="0"/>
          </a:p>
        </p:txBody>
      </p:sp>
      <p:pic>
        <p:nvPicPr>
          <p:cNvPr id="5" name="Picture 2" descr="getOutOfMyWayPeasant : r/ProgrammerHumor">
            <a:extLst>
              <a:ext uri="{FF2B5EF4-FFF2-40B4-BE49-F238E27FC236}">
                <a16:creationId xmlns:a16="http://schemas.microsoft.com/office/drawing/2014/main" id="{C5C6215E-7DB4-CD14-CEEA-ABE1951A9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1763688"/>
            <a:ext cx="296437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D8D-32E7-93DD-E888-09160D11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User-interfaces to the </a:t>
            </a:r>
            <a:r>
              <a:rPr lang="da-DK" dirty="0" err="1"/>
              <a:t>rescue</a:t>
            </a:r>
            <a:r>
              <a:rPr lang="da-DK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4B4B-6561-4922-404D-F5EB6FB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Sourcetree</a:t>
            </a:r>
            <a:r>
              <a:rPr lang="da-DK" dirty="0"/>
              <a:t> (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preference</a:t>
            </a:r>
            <a:r>
              <a:rPr lang="da-DK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Github</a:t>
            </a:r>
            <a:r>
              <a:rPr lang="da-DK" dirty="0"/>
              <a:t>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… and </a:t>
            </a:r>
            <a:r>
              <a:rPr lang="da-DK" dirty="0" err="1"/>
              <a:t>many</a:t>
            </a:r>
            <a:r>
              <a:rPr lang="da-DK" dirty="0"/>
              <a:t>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560-45B9-5D58-8830-2A9B1CE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A81E-343B-4D13-946B-2A67F4159133}" type="datetime1">
              <a:rPr lang="da-DK" smtClean="0"/>
              <a:t>24-10-2024</a:t>
            </a:fld>
            <a:r>
              <a:rPr lang="da-DK"/>
              <a:t>17-09-2024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45561-4B94-6633-B623-4DC393FE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65" y="1772474"/>
            <a:ext cx="5949222" cy="41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3D8D-32E7-93DD-E888-09160D11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reading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4B4B-6561-4922-404D-F5EB6FB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>
                <a:hlinkClick r:id="rId2"/>
              </a:rPr>
              <a:t>https://git-scm.com/docs</a:t>
            </a:r>
            <a:r>
              <a:rPr lang="da-DK" dirty="0"/>
              <a:t> - official </a:t>
            </a:r>
            <a:r>
              <a:rPr lang="da-DK" dirty="0" err="1"/>
              <a:t>git</a:t>
            </a:r>
            <a:r>
              <a:rPr lang="da-DK" dirty="0"/>
              <a:t> docs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>
                <a:hlinkClick r:id="rId3"/>
              </a:rPr>
              <a:t>https://www.w3schools.com/git/</a:t>
            </a:r>
            <a:r>
              <a:rPr lang="da-DK" dirty="0"/>
              <a:t> - </a:t>
            </a:r>
            <a:r>
              <a:rPr lang="da-DK" dirty="0" err="1"/>
              <a:t>other</a:t>
            </a:r>
            <a:r>
              <a:rPr lang="da-DK" dirty="0"/>
              <a:t> workshop tasks for </a:t>
            </a:r>
            <a:r>
              <a:rPr lang="da-DK" dirty="0" err="1"/>
              <a:t>git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>
                <a:hlinkClick r:id="rId4"/>
              </a:rPr>
              <a:t>https://learngitbranching.js.org/</a:t>
            </a:r>
            <a:r>
              <a:rPr lang="da-DK" dirty="0"/>
              <a:t> - </a:t>
            </a:r>
            <a:r>
              <a:rPr lang="da-DK" dirty="0" err="1"/>
              <a:t>visualization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for </a:t>
            </a:r>
            <a:r>
              <a:rPr lang="da-DK" dirty="0" err="1"/>
              <a:t>branching</a:t>
            </a:r>
            <a:r>
              <a:rPr lang="da-DK" dirty="0"/>
              <a:t> in </a:t>
            </a:r>
            <a:r>
              <a:rPr lang="da-DK" dirty="0" err="1"/>
              <a:t>git</a:t>
            </a:r>
            <a:endParaRPr lang="da-DK" dirty="0"/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560-45B9-5D58-8830-2A9B1CE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A81E-343B-4D13-946B-2A67F4159133}" type="datetime1">
              <a:rPr lang="da-DK" smtClean="0"/>
              <a:t>24-10-2024</a:t>
            </a:fld>
            <a:r>
              <a:rPr lang="da-DK"/>
              <a:t>17-09-2024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548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960078"/>
            <a:ext cx="10220325" cy="4493257"/>
          </a:xfrm>
        </p:spPr>
        <p:txBody>
          <a:bodyPr/>
          <a:lstStyle/>
          <a:p>
            <a:pPr>
              <a:buNone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Version </a:t>
            </a:r>
            <a:r>
              <a:rPr lang="da-DK" sz="1800" dirty="0" err="1"/>
              <a:t>control</a:t>
            </a:r>
            <a:r>
              <a:rPr lang="da-DK" sz="1800" dirty="0"/>
              <a:t>, Git and Git </a:t>
            </a:r>
            <a:r>
              <a:rPr lang="da-DK" sz="1800" dirty="0" err="1"/>
              <a:t>repositories</a:t>
            </a: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Basic Git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b="1" dirty="0"/>
              <a:t>Workshop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Branches &amp; </a:t>
            </a:r>
            <a:r>
              <a:rPr lang="da-DK" sz="1800" dirty="0" err="1"/>
              <a:t>merges</a:t>
            </a: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b="1" dirty="0"/>
              <a:t>Workshop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The .</a:t>
            </a:r>
            <a:r>
              <a:rPr lang="da-DK" sz="1800" dirty="0" err="1"/>
              <a:t>gitignore</a:t>
            </a:r>
            <a:r>
              <a:rPr lang="da-DK" sz="1800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b="1" dirty="0"/>
              <a:t>Workshop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4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version </a:t>
            </a:r>
            <a:r>
              <a:rPr lang="da-DK" dirty="0" err="1"/>
              <a:t>control</a:t>
            </a:r>
            <a:r>
              <a:rPr lang="da-DK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5972669" cy="23105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Scenarios</a:t>
            </a:r>
          </a:p>
          <a:p>
            <a:pPr marL="774900" lvl="1" indent="-342900"/>
            <a:r>
              <a:rPr lang="da-DK" sz="1800" dirty="0" err="1"/>
              <a:t>Reverting</a:t>
            </a:r>
            <a:r>
              <a:rPr lang="da-DK" sz="1800" dirty="0"/>
              <a:t> </a:t>
            </a:r>
            <a:r>
              <a:rPr lang="da-DK" sz="1800" dirty="0" err="1"/>
              <a:t>changes</a:t>
            </a:r>
            <a:endParaRPr lang="da-DK" sz="1800" dirty="0"/>
          </a:p>
          <a:p>
            <a:pPr marL="774900" lvl="1" indent="-342900"/>
            <a:r>
              <a:rPr lang="da-DK" sz="1800" dirty="0" err="1"/>
              <a:t>Creating</a:t>
            </a:r>
            <a:r>
              <a:rPr lang="da-DK" sz="1800" dirty="0"/>
              <a:t> alternative versions of the </a:t>
            </a:r>
            <a:r>
              <a:rPr lang="da-DK" sz="1800" dirty="0" err="1"/>
              <a:t>code</a:t>
            </a:r>
            <a:endParaRPr lang="da-DK" sz="1800" dirty="0"/>
          </a:p>
          <a:p>
            <a:pPr marL="774900" lvl="1" indent="-342900"/>
            <a:r>
              <a:rPr lang="da-DK" sz="1800" dirty="0"/>
              <a:t>Tracking </a:t>
            </a:r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progress</a:t>
            </a:r>
            <a:endParaRPr lang="da-DK" sz="1800" dirty="0"/>
          </a:p>
          <a:p>
            <a:pPr marL="774900" lvl="1" indent="-342900"/>
            <a:r>
              <a:rPr lang="da-DK" sz="1800" dirty="0" err="1"/>
              <a:t>Share</a:t>
            </a:r>
            <a:r>
              <a:rPr lang="da-DK" sz="1800" dirty="0"/>
              <a:t> </a:t>
            </a:r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code</a:t>
            </a:r>
            <a:r>
              <a:rPr lang="da-DK" sz="1800" dirty="0"/>
              <a:t> with </a:t>
            </a:r>
            <a:r>
              <a:rPr lang="da-DK" sz="1800" dirty="0" err="1"/>
              <a:t>others</a:t>
            </a:r>
            <a:endParaRPr lang="da-DK" sz="1800" dirty="0"/>
          </a:p>
          <a:p>
            <a:pPr marL="774900" lvl="1" indent="-342900"/>
            <a:r>
              <a:rPr lang="da-DK" sz="1800" dirty="0" err="1"/>
              <a:t>Collaborate</a:t>
            </a:r>
            <a:r>
              <a:rPr lang="da-DK" sz="1800" dirty="0"/>
              <a:t> with </a:t>
            </a:r>
            <a:r>
              <a:rPr lang="da-DK" sz="1800" dirty="0" err="1"/>
              <a:t>others</a:t>
            </a:r>
            <a:endParaRPr lang="da-DK" sz="1800" dirty="0"/>
          </a:p>
          <a:p>
            <a:pPr marL="774900" lvl="1" indent="-342900"/>
            <a:endParaRPr lang="da-DK" sz="1800" dirty="0">
              <a:solidFill>
                <a:srgbClr val="000000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413DC937-3A5F-37DE-561E-F44DA0571821}"/>
              </a:ext>
            </a:extLst>
          </p:cNvPr>
          <p:cNvSpPr/>
          <p:nvPr/>
        </p:nvSpPr>
        <p:spPr bwMode="auto">
          <a:xfrm>
            <a:off x="9269195" y="2587406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V2.1a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DF2BBEE0-2C6C-E808-C8A2-D62705299E46}"/>
              </a:ext>
            </a:extLst>
          </p:cNvPr>
          <p:cNvSpPr/>
          <p:nvPr/>
        </p:nvSpPr>
        <p:spPr bwMode="auto">
          <a:xfrm>
            <a:off x="6892931" y="3845512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V1.1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06682F6-2235-AC8D-AD35-5FE8977A9BFB}"/>
              </a:ext>
            </a:extLst>
          </p:cNvPr>
          <p:cNvSpPr/>
          <p:nvPr/>
        </p:nvSpPr>
        <p:spPr bwMode="auto">
          <a:xfrm>
            <a:off x="8127146" y="3163687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V2.0a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F13344AE-DF54-3A22-D715-6B2AA7C91FA9}"/>
              </a:ext>
            </a:extLst>
          </p:cNvPr>
          <p:cNvSpPr/>
          <p:nvPr/>
        </p:nvSpPr>
        <p:spPr bwMode="auto">
          <a:xfrm>
            <a:off x="8127146" y="4531839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V2.0b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B8B88528-9F05-74BB-1228-4462C95E3104}"/>
              </a:ext>
            </a:extLst>
          </p:cNvPr>
          <p:cNvSpPr/>
          <p:nvPr/>
        </p:nvSpPr>
        <p:spPr bwMode="auto">
          <a:xfrm>
            <a:off x="9278058" y="5085401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V2.1b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7F9B03AF-2B04-68D7-EF93-CAFD51E5DC1A}"/>
              </a:ext>
            </a:extLst>
          </p:cNvPr>
          <p:cNvSpPr/>
          <p:nvPr/>
        </p:nvSpPr>
        <p:spPr bwMode="auto">
          <a:xfrm>
            <a:off x="5632791" y="3845512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V1.0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B24D490-4CC2-930A-5106-14A50950F406}"/>
              </a:ext>
            </a:extLst>
          </p:cNvPr>
          <p:cNvSpPr/>
          <p:nvPr/>
        </p:nvSpPr>
        <p:spPr bwMode="auto">
          <a:xfrm>
            <a:off x="9278058" y="3845512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V2.0c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72CEE87A-76BE-A148-E2B2-D366F5C253D4}"/>
              </a:ext>
            </a:extLst>
          </p:cNvPr>
          <p:cNvSpPr/>
          <p:nvPr/>
        </p:nvSpPr>
        <p:spPr bwMode="auto">
          <a:xfrm>
            <a:off x="10428970" y="2583121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V2.2.a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656BC24-8729-CFA7-A4C2-F4C40406ED05}"/>
              </a:ext>
            </a:extLst>
          </p:cNvPr>
          <p:cNvSpPr/>
          <p:nvPr/>
        </p:nvSpPr>
        <p:spPr bwMode="auto">
          <a:xfrm>
            <a:off x="10428970" y="3845512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V2.1c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118631-B3D2-4E9A-A03A-E9D49D03EE01}"/>
              </a:ext>
            </a:extLst>
          </p:cNvPr>
          <p:cNvSpPr/>
          <p:nvPr/>
        </p:nvSpPr>
        <p:spPr bwMode="auto">
          <a:xfrm>
            <a:off x="10428970" y="5093130"/>
            <a:ext cx="792088" cy="841594"/>
          </a:xfrm>
          <a:prstGeom prst="foldedCorner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da-DK" sz="1600" dirty="0">
                <a:solidFill>
                  <a:srgbClr val="000000"/>
                </a:solidFill>
              </a:rPr>
              <a:t>V2.2b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U Passata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26CEF6-6807-EC20-4401-4EB222F6F01C}"/>
              </a:ext>
            </a:extLst>
          </p:cNvPr>
          <p:cNvCxnSpPr>
            <a:stCxn id="11" idx="3"/>
            <a:endCxn id="7" idx="1"/>
          </p:cNvCxnSpPr>
          <p:nvPr/>
        </p:nvCxnSpPr>
        <p:spPr bwMode="auto">
          <a:xfrm>
            <a:off x="6424879" y="4266309"/>
            <a:ext cx="468052" cy="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185BCC-C4CA-293D-4ADA-3F93FBB4A0A2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7685019" y="3584484"/>
            <a:ext cx="442127" cy="681825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E98C8-0DA3-C59E-1399-2228D639794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7685019" y="4266309"/>
            <a:ext cx="442127" cy="686327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81D19F-AEDA-4BFF-377D-5BCAFB7514C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8919234" y="3008203"/>
            <a:ext cx="349961" cy="576281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CFD35F-645C-E062-4C6A-7FEF9C6898B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 bwMode="auto">
          <a:xfrm>
            <a:off x="7685019" y="4266309"/>
            <a:ext cx="1593039" cy="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2C512F-7A85-1FB9-8E8C-4CC103E7296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 bwMode="auto">
          <a:xfrm flipV="1">
            <a:off x="10061283" y="3003918"/>
            <a:ext cx="367687" cy="4285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4AF247-8705-3BF6-D6DF-6D3C03FF6C05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70146" y="4266309"/>
            <a:ext cx="367687" cy="4285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862C0C-6819-6192-2597-3A4EA951C59F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61283" y="5509642"/>
            <a:ext cx="367687" cy="4285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A75ED8-9A92-1331-786F-765D3CD9EB2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8919234" y="4952636"/>
            <a:ext cx="358824" cy="553562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664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Centralized</a:t>
            </a:r>
            <a:r>
              <a:rPr lang="da-DK" dirty="0"/>
              <a:t> vs. </a:t>
            </a:r>
            <a:r>
              <a:rPr lang="da-DK" dirty="0" err="1"/>
              <a:t>distributed</a:t>
            </a:r>
            <a:endParaRPr lang="da-DK" dirty="0"/>
          </a:p>
        </p:txBody>
      </p:sp>
      <p:pic>
        <p:nvPicPr>
          <p:cNvPr id="1026" name="Picture 2" descr="What Is a Version Control System &amp; Do You Need One?">
            <a:extLst>
              <a:ext uri="{FF2B5EF4-FFF2-40B4-BE49-F238E27FC236}">
                <a16:creationId xmlns:a16="http://schemas.microsoft.com/office/drawing/2014/main" id="{097A4191-3BE0-2126-68AD-7FF2D373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3212976"/>
            <a:ext cx="6436463" cy="26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F37488-FC65-F130-6D49-3745D55D6959}"/>
              </a:ext>
            </a:extLst>
          </p:cNvPr>
          <p:cNvSpPr txBox="1"/>
          <p:nvPr/>
        </p:nvSpPr>
        <p:spPr>
          <a:xfrm>
            <a:off x="3018048" y="5355449"/>
            <a:ext cx="5102933" cy="58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100" dirty="0"/>
              <a:t>https://www.thatcompany.com/do-you-need-a-version-control-system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FF2DAE2-1C1D-2788-598A-02C2CD51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988841"/>
            <a:ext cx="7848872" cy="10801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Key </a:t>
            </a:r>
            <a:r>
              <a:rPr lang="da-DK" sz="1800" dirty="0" err="1"/>
              <a:t>idea</a:t>
            </a:r>
            <a:r>
              <a:rPr lang="da-DK" sz="1800" dirty="0"/>
              <a:t>:</a:t>
            </a:r>
          </a:p>
          <a:p>
            <a:pPr marL="774900" lvl="1" indent="-342900"/>
            <a:r>
              <a:rPr lang="da-DK" sz="1800" dirty="0" err="1"/>
              <a:t>Each</a:t>
            </a:r>
            <a:r>
              <a:rPr lang="da-DK" sz="1800" dirty="0"/>
              <a:t> computer has a </a:t>
            </a:r>
            <a:r>
              <a:rPr lang="da-DK" sz="1800" dirty="0" err="1"/>
              <a:t>local</a:t>
            </a:r>
            <a:r>
              <a:rPr lang="da-DK" sz="1800" dirty="0"/>
              <a:t> ”</a:t>
            </a:r>
            <a:r>
              <a:rPr lang="da-DK" sz="1800" dirty="0" err="1"/>
              <a:t>repository</a:t>
            </a:r>
            <a:r>
              <a:rPr lang="da-DK" sz="1800" dirty="0"/>
              <a:t>”</a:t>
            </a:r>
          </a:p>
          <a:p>
            <a:pPr marL="774900" lvl="1" indent="-342900"/>
            <a:r>
              <a:rPr lang="da-DK" sz="1800" dirty="0" err="1"/>
              <a:t>We</a:t>
            </a:r>
            <a:r>
              <a:rPr lang="da-DK" sz="1800" dirty="0"/>
              <a:t> </a:t>
            </a:r>
            <a:r>
              <a:rPr lang="da-DK" sz="1800" dirty="0" err="1"/>
              <a:t>synchronize</a:t>
            </a:r>
            <a:r>
              <a:rPr lang="da-DK" sz="1800" dirty="0"/>
              <a:t> the </a:t>
            </a:r>
            <a:r>
              <a:rPr lang="da-DK" sz="1800" dirty="0" err="1"/>
              <a:t>remote</a:t>
            </a:r>
            <a:r>
              <a:rPr lang="da-DK" sz="1800" dirty="0"/>
              <a:t> and </a:t>
            </a:r>
            <a:r>
              <a:rPr lang="da-DK" sz="1800" dirty="0" err="1"/>
              <a:t>local</a:t>
            </a:r>
            <a:r>
              <a:rPr lang="da-DK" sz="1800" dirty="0"/>
              <a:t> </a:t>
            </a:r>
            <a:r>
              <a:rPr lang="da-DK" sz="1800" dirty="0" err="1"/>
              <a:t>repository</a:t>
            </a:r>
            <a:r>
              <a:rPr lang="da-DK" sz="1800" dirty="0"/>
              <a:t> </a:t>
            </a:r>
            <a:r>
              <a:rPr lang="da-DK" sz="1800" dirty="0" err="1"/>
              <a:t>when</a:t>
            </a:r>
            <a:r>
              <a:rPr lang="da-DK" sz="1800" dirty="0"/>
              <a:t> </a:t>
            </a:r>
            <a:r>
              <a:rPr lang="da-DK" sz="1800" dirty="0" err="1"/>
              <a:t>we</a:t>
            </a:r>
            <a:r>
              <a:rPr lang="da-DK" sz="1800" dirty="0"/>
              <a:t> </a:t>
            </a:r>
            <a:r>
              <a:rPr lang="da-DK" sz="1800" dirty="0" err="1"/>
              <a:t>want</a:t>
            </a:r>
            <a:endParaRPr lang="da-DK" sz="1800" dirty="0"/>
          </a:p>
          <a:p>
            <a:pPr marL="774900" lvl="1" indent="-342900"/>
            <a:endParaRPr lang="da-DK" sz="1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65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Git?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820" y="2060848"/>
            <a:ext cx="10220325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Made by Linus Torvalds, </a:t>
            </a:r>
            <a:r>
              <a:rPr lang="da-DK" sz="1800" dirty="0" err="1"/>
              <a:t>who</a:t>
            </a:r>
            <a:r>
              <a:rPr lang="da-DK" sz="1800" dirty="0"/>
              <a:t> is </a:t>
            </a:r>
            <a:r>
              <a:rPr lang="da-DK" sz="1800" dirty="0" err="1"/>
              <a:t>also</a:t>
            </a:r>
            <a:r>
              <a:rPr lang="da-DK" sz="1800" dirty="0"/>
              <a:t> </a:t>
            </a:r>
            <a:r>
              <a:rPr lang="da-DK" sz="1800" dirty="0" err="1"/>
              <a:t>know</a:t>
            </a:r>
            <a:r>
              <a:rPr lang="da-DK" sz="1800" dirty="0"/>
              <a:t> for </a:t>
            </a:r>
            <a:r>
              <a:rPr lang="da-DK" sz="1800" dirty="0" err="1"/>
              <a:t>creating</a:t>
            </a:r>
            <a:r>
              <a:rPr lang="da-DK" sz="1800" dirty="0"/>
              <a:t>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It is a </a:t>
            </a:r>
            <a:r>
              <a:rPr lang="da-DK" sz="1800" dirty="0" err="1"/>
              <a:t>distributed</a:t>
            </a:r>
            <a:r>
              <a:rPr lang="da-DK" sz="1800" dirty="0"/>
              <a:t> version </a:t>
            </a:r>
            <a:r>
              <a:rPr lang="da-DK" sz="1800" dirty="0" err="1"/>
              <a:t>control</a:t>
            </a:r>
            <a:r>
              <a:rPr lang="da-DK" sz="1800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Usually</a:t>
            </a:r>
            <a:r>
              <a:rPr lang="da-DK" sz="1800" dirty="0"/>
              <a:t> </a:t>
            </a:r>
            <a:r>
              <a:rPr lang="da-DK" sz="1800" dirty="0" err="1"/>
              <a:t>used</a:t>
            </a:r>
            <a:r>
              <a:rPr lang="da-DK" sz="1800" dirty="0"/>
              <a:t> for </a:t>
            </a:r>
            <a:r>
              <a:rPr lang="da-DK" sz="1800" dirty="0" err="1"/>
              <a:t>code</a:t>
            </a:r>
            <a:r>
              <a:rPr lang="da-DK" sz="1800" dirty="0"/>
              <a:t>, but </a:t>
            </a:r>
            <a:r>
              <a:rPr lang="da-DK" sz="1800" dirty="0" err="1"/>
              <a:t>we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version </a:t>
            </a:r>
            <a:r>
              <a:rPr lang="da-DK" sz="1800" dirty="0" err="1"/>
              <a:t>control</a:t>
            </a:r>
            <a:r>
              <a:rPr lang="da-DK" sz="1800" dirty="0"/>
              <a:t> (</a:t>
            </a:r>
            <a:r>
              <a:rPr lang="da-DK" sz="1800" dirty="0" err="1"/>
              <a:t>almost</a:t>
            </a:r>
            <a:r>
              <a:rPr lang="da-DK" sz="1800" dirty="0"/>
              <a:t>) </a:t>
            </a:r>
            <a:r>
              <a:rPr lang="da-DK" sz="1800" dirty="0" err="1"/>
              <a:t>anything</a:t>
            </a: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Git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used</a:t>
            </a:r>
            <a:r>
              <a:rPr lang="da-DK" sz="1800" dirty="0"/>
              <a:t> as a command-line </a:t>
            </a:r>
            <a:r>
              <a:rPr lang="da-DK" sz="1800" dirty="0" err="1"/>
              <a:t>tool</a:t>
            </a:r>
            <a:r>
              <a:rPr lang="da-DK" sz="1800" dirty="0"/>
              <a:t> or user-interface</a:t>
            </a:r>
          </a:p>
          <a:p>
            <a:pPr marL="774900" lvl="1" indent="-342900"/>
            <a:r>
              <a:rPr lang="da-DK" sz="1800" dirty="0"/>
              <a:t>Learning to </a:t>
            </a:r>
            <a:r>
              <a:rPr lang="da-DK" sz="1800" dirty="0" err="1"/>
              <a:t>use</a:t>
            </a:r>
            <a:r>
              <a:rPr lang="da-DK" sz="1800" dirty="0"/>
              <a:t> the command-line </a:t>
            </a:r>
            <a:r>
              <a:rPr lang="da-DK" sz="1800" dirty="0" err="1"/>
              <a:t>first</a:t>
            </a:r>
            <a:r>
              <a:rPr lang="da-DK" sz="1800" dirty="0"/>
              <a:t>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improve</a:t>
            </a:r>
            <a:r>
              <a:rPr lang="da-DK" sz="1800" dirty="0"/>
              <a:t> </a:t>
            </a:r>
            <a:r>
              <a:rPr lang="da-DK" sz="1800" dirty="0" err="1"/>
              <a:t>understanding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Git has </a:t>
            </a:r>
            <a:r>
              <a:rPr lang="da-DK" sz="1800" dirty="0" err="1"/>
              <a:t>way</a:t>
            </a:r>
            <a:r>
              <a:rPr lang="da-DK" sz="1800" dirty="0"/>
              <a:t> </a:t>
            </a:r>
            <a:r>
              <a:rPr lang="da-DK" sz="1800" dirty="0" err="1"/>
              <a:t>too</a:t>
            </a:r>
            <a:r>
              <a:rPr lang="da-DK" sz="1800" dirty="0"/>
              <a:t> </a:t>
            </a:r>
            <a:r>
              <a:rPr lang="da-DK" sz="1800" dirty="0" err="1"/>
              <a:t>many</a:t>
            </a:r>
            <a:r>
              <a:rPr lang="da-DK" sz="1800" dirty="0"/>
              <a:t> features for </a:t>
            </a:r>
            <a:r>
              <a:rPr lang="da-DK" sz="1800" dirty="0" err="1"/>
              <a:t>one</a:t>
            </a:r>
            <a:r>
              <a:rPr lang="da-DK" sz="1800" dirty="0"/>
              <a:t> workshop, so i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teach</a:t>
            </a:r>
            <a:r>
              <a:rPr lang="da-DK" sz="1800" dirty="0"/>
              <a:t> the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C4E9C-2F40-CDE5-0BAD-59835689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595" y="980728"/>
            <a:ext cx="3200847" cy="2067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Git, </a:t>
            </a:r>
            <a:r>
              <a:rPr lang="da-DK" dirty="0" err="1"/>
              <a:t>Github</a:t>
            </a:r>
            <a:r>
              <a:rPr lang="da-DK" dirty="0"/>
              <a:t>, </a:t>
            </a:r>
            <a:r>
              <a:rPr lang="da-DK" dirty="0" err="1"/>
              <a:t>Gitlab</a:t>
            </a:r>
            <a:r>
              <a:rPr lang="da-DK" dirty="0"/>
              <a:t>, </a:t>
            </a:r>
            <a:r>
              <a:rPr lang="da-DK" dirty="0" err="1"/>
              <a:t>BitbuckeT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1119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Git is a </a:t>
            </a:r>
            <a:r>
              <a:rPr lang="da-DK" b="1" i="1" dirty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Github</a:t>
            </a:r>
            <a:r>
              <a:rPr lang="da-DK" dirty="0"/>
              <a:t>, </a:t>
            </a:r>
            <a:r>
              <a:rPr lang="da-DK" dirty="0" err="1"/>
              <a:t>Gitlab</a:t>
            </a:r>
            <a:r>
              <a:rPr lang="da-DK" dirty="0"/>
              <a:t> and </a:t>
            </a:r>
            <a:r>
              <a:rPr lang="da-DK" dirty="0" err="1"/>
              <a:t>Bitbucket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i="1" dirty="0"/>
              <a:t>online</a:t>
            </a:r>
            <a:r>
              <a:rPr lang="da-DK" b="1" dirty="0"/>
              <a:t> </a:t>
            </a:r>
            <a:r>
              <a:rPr lang="da-DK" b="1" i="1" dirty="0"/>
              <a:t>services </a:t>
            </a:r>
            <a:r>
              <a:rPr lang="da-DK" dirty="0"/>
              <a:t>to </a:t>
            </a:r>
            <a:r>
              <a:rPr lang="da-DK" dirty="0" err="1"/>
              <a:t>use</a:t>
            </a:r>
            <a:r>
              <a:rPr lang="da-DK" dirty="0"/>
              <a:t> with </a:t>
            </a:r>
            <a:r>
              <a:rPr lang="da-DK" b="1" i="1" dirty="0" err="1"/>
              <a:t>git</a:t>
            </a:r>
            <a:r>
              <a:rPr lang="da-DK" b="1" i="1" dirty="0"/>
              <a:t> </a:t>
            </a:r>
            <a:r>
              <a:rPr lang="da-DK" b="1" i="1" dirty="0" err="1"/>
              <a:t>repositories</a:t>
            </a:r>
            <a:endParaRPr lang="da-DK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 err="1"/>
              <a:t>Different</a:t>
            </a:r>
            <a:r>
              <a:rPr lang="da-DK" dirty="0"/>
              <a:t> services, same interface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5ABD9-8133-D216-F594-708BF03FCDCA}"/>
              </a:ext>
            </a:extLst>
          </p:cNvPr>
          <p:cNvGrpSpPr/>
          <p:nvPr/>
        </p:nvGrpSpPr>
        <p:grpSpPr>
          <a:xfrm>
            <a:off x="3699539" y="5036258"/>
            <a:ext cx="914400" cy="914400"/>
            <a:chOff x="2794467" y="4725144"/>
            <a:chExt cx="914400" cy="914400"/>
          </a:xfrm>
        </p:grpSpPr>
        <p:pic>
          <p:nvPicPr>
            <p:cNvPr id="3" name="Graphic 2" descr="Laptop with solid fill">
              <a:extLst>
                <a:ext uri="{FF2B5EF4-FFF2-40B4-BE49-F238E27FC236}">
                  <a16:creationId xmlns:a16="http://schemas.microsoft.com/office/drawing/2014/main" id="{E65A7039-EB9E-8F17-7CBB-1175A273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DB4FCA-C227-379D-C1AC-6B5FADDC1F89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A7BD75-0E3D-1682-B395-D220085F927F}"/>
              </a:ext>
            </a:extLst>
          </p:cNvPr>
          <p:cNvGrpSpPr/>
          <p:nvPr/>
        </p:nvGrpSpPr>
        <p:grpSpPr>
          <a:xfrm>
            <a:off x="5197460" y="5036258"/>
            <a:ext cx="914400" cy="914400"/>
            <a:chOff x="2794467" y="4725144"/>
            <a:chExt cx="914400" cy="914400"/>
          </a:xfrm>
        </p:grpSpPr>
        <p:pic>
          <p:nvPicPr>
            <p:cNvPr id="11" name="Graphic 10" descr="Laptop with solid fill">
              <a:extLst>
                <a:ext uri="{FF2B5EF4-FFF2-40B4-BE49-F238E27FC236}">
                  <a16:creationId xmlns:a16="http://schemas.microsoft.com/office/drawing/2014/main" id="{95BE1494-96EA-1BFA-6A31-9D8A6B61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D16DA-0B32-57B2-2178-3CEA84D24133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DEDDF9-6231-9D08-A1FB-BB846C873061}"/>
              </a:ext>
            </a:extLst>
          </p:cNvPr>
          <p:cNvGrpSpPr/>
          <p:nvPr/>
        </p:nvGrpSpPr>
        <p:grpSpPr>
          <a:xfrm>
            <a:off x="6695381" y="5036258"/>
            <a:ext cx="914400" cy="914400"/>
            <a:chOff x="2794467" y="4725144"/>
            <a:chExt cx="914400" cy="914400"/>
          </a:xfrm>
        </p:grpSpPr>
        <p:pic>
          <p:nvPicPr>
            <p:cNvPr id="14" name="Graphic 13" descr="Laptop with solid fill">
              <a:extLst>
                <a:ext uri="{FF2B5EF4-FFF2-40B4-BE49-F238E27FC236}">
                  <a16:creationId xmlns:a16="http://schemas.microsoft.com/office/drawing/2014/main" id="{0B6FF4C8-977D-DD33-F5C6-8806BFA06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8AEAF8-A8D3-6D71-ED6D-39855262E93F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A77D24-7749-0C6D-0142-DA0C986A7A02}"/>
              </a:ext>
            </a:extLst>
          </p:cNvPr>
          <p:cNvCxnSpPr/>
          <p:nvPr/>
        </p:nvCxnSpPr>
        <p:spPr bwMode="auto">
          <a:xfrm flipV="1">
            <a:off x="4156739" y="4584415"/>
            <a:ext cx="0" cy="451843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28BB50-89EA-293F-7AA8-4FA91BEFB95A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6739" y="4584415"/>
            <a:ext cx="1493208" cy="0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1359F7-37FB-DE04-768E-C772F08C3BC5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5659374" y="4435425"/>
            <a:ext cx="0" cy="600833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B981D-591C-3719-AFC3-D314CD8C11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152581" y="4584787"/>
            <a:ext cx="0" cy="451471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EABA3-C22A-833C-DC18-FCAFF028050B}"/>
              </a:ext>
            </a:extLst>
          </p:cNvPr>
          <p:cNvCxnSpPr>
            <a:cxnSpLocks/>
          </p:cNvCxnSpPr>
          <p:nvPr/>
        </p:nvCxnSpPr>
        <p:spPr bwMode="auto">
          <a:xfrm flipH="1">
            <a:off x="5649947" y="4584415"/>
            <a:ext cx="1502634" cy="0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Free Github Icon - Free Download User Interface Icons | IconScout">
            <a:extLst>
              <a:ext uri="{FF2B5EF4-FFF2-40B4-BE49-F238E27FC236}">
                <a16:creationId xmlns:a16="http://schemas.microsoft.com/office/drawing/2014/main" id="{C881C592-25D2-EE28-CBBA-B9F41C21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51" y="3317275"/>
            <a:ext cx="420247" cy="4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type gitlab - Files &amp; Folders Icons">
            <a:extLst>
              <a:ext uri="{FF2B5EF4-FFF2-40B4-BE49-F238E27FC236}">
                <a16:creationId xmlns:a16="http://schemas.microsoft.com/office/drawing/2014/main" id="{8FFC089F-0D9C-68A6-D622-97E2FDF2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26" y="3305582"/>
            <a:ext cx="420247" cy="4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 type bitbucketpipeline - Files &amp; Folders Icons">
            <a:extLst>
              <a:ext uri="{FF2B5EF4-FFF2-40B4-BE49-F238E27FC236}">
                <a16:creationId xmlns:a16="http://schemas.microsoft.com/office/drawing/2014/main" id="{7A477E03-EDFB-509A-5F6D-4AF3A921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70" y="3317275"/>
            <a:ext cx="420247" cy="4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96310F5-A5DA-854F-EB63-36F033D6FBEF}"/>
              </a:ext>
            </a:extLst>
          </p:cNvPr>
          <p:cNvSpPr txBox="1"/>
          <p:nvPr/>
        </p:nvSpPr>
        <p:spPr>
          <a:xfrm flipH="1">
            <a:off x="4671471" y="3730494"/>
            <a:ext cx="602998" cy="214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 err="1">
                <a:latin typeface="+mn-lt"/>
              </a:rPr>
              <a:t>Github</a:t>
            </a:r>
            <a:endParaRPr lang="da-DK" sz="1100" dirty="0">
              <a:latin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C2F6B5-763E-17C3-0F17-ECDB48D62A19}"/>
              </a:ext>
            </a:extLst>
          </p:cNvPr>
          <p:cNvSpPr txBox="1"/>
          <p:nvPr/>
        </p:nvSpPr>
        <p:spPr>
          <a:xfrm flipH="1">
            <a:off x="5345640" y="3730977"/>
            <a:ext cx="602998" cy="214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 err="1">
                <a:latin typeface="+mn-lt"/>
              </a:rPr>
              <a:t>Gitlab</a:t>
            </a:r>
            <a:endParaRPr lang="da-DK" sz="1100" dirty="0"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33CABD-716B-9CB6-26A0-8128E77508AE}"/>
              </a:ext>
            </a:extLst>
          </p:cNvPr>
          <p:cNvSpPr txBox="1"/>
          <p:nvPr/>
        </p:nvSpPr>
        <p:spPr>
          <a:xfrm flipH="1">
            <a:off x="6067478" y="3730493"/>
            <a:ext cx="602998" cy="214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 err="1">
                <a:latin typeface="+mn-lt"/>
              </a:rPr>
              <a:t>Bitbucket</a:t>
            </a:r>
            <a:endParaRPr lang="da-DK" sz="1100" dirty="0">
              <a:latin typeface="+mn-lt"/>
            </a:endParaRP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AEC2DF9-CB0A-3D6F-0E16-DE36446355C0}"/>
              </a:ext>
            </a:extLst>
          </p:cNvPr>
          <p:cNvSpPr/>
          <p:nvPr/>
        </p:nvSpPr>
        <p:spPr bwMode="auto">
          <a:xfrm>
            <a:off x="3841723" y="2852936"/>
            <a:ext cx="3635301" cy="1584176"/>
          </a:xfrm>
          <a:prstGeom prst="cloud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Git </a:t>
            </a:r>
            <a:r>
              <a:rPr lang="da-DK" dirty="0" err="1"/>
              <a:t>repository</a:t>
            </a:r>
            <a:r>
              <a:rPr lang="da-DK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 Git </a:t>
            </a:r>
            <a:r>
              <a:rPr lang="da-DK" dirty="0" err="1"/>
              <a:t>repository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files marked for version </a:t>
            </a:r>
            <a:r>
              <a:rPr lang="da-DK" dirty="0" err="1"/>
              <a:t>control</a:t>
            </a:r>
            <a:r>
              <a:rPr lang="da-DK" dirty="0"/>
              <a:t> by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As </a:t>
            </a:r>
            <a:r>
              <a:rPr lang="da-DK" dirty="0" err="1"/>
              <a:t>seen</a:t>
            </a:r>
            <a:r>
              <a:rPr lang="da-DK" dirty="0"/>
              <a:t> by the ”.</a:t>
            </a:r>
            <a:r>
              <a:rPr lang="da-DK" dirty="0" err="1"/>
              <a:t>git</a:t>
            </a:r>
            <a:r>
              <a:rPr lang="da-DK" dirty="0"/>
              <a:t>” folder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project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This folder </a:t>
            </a:r>
            <a:r>
              <a:rPr lang="da-DK" dirty="0" err="1"/>
              <a:t>contains</a:t>
            </a:r>
            <a:r>
              <a:rPr lang="da-DK" dirty="0"/>
              <a:t> (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) the </a:t>
            </a:r>
            <a:r>
              <a:rPr lang="da-DK" dirty="0" err="1"/>
              <a:t>history</a:t>
            </a:r>
            <a:r>
              <a:rPr lang="da-DK" dirty="0"/>
              <a:t> of the </a:t>
            </a:r>
            <a:r>
              <a:rPr lang="da-DK" dirty="0" err="1"/>
              <a:t>repository</a:t>
            </a: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located</a:t>
            </a:r>
            <a:r>
              <a:rPr lang="da-DK" dirty="0"/>
              <a:t> on a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machine</a:t>
            </a:r>
            <a:r>
              <a:rPr lang="da-DK" dirty="0"/>
              <a:t>, online or </a:t>
            </a:r>
            <a:r>
              <a:rPr lang="da-DK" dirty="0" err="1"/>
              <a:t>both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F243D-3305-801F-808B-E5FF3510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54" y="3459005"/>
            <a:ext cx="6916115" cy="562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562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 </a:t>
            </a:r>
            <a:r>
              <a:rPr lang="da-DK" dirty="0" err="1"/>
              <a:t>repositories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1119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/>
              <a:t>A Git </a:t>
            </a:r>
            <a:r>
              <a:rPr lang="da-DK" sz="1800" dirty="0" err="1"/>
              <a:t>repository</a:t>
            </a:r>
            <a:r>
              <a:rPr lang="da-DK" sz="1800" dirty="0"/>
              <a:t> is a </a:t>
            </a:r>
            <a:r>
              <a:rPr lang="da-DK" sz="1800" dirty="0" err="1"/>
              <a:t>collection</a:t>
            </a:r>
            <a:r>
              <a:rPr lang="da-DK" sz="1800" dirty="0"/>
              <a:t> of files marked for version </a:t>
            </a:r>
            <a:r>
              <a:rPr lang="da-DK" sz="1800" dirty="0" err="1"/>
              <a:t>control</a:t>
            </a:r>
            <a:r>
              <a:rPr lang="da-DK" sz="1800" dirty="0"/>
              <a:t> by 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Github</a:t>
            </a:r>
            <a:r>
              <a:rPr lang="da-DK" sz="1800" dirty="0"/>
              <a:t> has the online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Each</a:t>
            </a:r>
            <a:r>
              <a:rPr lang="da-DK" sz="1800" dirty="0"/>
              <a:t> computer </a:t>
            </a:r>
            <a:r>
              <a:rPr lang="da-DK" sz="1800" dirty="0" err="1"/>
              <a:t>computer</a:t>
            </a:r>
            <a:r>
              <a:rPr lang="da-DK" sz="1800" dirty="0"/>
              <a:t> </a:t>
            </a:r>
            <a:r>
              <a:rPr lang="da-DK" sz="1800" dirty="0" err="1"/>
              <a:t>involved</a:t>
            </a:r>
            <a:r>
              <a:rPr lang="da-DK" sz="1800" dirty="0"/>
              <a:t> has a </a:t>
            </a:r>
            <a:r>
              <a:rPr lang="da-DK" sz="1800" dirty="0" err="1"/>
              <a:t>local</a:t>
            </a:r>
            <a:r>
              <a:rPr lang="da-DK" sz="1800" dirty="0"/>
              <a:t> version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5ABD9-8133-D216-F594-708BF03FCDCA}"/>
              </a:ext>
            </a:extLst>
          </p:cNvPr>
          <p:cNvGrpSpPr/>
          <p:nvPr/>
        </p:nvGrpSpPr>
        <p:grpSpPr>
          <a:xfrm>
            <a:off x="3699539" y="4677318"/>
            <a:ext cx="914400" cy="914400"/>
            <a:chOff x="2794467" y="4725144"/>
            <a:chExt cx="914400" cy="914400"/>
          </a:xfrm>
        </p:grpSpPr>
        <p:pic>
          <p:nvPicPr>
            <p:cNvPr id="3" name="Graphic 2" descr="Laptop with solid fill">
              <a:extLst>
                <a:ext uri="{FF2B5EF4-FFF2-40B4-BE49-F238E27FC236}">
                  <a16:creationId xmlns:a16="http://schemas.microsoft.com/office/drawing/2014/main" id="{E65A7039-EB9E-8F17-7CBB-1175A273C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DB4FCA-C227-379D-C1AC-6B5FADDC1F89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A7BD75-0E3D-1682-B395-D220085F927F}"/>
              </a:ext>
            </a:extLst>
          </p:cNvPr>
          <p:cNvGrpSpPr/>
          <p:nvPr/>
        </p:nvGrpSpPr>
        <p:grpSpPr>
          <a:xfrm>
            <a:off x="5197460" y="4677318"/>
            <a:ext cx="914400" cy="914400"/>
            <a:chOff x="2794467" y="4725144"/>
            <a:chExt cx="914400" cy="914400"/>
          </a:xfrm>
        </p:grpSpPr>
        <p:pic>
          <p:nvPicPr>
            <p:cNvPr id="11" name="Graphic 10" descr="Laptop with solid fill">
              <a:extLst>
                <a:ext uri="{FF2B5EF4-FFF2-40B4-BE49-F238E27FC236}">
                  <a16:creationId xmlns:a16="http://schemas.microsoft.com/office/drawing/2014/main" id="{95BE1494-96EA-1BFA-6A31-9D8A6B61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D16DA-0B32-57B2-2178-3CEA84D24133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DEDDF9-6231-9D08-A1FB-BB846C873061}"/>
              </a:ext>
            </a:extLst>
          </p:cNvPr>
          <p:cNvGrpSpPr/>
          <p:nvPr/>
        </p:nvGrpSpPr>
        <p:grpSpPr>
          <a:xfrm>
            <a:off x="6695381" y="4677318"/>
            <a:ext cx="914400" cy="914400"/>
            <a:chOff x="2794467" y="4725144"/>
            <a:chExt cx="914400" cy="914400"/>
          </a:xfrm>
        </p:grpSpPr>
        <p:pic>
          <p:nvPicPr>
            <p:cNvPr id="14" name="Graphic 13" descr="Laptop with solid fill">
              <a:extLst>
                <a:ext uri="{FF2B5EF4-FFF2-40B4-BE49-F238E27FC236}">
                  <a16:creationId xmlns:a16="http://schemas.microsoft.com/office/drawing/2014/main" id="{0B6FF4C8-977D-DD33-F5C6-8806BFA06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4467" y="472514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8AEAF8-A8D3-6D71-ED6D-39855262E93F}"/>
                </a:ext>
              </a:extLst>
            </p:cNvPr>
            <p:cNvSpPr txBox="1"/>
            <p:nvPr/>
          </p:nvSpPr>
          <p:spPr>
            <a:xfrm>
              <a:off x="2794467" y="5013176"/>
              <a:ext cx="914400" cy="233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da-DK" sz="1600" dirty="0" err="1">
                  <a:latin typeface="+mn-lt"/>
                </a:rPr>
                <a:t>git</a:t>
              </a:r>
              <a:endParaRPr lang="da-DK" sz="1600" dirty="0">
                <a:latin typeface="+mn-lt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A77D24-7749-0C6D-0142-DA0C986A7A02}"/>
              </a:ext>
            </a:extLst>
          </p:cNvPr>
          <p:cNvCxnSpPr/>
          <p:nvPr/>
        </p:nvCxnSpPr>
        <p:spPr bwMode="auto">
          <a:xfrm flipV="1">
            <a:off x="4156739" y="4225475"/>
            <a:ext cx="0" cy="451843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28BB50-89EA-293F-7AA8-4FA91BEFB95A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6739" y="4225475"/>
            <a:ext cx="1493208" cy="0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1359F7-37FB-DE04-768E-C772F08C3BC5}"/>
              </a:ext>
            </a:extLst>
          </p:cNvPr>
          <p:cNvCxnSpPr>
            <a:cxnSpLocks/>
            <a:endCxn id="55" idx="1"/>
          </p:cNvCxnSpPr>
          <p:nvPr/>
        </p:nvCxnSpPr>
        <p:spPr bwMode="auto">
          <a:xfrm flipV="1">
            <a:off x="5659374" y="4076485"/>
            <a:ext cx="0" cy="600833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B981D-591C-3719-AFC3-D314CD8C11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152581" y="4225847"/>
            <a:ext cx="0" cy="451471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EABA3-C22A-833C-DC18-FCAFF028050B}"/>
              </a:ext>
            </a:extLst>
          </p:cNvPr>
          <p:cNvCxnSpPr>
            <a:cxnSpLocks/>
          </p:cNvCxnSpPr>
          <p:nvPr/>
        </p:nvCxnSpPr>
        <p:spPr bwMode="auto">
          <a:xfrm flipH="1">
            <a:off x="5649947" y="4225475"/>
            <a:ext cx="1502634" cy="0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Free Github Icon - Free Download User Interface Icons | IconScout">
            <a:extLst>
              <a:ext uri="{FF2B5EF4-FFF2-40B4-BE49-F238E27FC236}">
                <a16:creationId xmlns:a16="http://schemas.microsoft.com/office/drawing/2014/main" id="{C881C592-25D2-EE28-CBBA-B9F41C21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23" y="2739296"/>
            <a:ext cx="420247" cy="4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96310F5-A5DA-854F-EB63-36F033D6FBEF}"/>
              </a:ext>
            </a:extLst>
          </p:cNvPr>
          <p:cNvSpPr txBox="1"/>
          <p:nvPr/>
        </p:nvSpPr>
        <p:spPr>
          <a:xfrm flipH="1">
            <a:off x="5359943" y="3152515"/>
            <a:ext cx="602998" cy="214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 err="1">
                <a:latin typeface="+mn-lt"/>
              </a:rPr>
              <a:t>Github</a:t>
            </a:r>
            <a:endParaRPr lang="da-DK" sz="1100" dirty="0">
              <a:latin typeface="+mn-lt"/>
            </a:endParaRP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4AEC2DF9-CB0A-3D6F-0E16-DE36446355C0}"/>
              </a:ext>
            </a:extLst>
          </p:cNvPr>
          <p:cNvSpPr/>
          <p:nvPr/>
        </p:nvSpPr>
        <p:spPr bwMode="auto">
          <a:xfrm>
            <a:off x="3841723" y="2493996"/>
            <a:ext cx="3635301" cy="1584176"/>
          </a:xfrm>
          <a:prstGeom prst="cloud">
            <a:avLst/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17C44-35ED-CD60-92F0-B8BBA13F9508}"/>
              </a:ext>
            </a:extLst>
          </p:cNvPr>
          <p:cNvSpPr txBox="1"/>
          <p:nvPr/>
        </p:nvSpPr>
        <p:spPr>
          <a:xfrm flipH="1">
            <a:off x="4594462" y="3489661"/>
            <a:ext cx="602998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2AEE2-0143-9530-2D4F-C40F70A1F38B}"/>
              </a:ext>
            </a:extLst>
          </p:cNvPr>
          <p:cNvSpPr txBox="1"/>
          <p:nvPr/>
        </p:nvSpPr>
        <p:spPr>
          <a:xfrm flipH="1">
            <a:off x="5377451" y="3481248"/>
            <a:ext cx="602998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21064-12B0-4D9B-51A7-F91D17EA47B8}"/>
              </a:ext>
            </a:extLst>
          </p:cNvPr>
          <p:cNvSpPr txBox="1"/>
          <p:nvPr/>
        </p:nvSpPr>
        <p:spPr>
          <a:xfrm flipH="1">
            <a:off x="6160440" y="3489661"/>
            <a:ext cx="602998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90D88-4F22-A066-3384-A82A412716A8}"/>
              </a:ext>
            </a:extLst>
          </p:cNvPr>
          <p:cNvSpPr txBox="1"/>
          <p:nvPr/>
        </p:nvSpPr>
        <p:spPr>
          <a:xfrm flipH="1">
            <a:off x="3841723" y="5430905"/>
            <a:ext cx="602998" cy="643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b="1" dirty="0">
                <a:latin typeface="+mn-lt"/>
              </a:rPr>
              <a:t>Local: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repo1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repo2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36B4B-CF68-EF9F-B598-8E289D2FB99C}"/>
              </a:ext>
            </a:extLst>
          </p:cNvPr>
          <p:cNvSpPr txBox="1"/>
          <p:nvPr/>
        </p:nvSpPr>
        <p:spPr>
          <a:xfrm flipH="1">
            <a:off x="5357874" y="5430905"/>
            <a:ext cx="602998" cy="643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b="1" dirty="0">
                <a:latin typeface="+mn-lt"/>
              </a:rPr>
              <a:t>Local: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repo1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repo2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C0061-36F9-A39F-30B8-1218098F8D90}"/>
              </a:ext>
            </a:extLst>
          </p:cNvPr>
          <p:cNvSpPr txBox="1"/>
          <p:nvPr/>
        </p:nvSpPr>
        <p:spPr>
          <a:xfrm flipH="1">
            <a:off x="6874026" y="5460077"/>
            <a:ext cx="602998" cy="6432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a-DK" sz="1100" b="1" dirty="0">
                <a:latin typeface="+mn-lt"/>
              </a:rPr>
              <a:t>Local: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repo1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repo2</a:t>
            </a:r>
          </a:p>
          <a:p>
            <a:pPr algn="ctr">
              <a:lnSpc>
                <a:spcPct val="95000"/>
              </a:lnSpc>
            </a:pPr>
            <a:r>
              <a:rPr lang="da-DK" sz="1100" dirty="0">
                <a:latin typeface="+mn-lt"/>
              </a:rPr>
              <a:t>repo3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730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Custom</PresentationFormat>
  <Paragraphs>201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AU Passata</vt:lpstr>
      <vt:lpstr>Calibri</vt:lpstr>
      <vt:lpstr>AU Passata Light</vt:lpstr>
      <vt:lpstr>Arial</vt:lpstr>
      <vt:lpstr>Georgia</vt:lpstr>
      <vt:lpstr>AU Peto</vt:lpstr>
      <vt:lpstr>AU 16:9</vt:lpstr>
      <vt:lpstr>Cognet Git workshop</vt:lpstr>
      <vt:lpstr>About me</vt:lpstr>
      <vt:lpstr>Agenda</vt:lpstr>
      <vt:lpstr>WHy version control?</vt:lpstr>
      <vt:lpstr>Centralized vs. distributed</vt:lpstr>
      <vt:lpstr>What is Git?</vt:lpstr>
      <vt:lpstr>Git, Github, Gitlab, BitbuckeT</vt:lpstr>
      <vt:lpstr>What is a Git repository?</vt:lpstr>
      <vt:lpstr>Git repositories</vt:lpstr>
      <vt:lpstr>Git repositories</vt:lpstr>
      <vt:lpstr>A Git building block – The ”Commit”</vt:lpstr>
      <vt:lpstr>Git workflow</vt:lpstr>
      <vt:lpstr>Workshop 1 – basic Git workflow</vt:lpstr>
      <vt:lpstr>Git branches</vt:lpstr>
      <vt:lpstr>Git branches - features</vt:lpstr>
      <vt:lpstr>Git branches - collaboration</vt:lpstr>
      <vt:lpstr>Merge conflicts</vt:lpstr>
      <vt:lpstr>Workshop 2 – branches &amp; Merges</vt:lpstr>
      <vt:lpstr>Git ignore</vt:lpstr>
      <vt:lpstr>Workshop 3 – Git ignore</vt:lpstr>
      <vt:lpstr>”But this seems really complicated”</vt:lpstr>
      <vt:lpstr>Git User-interfaces to the rescue!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2024-10-24T09:45:57Z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638294174316750538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