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Skin_conductance" TargetMode="External"/><Relationship Id="rId4" Type="http://schemas.openxmlformats.org/officeDocument/2006/relationships/hyperlink" Target="https://en.wikipedia.org/wiki/Skin_conductanc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Fitbit Calories Burned Prediction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Mindy 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08.25.17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Improvements</a:t>
            </a:r>
          </a:p>
        </p:txBody>
      </p:sp>
      <p:sp>
        <p:nvSpPr>
          <p:cNvPr id="143" name="Shape 143"/>
          <p:cNvSpPr txBox="1"/>
          <p:nvPr>
            <p:ph idx="4294967295" type="body"/>
          </p:nvPr>
        </p:nvSpPr>
        <p:spPr>
          <a:xfrm>
            <a:off x="565350" y="1744550"/>
            <a:ext cx="2568599" cy="45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Deployment</a:t>
            </a:r>
          </a:p>
        </p:txBody>
      </p:sp>
      <p:sp>
        <p:nvSpPr>
          <p:cNvPr id="144" name="Shape 144"/>
          <p:cNvSpPr txBox="1"/>
          <p:nvPr>
            <p:ph idx="4294967295" type="body"/>
          </p:nvPr>
        </p:nvSpPr>
        <p:spPr>
          <a:xfrm>
            <a:off x="4573325" y="2912300"/>
            <a:ext cx="2568599" cy="45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Advanced projects</a:t>
            </a:r>
          </a:p>
        </p:txBody>
      </p:sp>
      <p:sp>
        <p:nvSpPr>
          <p:cNvPr id="145" name="Shape 145"/>
          <p:cNvSpPr txBox="1"/>
          <p:nvPr>
            <p:ph idx="4294967295" type="body"/>
          </p:nvPr>
        </p:nvSpPr>
        <p:spPr>
          <a:xfrm>
            <a:off x="466100" y="1194350"/>
            <a:ext cx="82242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None/>
            </a:pPr>
            <a:r>
              <a:rPr lang="en">
                <a:solidFill>
                  <a:schemeClr val="lt2"/>
                </a:solidFill>
              </a:rPr>
              <a:t>Get live data via Fitbit API and predict with most current user data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</a:pPr>
            <a:r>
              <a:rPr lang="en">
                <a:solidFill>
                  <a:schemeClr val="lt2"/>
                </a:solidFill>
              </a:rPr>
              <a:t>Answer other inverse questions after building Linear Regression model on other features to predict target value. Other questions to answer are: 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</a:pPr>
            <a:r>
              <a:rPr lang="en" sz="1800">
                <a:solidFill>
                  <a:schemeClr val="lt2"/>
                </a:solidFill>
              </a:rPr>
              <a:t>If oxygen levels are known throughout day, which time during the day is best to exercise?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</a:pPr>
            <a:r>
              <a:rPr lang="en" sz="1800">
                <a:solidFill>
                  <a:schemeClr val="lt2"/>
                </a:solidFill>
              </a:rPr>
              <a:t>If mood levels are known throughout the day, which times are usually not the most upbeat in order to go on a walk, get a cup of coffee?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0" y="0"/>
            <a:ext cx="9161099" cy="248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4294967295"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</a:p>
        </p:txBody>
      </p:sp>
      <p:sp>
        <p:nvSpPr>
          <p:cNvPr id="152" name="Shape 152"/>
          <p:cNvSpPr txBox="1"/>
          <p:nvPr>
            <p:ph idx="4294967295" type="body"/>
          </p:nvPr>
        </p:nvSpPr>
        <p:spPr>
          <a:xfrm>
            <a:off x="2374558" y="3108899"/>
            <a:ext cx="2177399" cy="43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AJ</a:t>
            </a:r>
            <a:r>
              <a:rPr lang="en" sz="1700">
                <a:solidFill>
                  <a:schemeClr val="dk1"/>
                </a:solidFill>
              </a:rPr>
              <a:t>, mentor</a:t>
            </a:r>
          </a:p>
        </p:txBody>
      </p:sp>
      <p:sp>
        <p:nvSpPr>
          <p:cNvPr id="153" name="Shape 153"/>
          <p:cNvSpPr txBox="1"/>
          <p:nvPr>
            <p:ph idx="4294967295" type="body"/>
          </p:nvPr>
        </p:nvSpPr>
        <p:spPr>
          <a:xfrm>
            <a:off x="4584179" y="3108899"/>
            <a:ext cx="2177399" cy="43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Jenny Hung</a:t>
            </a:r>
            <a:r>
              <a:rPr lang="en" sz="1700">
                <a:solidFill>
                  <a:schemeClr val="dk1"/>
                </a:solidFill>
              </a:rPr>
              <a:t>, Community TA</a:t>
            </a:r>
          </a:p>
        </p:txBody>
      </p:sp>
      <p:cxnSp>
        <p:nvCxnSpPr>
          <p:cNvPr id="154" name="Shape 154"/>
          <p:cNvCxnSpPr/>
          <p:nvPr/>
        </p:nvCxnSpPr>
        <p:spPr>
          <a:xfrm>
            <a:off x="5554075" y="3561937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“Qua</a:t>
            </a:r>
            <a:r>
              <a:rPr b="1" lang="en"/>
              <a:t>ntified self”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-"/>
            </a:pPr>
            <a:r>
              <a:rPr b="1" lang="en" sz="1600">
                <a:solidFill>
                  <a:schemeClr val="lt2"/>
                </a:solidFill>
              </a:rPr>
              <a:t>movement to incorporate technology into data acquisition on aspects of a person's daily life in terms of inputs (food consumed, quality of surrounding air), states (mood,</a:t>
            </a:r>
            <a:r>
              <a:rPr b="1" lang="en" sz="1600">
                <a:solidFill>
                  <a:schemeClr val="lt2"/>
                </a:solidFill>
                <a:hlinkClick r:id="rId3"/>
              </a:rPr>
              <a:t> </a:t>
            </a:r>
            <a:r>
              <a:rPr b="1" lang="en" sz="1600" u="sng">
                <a:solidFill>
                  <a:schemeClr val="lt2"/>
                </a:solidFill>
                <a:hlinkClick r:id="rId4"/>
              </a:rPr>
              <a:t>arousal</a:t>
            </a:r>
            <a:r>
              <a:rPr b="1" lang="en" sz="1600">
                <a:solidFill>
                  <a:schemeClr val="lt2"/>
                </a:solidFill>
              </a:rPr>
              <a:t>, blood</a:t>
            </a:r>
            <a:r>
              <a:rPr lang="en" sz="1600">
                <a:solidFill>
                  <a:schemeClr val="lt2"/>
                </a:solidFill>
              </a:rPr>
              <a:t> oxygen levels)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-	What to do with all body sensory data?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-	Make Linear Regression model to predict Calorie output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Potential Client &amp; Their Motivation</a:t>
            </a:r>
          </a:p>
        </p:txBody>
      </p:sp>
      <p:grpSp>
        <p:nvGrpSpPr>
          <p:cNvPr id="72" name="Shape 72"/>
          <p:cNvGrpSpPr/>
          <p:nvPr/>
        </p:nvGrpSpPr>
        <p:grpSpPr>
          <a:xfrm>
            <a:off x="431925" y="1304875"/>
            <a:ext cx="2628924" cy="3416400"/>
            <a:chOff x="431925" y="1304875"/>
            <a:chExt cx="2628924" cy="3416400"/>
          </a:xfrm>
        </p:grpSpPr>
        <p:sp>
          <p:nvSpPr>
            <p:cNvPr id="73" name="Shape 73"/>
            <p:cNvSpPr txBox="1"/>
            <p:nvPr/>
          </p:nvSpPr>
          <p:spPr>
            <a:xfrm>
              <a:off x="431925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43195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idx="4294967295" type="body"/>
          </p:nvPr>
        </p:nvSpPr>
        <p:spPr>
          <a:xfrm>
            <a:off x="506425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Steps</a:t>
            </a:r>
          </a:p>
        </p:txBody>
      </p:sp>
      <p:sp>
        <p:nvSpPr>
          <p:cNvPr id="76" name="Shape 76"/>
          <p:cNvSpPr txBox="1"/>
          <p:nvPr>
            <p:ph idx="4294967295" type="body"/>
          </p:nvPr>
        </p:nvSpPr>
        <p:spPr>
          <a:xfrm>
            <a:off x="508325" y="1850300"/>
            <a:ext cx="2478600" cy="279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How many steps does one travel in a certain day?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3320450" y="1304875"/>
            <a:ext cx="2632499" cy="3416400"/>
            <a:chOff x="3320450" y="1304875"/>
            <a:chExt cx="2632499" cy="3416400"/>
          </a:xfrm>
        </p:grpSpPr>
        <p:sp>
          <p:nvSpPr>
            <p:cNvPr id="78" name="Shape 78"/>
            <p:cNvSpPr txBox="1"/>
            <p:nvPr/>
          </p:nvSpPr>
          <p:spPr>
            <a:xfrm>
              <a:off x="3324050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332045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idx="4294967295" type="body"/>
          </p:nvPr>
        </p:nvSpPr>
        <p:spPr>
          <a:xfrm>
            <a:off x="3389450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Elevation</a:t>
            </a:r>
          </a:p>
        </p:txBody>
      </p:sp>
      <p:sp>
        <p:nvSpPr>
          <p:cNvPr id="81" name="Shape 81"/>
          <p:cNvSpPr txBox="1"/>
          <p:nvPr>
            <p:ph idx="4294967295" type="body"/>
          </p:nvPr>
        </p:nvSpPr>
        <p:spPr>
          <a:xfrm>
            <a:off x="3360437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How many times do I go up and down the stairs?</a:t>
            </a:r>
          </a:p>
        </p:txBody>
      </p:sp>
      <p:grpSp>
        <p:nvGrpSpPr>
          <p:cNvPr id="82" name="Shape 82"/>
          <p:cNvGrpSpPr/>
          <p:nvPr/>
        </p:nvGrpSpPr>
        <p:grpSpPr>
          <a:xfrm>
            <a:off x="6212550" y="1304875"/>
            <a:ext cx="2632499" cy="3416400"/>
            <a:chOff x="6212550" y="1304875"/>
            <a:chExt cx="2632499" cy="3416400"/>
          </a:xfrm>
        </p:grpSpPr>
        <p:sp>
          <p:nvSpPr>
            <p:cNvPr id="83" name="Shape 83"/>
            <p:cNvSpPr/>
            <p:nvPr/>
          </p:nvSpPr>
          <p:spPr>
            <a:xfrm>
              <a:off x="621540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6212550" y="1304875"/>
              <a:ext cx="26324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Shape 85"/>
          <p:cNvSpPr txBox="1"/>
          <p:nvPr>
            <p:ph idx="4294967295" type="body"/>
          </p:nvPr>
        </p:nvSpPr>
        <p:spPr>
          <a:xfrm>
            <a:off x="6272475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Calories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Shape 8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How much am I burning doing this activity/combination of activities?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200"/>
              <a:t>Data Set</a:t>
            </a:r>
            <a:r>
              <a:rPr b="1" lang="en" sz="4200"/>
              <a:t>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Set Cleaning &amp; Wrangling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65500" y="1733850"/>
            <a:ext cx="4045199" cy="167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Set Preliminary Exploration</a:t>
            </a:r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Start with .info(), .head(), .describe()” to provide summary results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approach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-retrieve Fitbit data from their API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-save this data as separate JSON files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-transform JSON files into Pandas dataframe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-complete necessary merges and joins on separate dataframes  in order to get whole features into one big dataframe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-use this dataframe to build Regression models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-vote for best model given each model’s RMSE and residuals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4294967295"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sp>
        <p:nvSpPr>
          <p:cNvPr id="114" name="Shape 114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Findings from Regression models: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115" name="Shape 115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</a:p>
        </p:txBody>
      </p:sp>
      <p:sp>
        <p:nvSpPr>
          <p:cNvPr id="116" name="Shape 116"/>
          <p:cNvSpPr txBox="1"/>
          <p:nvPr>
            <p:ph idx="4294967295" type="body"/>
          </p:nvPr>
        </p:nvSpPr>
        <p:spPr>
          <a:xfrm>
            <a:off x="7374912" y="2935800"/>
            <a:ext cx="689400" cy="3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</a:p>
        </p:txBody>
      </p:sp>
      <p:sp>
        <p:nvSpPr>
          <p:cNvPr id="117" name="Shape 117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</a:p>
        </p:txBody>
      </p:sp>
      <p:pic>
        <p:nvPicPr>
          <p:cNvPr descr="newplot-3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6000" y="2242475"/>
            <a:ext cx="9942949" cy="1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Recommendations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424824" y="1253972"/>
            <a:ext cx="8294371" cy="799415"/>
            <a:chOff x="424812" y="1177875"/>
            <a:chExt cx="8294371" cy="849900"/>
          </a:xfrm>
        </p:grpSpPr>
        <p:sp>
          <p:nvSpPr>
            <p:cNvPr id="125" name="Shape 125"/>
            <p:cNvSpPr/>
            <p:nvPr/>
          </p:nvSpPr>
          <p:spPr>
            <a:xfrm>
              <a:off x="2927683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24812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Shape 127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#</a:t>
            </a:r>
            <a:r>
              <a:rPr lang="en">
                <a:solidFill>
                  <a:schemeClr val="lt1"/>
                </a:solidFill>
              </a:rPr>
              <a:t> 1</a:t>
            </a:r>
          </a:p>
        </p:txBody>
      </p:sp>
      <p:sp>
        <p:nvSpPr>
          <p:cNvPr id="128" name="Shape 128"/>
          <p:cNvSpPr txBox="1"/>
          <p:nvPr>
            <p:ph idx="4294967295" type="body"/>
          </p:nvPr>
        </p:nvSpPr>
        <p:spPr>
          <a:xfrm>
            <a:off x="3480452" y="1254158"/>
            <a:ext cx="5111699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Predict person’s overall health by tracking person’s intake of food and output as exercise</a:t>
            </a:r>
          </a:p>
        </p:txBody>
      </p:sp>
      <p:grpSp>
        <p:nvGrpSpPr>
          <p:cNvPr id="129" name="Shape 129"/>
          <p:cNvGrpSpPr/>
          <p:nvPr/>
        </p:nvGrpSpPr>
        <p:grpSpPr>
          <a:xfrm>
            <a:off x="424824" y="2127338"/>
            <a:ext cx="8294359" cy="799415"/>
            <a:chOff x="424812" y="2075689"/>
            <a:chExt cx="8294359" cy="849900"/>
          </a:xfrm>
        </p:grpSpPr>
        <p:sp>
          <p:nvSpPr>
            <p:cNvPr id="130" name="Shape 130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424812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Shape 132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# 2</a:t>
            </a:r>
          </a:p>
        </p:txBody>
      </p:sp>
      <p:sp>
        <p:nvSpPr>
          <p:cNvPr id="133" name="Shape 133"/>
          <p:cNvSpPr txBox="1"/>
          <p:nvPr>
            <p:ph idx="4294967295" type="body"/>
          </p:nvPr>
        </p:nvSpPr>
        <p:spPr>
          <a:xfrm>
            <a:off x="3480452" y="2127464"/>
            <a:ext cx="5111699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Predict a mood based on trending daily moods</a:t>
            </a:r>
          </a:p>
        </p:txBody>
      </p:sp>
      <p:sp>
        <p:nvSpPr>
          <p:cNvPr id="134" name="Shape 134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#</a:t>
            </a:r>
            <a:r>
              <a:rPr lang="en">
                <a:solidFill>
                  <a:schemeClr val="lt1"/>
                </a:solidFill>
              </a:rPr>
              <a:t> 3</a:t>
            </a:r>
          </a:p>
        </p:txBody>
      </p:sp>
      <p:sp>
        <p:nvSpPr>
          <p:cNvPr id="135" name="Shape 135"/>
          <p:cNvSpPr txBox="1"/>
          <p:nvPr>
            <p:ph idx="4294967295" type="body"/>
          </p:nvPr>
        </p:nvSpPr>
        <p:spPr>
          <a:xfrm>
            <a:off x="3480452" y="3004317"/>
            <a:ext cx="5111699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Shape 136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#</a:t>
            </a:r>
            <a:r>
              <a:rPr lang="en">
                <a:solidFill>
                  <a:schemeClr val="lt1"/>
                </a:solidFill>
              </a:rPr>
              <a:t> 4</a:t>
            </a:r>
          </a:p>
        </p:txBody>
      </p:sp>
      <p:sp>
        <p:nvSpPr>
          <p:cNvPr id="137" name="Shape 137"/>
          <p:cNvSpPr txBox="1"/>
          <p:nvPr>
            <p:ph idx="4294967295" type="body"/>
          </p:nvPr>
        </p:nvSpPr>
        <p:spPr>
          <a:xfrm>
            <a:off x="3480452" y="3876311"/>
            <a:ext cx="5111699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