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816" r:id="rId2"/>
  </p:sldMasterIdLst>
  <p:sldIdLst>
    <p:sldId id="256" r:id="rId3"/>
    <p:sldId id="257" r:id="rId4"/>
    <p:sldId id="258"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2" r:id="rId18"/>
    <p:sldId id="275" r:id="rId19"/>
    <p:sldId id="276" r:id="rId20"/>
    <p:sldId id="277"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660"/>
  </p:normalViewPr>
  <p:slideViewPr>
    <p:cSldViewPr snapToGrid="0">
      <p:cViewPr>
        <p:scale>
          <a:sx n="75" d="100"/>
          <a:sy n="75" d="100"/>
        </p:scale>
        <p:origin x="-52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0054BE86-7D97-4694-9928-02662BD379A3}" type="datetimeFigureOut">
              <a:rPr lang="en-US" smtClean="0"/>
              <a:t>12/5/2016</a:t>
            </a:fld>
            <a:endParaRPr lang="en-US" dirty="0"/>
          </a:p>
        </p:txBody>
      </p:sp>
      <p:sp>
        <p:nvSpPr>
          <p:cNvPr id="16" name="Slide Number Placeholder 15"/>
          <p:cNvSpPr>
            <a:spLocks noGrp="1"/>
          </p:cNvSpPr>
          <p:nvPr>
            <p:ph type="sldNum" sz="quarter" idx="11"/>
          </p:nvPr>
        </p:nvSpPr>
        <p:spPr/>
        <p:txBody>
          <a:bodyPr/>
          <a:lstStyle/>
          <a:p>
            <a:fld id="{5F675A71-BE20-42CE-BBD4-C1C3F60B06BC}" type="slidenum">
              <a:rPr lang="en-US" smtClean="0"/>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54BE86-7D97-4694-9928-02662BD379A3}" type="datetimeFigureOut">
              <a:rPr lang="en-US" smtClean="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675A71-BE20-42CE-BBD4-C1C3F60B06B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54BE86-7D97-4694-9928-02662BD379A3}" type="datetimeFigureOut">
              <a:rPr lang="en-US" smtClean="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675A71-BE20-42CE-BBD4-C1C3F60B06BC}"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solidFill>
                  <a:prstClr val="white">
                    <a:tint val="75000"/>
                  </a:prstClr>
                </a:solidFill>
              </a:rPr>
              <a:pPr/>
              <a:t>12/5/2016</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355335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solidFill>
                  <a:prstClr val="white">
                    <a:tint val="75000"/>
                  </a:prstClr>
                </a:solidFill>
              </a:rPr>
              <a:pPr/>
              <a:t>12/5/2016</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624936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solidFill>
                  <a:prstClr val="white">
                    <a:tint val="75000"/>
                  </a:prstClr>
                </a:solidFill>
              </a:rPr>
              <a:pPr/>
              <a:t>12/5/2016</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595165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solidFill>
                  <a:prstClr val="white">
                    <a:tint val="75000"/>
                  </a:prstClr>
                </a:solidFill>
              </a:rPr>
              <a:pPr/>
              <a:t>12/5/2016</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651295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solidFill>
                  <a:prstClr val="white">
                    <a:tint val="75000"/>
                  </a:prstClr>
                </a:solidFill>
              </a:rPr>
              <a:pPr/>
              <a:t>12/5/2016</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963134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solidFill>
                  <a:prstClr val="white">
                    <a:tint val="75000"/>
                  </a:prstClr>
                </a:solidFill>
              </a:rPr>
              <a:pPr/>
              <a:t>12/5/2016</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618892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solidFill>
                  <a:prstClr val="white">
                    <a:tint val="75000"/>
                  </a:prstClr>
                </a:solidFill>
              </a:rPr>
              <a:pPr/>
              <a:t>12/5/2016</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297675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solidFill>
                  <a:prstClr val="white">
                    <a:tint val="75000"/>
                  </a:prstClr>
                </a:solidFill>
              </a:rPr>
              <a:pPr/>
              <a:t>12/5/2016</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5146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0054BE86-7D97-4694-9928-02662BD379A3}" type="datetimeFigureOut">
              <a:rPr lang="en-US" smtClean="0"/>
              <a:t>12/5/2016</a:t>
            </a:fld>
            <a:endParaRPr lang="en-US" dirty="0"/>
          </a:p>
        </p:txBody>
      </p:sp>
      <p:sp>
        <p:nvSpPr>
          <p:cNvPr id="15" name="Slide Number Placeholder 14"/>
          <p:cNvSpPr>
            <a:spLocks noGrp="1"/>
          </p:cNvSpPr>
          <p:nvPr>
            <p:ph type="sldNum" sz="quarter" idx="15"/>
          </p:nvPr>
        </p:nvSpPr>
        <p:spPr/>
        <p:txBody>
          <a:bodyPr/>
          <a:lstStyle>
            <a:lvl1pPr algn="ctr">
              <a:defRPr/>
            </a:lvl1pPr>
          </a:lstStyle>
          <a:p>
            <a:fld id="{5F675A71-BE20-42CE-BBD4-C1C3F60B06BC}" type="slidenum">
              <a:rPr lang="en-US" smtClean="0"/>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solidFill>
                  <a:prstClr val="white">
                    <a:tint val="75000"/>
                  </a:prstClr>
                </a:solidFill>
              </a:rPr>
              <a:pPr/>
              <a:t>12/5/2016</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2738306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solidFill>
                  <a:prstClr val="white">
                    <a:tint val="75000"/>
                  </a:prstClr>
                </a:solidFill>
              </a:rPr>
              <a:pPr/>
              <a:t>12/5/2016</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601656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solidFill>
                  <a:prstClr val="white">
                    <a:tint val="75000"/>
                  </a:prstClr>
                </a:solidFill>
              </a:rPr>
              <a:pPr/>
              <a:t>12/5/2016</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2752539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solidFill>
                  <a:prstClr val="white">
                    <a:tint val="75000"/>
                  </a:prstClr>
                </a:solidFill>
              </a:rPr>
              <a:pPr/>
              <a:t>12/5/2016</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7200" dirty="0">
                <a:solidFill>
                  <a:prstClr val="white"/>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7200" dirty="0">
                <a:solidFill>
                  <a:prstClr val="white"/>
                </a:solidFill>
                <a:effectLst/>
              </a:rPr>
              <a:t>”</a:t>
            </a:r>
          </a:p>
        </p:txBody>
      </p:sp>
    </p:spTree>
    <p:extLst>
      <p:ext uri="{BB962C8B-B14F-4D97-AF65-F5344CB8AC3E}">
        <p14:creationId xmlns:p14="http://schemas.microsoft.com/office/powerpoint/2010/main" val="2644861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solidFill>
                  <a:prstClr val="white">
                    <a:tint val="75000"/>
                  </a:prstClr>
                </a:solidFill>
              </a:rPr>
              <a:pPr/>
              <a:t>12/5/2016</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2230188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solidFill>
                  <a:prstClr val="white">
                    <a:tint val="75000"/>
                  </a:prstClr>
                </a:solidFill>
              </a:rPr>
              <a:pPr/>
              <a:t>12/5/2016</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9982022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solidFill>
                  <a:prstClr val="white">
                    <a:tint val="75000"/>
                  </a:prstClr>
                </a:solidFill>
              </a:rPr>
              <a:pPr/>
              <a:t>12/5/2016</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6510204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solidFill>
                  <a:prstClr val="white">
                    <a:tint val="75000"/>
                  </a:prstClr>
                </a:solidFill>
              </a:rPr>
              <a:pPr/>
              <a:t>12/5/2016</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7780840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solidFill>
                  <a:prstClr val="white">
                    <a:tint val="75000"/>
                  </a:prstClr>
                </a:solidFill>
              </a:rPr>
              <a:pPr/>
              <a:t>12/5/2016</a:t>
            </a:fld>
            <a:endParaRPr lang="en-US" dirty="0">
              <a:solidFill>
                <a:prstClr val="white">
                  <a:tint val="75000"/>
                </a:prstClr>
              </a:solidFill>
            </a:endParaRPr>
          </a:p>
        </p:txBody>
      </p:sp>
      <p:sp>
        <p:nvSpPr>
          <p:cNvPr id="5" name="Footer Placeholder 4"/>
          <p:cNvSpPr>
            <a:spLocks noGrp="1"/>
          </p:cNvSpPr>
          <p:nvPr>
            <p:ph type="ftr" sz="quarter" idx="11"/>
          </p:nvPr>
        </p:nvSpPr>
        <p:spPr>
          <a:xfrm>
            <a:off x="680321" y="5936188"/>
            <a:ext cx="6126805" cy="365125"/>
          </a:xfrm>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85200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54BE86-7D97-4694-9928-02662BD379A3}" type="datetimeFigureOut">
              <a:rPr lang="en-US" smtClean="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675A71-BE20-42CE-BBD4-C1C3F60B06BC}" type="slidenum">
              <a:rPr lang="en-US" smtClean="0"/>
              <a:t>‹#›</a:t>
            </a:fld>
            <a:endParaRPr lang="en-US" dirty="0"/>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054BE86-7D97-4694-9928-02662BD379A3}" type="datetimeFigureOut">
              <a:rPr lang="en-US" smtClean="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675A71-BE20-42CE-BBD4-C1C3F60B06BC}" type="slidenum">
              <a:rPr lang="en-US" smtClean="0"/>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5F675A71-BE20-42CE-BBD4-C1C3F60B06BC}" type="slidenum">
              <a:rPr lang="en-US" smtClean="0"/>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0054BE86-7D97-4694-9928-02662BD379A3}" type="datetimeFigureOut">
              <a:rPr lang="en-US" smtClean="0"/>
              <a:t>12/5/2016</a:t>
            </a:fld>
            <a:endParaRPr lang="en-US" dirty="0"/>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054BE86-7D97-4694-9928-02662BD379A3}" type="datetimeFigureOut">
              <a:rPr lang="en-US" smtClean="0"/>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675A71-BE20-42CE-BBD4-C1C3F60B06BC}" type="slidenum">
              <a:rPr lang="en-US" smtClean="0"/>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54BE86-7D97-4694-9928-02662BD379A3}" type="datetimeFigureOut">
              <a:rPr lang="en-US" smtClean="0"/>
              <a:t>12/5/2016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675A71-BE20-42CE-BBD4-C1C3F60B06B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0054BE86-7D97-4694-9928-02662BD379A3}" type="datetimeFigureOut">
              <a:rPr lang="en-US" smtClean="0"/>
              <a:t>12/5/2016</a:t>
            </a:fld>
            <a:endParaRPr lang="en-US" dirty="0"/>
          </a:p>
        </p:txBody>
      </p:sp>
      <p:sp>
        <p:nvSpPr>
          <p:cNvPr id="9" name="Slide Number Placeholder 8"/>
          <p:cNvSpPr>
            <a:spLocks noGrp="1"/>
          </p:cNvSpPr>
          <p:nvPr>
            <p:ph type="sldNum" sz="quarter" idx="15"/>
          </p:nvPr>
        </p:nvSpPr>
        <p:spPr/>
        <p:txBody>
          <a:bodyPr/>
          <a:lstStyle/>
          <a:p>
            <a:fld id="{5F675A71-BE20-42CE-BBD4-C1C3F60B06BC}" type="slidenum">
              <a:rPr lang="en-US" smtClean="0"/>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0054BE86-7D97-4694-9928-02662BD379A3}" type="datetimeFigureOut">
              <a:rPr lang="en-US" smtClean="0"/>
              <a:t>12/5/2016</a:t>
            </a:fld>
            <a:endParaRPr lang="en-US" dirty="0"/>
          </a:p>
        </p:txBody>
      </p:sp>
      <p:sp>
        <p:nvSpPr>
          <p:cNvPr id="9" name="Slide Number Placeholder 8"/>
          <p:cNvSpPr>
            <a:spLocks noGrp="1"/>
          </p:cNvSpPr>
          <p:nvPr>
            <p:ph type="sldNum" sz="quarter" idx="11"/>
          </p:nvPr>
        </p:nvSpPr>
        <p:spPr/>
        <p:txBody>
          <a:bodyPr/>
          <a:lstStyle/>
          <a:p>
            <a:fld id="{5F675A71-BE20-42CE-BBD4-C1C3F60B06BC}"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0054BE86-7D97-4694-9928-02662BD379A3}" type="datetimeFigureOut">
              <a:rPr lang="en-US" smtClean="0"/>
              <a:t>12/5/2016</a:t>
            </a:fld>
            <a:endParaRPr lang="en-US" dirty="0"/>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5F675A71-BE20-42CE-BBD4-C1C3F60B06BC}" type="slidenum">
              <a:rPr lang="en-US" smtClean="0"/>
              <a:t>‹#›</a:t>
            </a:fld>
            <a:endParaRPr lang="en-US" dirty="0"/>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defTabSz="457200"/>
            <a:fld id="{9D6E9DEC-419B-4CC5-A080-3B06BD5A8291}" type="datetimeFigureOut">
              <a:rPr lang="en-US" dirty="0">
                <a:solidFill>
                  <a:prstClr val="white">
                    <a:tint val="75000"/>
                  </a:prstClr>
                </a:solidFill>
              </a:rPr>
              <a:pPr defTabSz="457200"/>
              <a:t>12/5/2016</a:t>
            </a:fld>
            <a:endParaRPr lang="en-US" dirty="0">
              <a:solidFill>
                <a:prstClr val="white">
                  <a:tint val="75000"/>
                </a:prstClr>
              </a:solidFill>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defTabSz="457200"/>
            <a:fld id="{6D22F896-40B5-4ADD-8801-0D06FADFA095}" type="slidenum">
              <a:rPr lang="en-US" dirty="0">
                <a:solidFill>
                  <a:prstClr val="white">
                    <a:tint val="75000"/>
                  </a:prstClr>
                </a:solidFill>
              </a:rPr>
              <a:pPr defTabSz="457200"/>
              <a:t>‹#›</a:t>
            </a:fld>
            <a:endParaRPr lang="en-US" dirty="0">
              <a:solidFill>
                <a:prstClr val="white">
                  <a:tint val="75000"/>
                </a:prstClr>
              </a:solidFill>
            </a:endParaRPr>
          </a:p>
        </p:txBody>
      </p:sp>
    </p:spTree>
    <p:extLst>
      <p:ext uri="{BB962C8B-B14F-4D97-AF65-F5344CB8AC3E}">
        <p14:creationId xmlns:p14="http://schemas.microsoft.com/office/powerpoint/2010/main" val="1148107930"/>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8569" y="226248"/>
            <a:ext cx="10515600" cy="1714500"/>
          </a:xfrm>
        </p:spPr>
        <p:txBody>
          <a:bodyPr/>
          <a:lstStyle/>
          <a:p>
            <a:r>
              <a:rPr lang="en-US" dirty="0" smtClean="0">
                <a:latin typeface="Bernard MT Condensed" panose="02050806060905020404" pitchFamily="18" charset="0"/>
              </a:rPr>
              <a:t>The machines behind computing</a:t>
            </a:r>
            <a:endParaRPr lang="en-US" dirty="0">
              <a:latin typeface="Bernard MT Condensed" panose="02050806060905020404" pitchFamily="18" charset="0"/>
            </a:endParaRPr>
          </a:p>
        </p:txBody>
      </p:sp>
      <p:sp>
        <p:nvSpPr>
          <p:cNvPr id="2" name="TextBox 1"/>
          <p:cNvSpPr txBox="1"/>
          <p:nvPr/>
        </p:nvSpPr>
        <p:spPr>
          <a:xfrm>
            <a:off x="7073900" y="1940748"/>
            <a:ext cx="5003800" cy="3046988"/>
          </a:xfrm>
          <a:prstGeom prst="rect">
            <a:avLst/>
          </a:prstGeom>
          <a:noFill/>
        </p:spPr>
        <p:txBody>
          <a:bodyPr wrap="square" rtlCol="0">
            <a:spAutoFit/>
          </a:bodyPr>
          <a:lstStyle/>
          <a:p>
            <a:r>
              <a:rPr lang="en-PH" sz="4800" dirty="0" err="1" smtClean="0">
                <a:latin typeface="Angsana New" pitchFamily="18" charset="-34"/>
                <a:cs typeface="Angsana New" pitchFamily="18" charset="-34"/>
              </a:rPr>
              <a:t>Crisanto</a:t>
            </a:r>
            <a:r>
              <a:rPr lang="en-PH" sz="4800" dirty="0" smtClean="0">
                <a:latin typeface="Angsana New" pitchFamily="18" charset="-34"/>
                <a:cs typeface="Angsana New" pitchFamily="18" charset="-34"/>
              </a:rPr>
              <a:t> T. </a:t>
            </a:r>
            <a:r>
              <a:rPr lang="en-PH" sz="4800" dirty="0" err="1" smtClean="0">
                <a:latin typeface="Angsana New" pitchFamily="18" charset="-34"/>
                <a:cs typeface="Angsana New" pitchFamily="18" charset="-34"/>
              </a:rPr>
              <a:t>Ogatis</a:t>
            </a:r>
            <a:endParaRPr lang="en-PH" sz="4800" dirty="0" smtClean="0">
              <a:latin typeface="Angsana New" pitchFamily="18" charset="-34"/>
              <a:cs typeface="Angsana New" pitchFamily="18" charset="-34"/>
            </a:endParaRPr>
          </a:p>
          <a:p>
            <a:r>
              <a:rPr lang="en-PH" sz="4800" dirty="0" err="1" smtClean="0">
                <a:latin typeface="Angsana New" pitchFamily="18" charset="-34"/>
                <a:cs typeface="Angsana New" pitchFamily="18" charset="-34"/>
              </a:rPr>
              <a:t>Shiela</a:t>
            </a:r>
            <a:r>
              <a:rPr lang="en-PH" sz="4800" dirty="0" smtClean="0">
                <a:latin typeface="Angsana New" pitchFamily="18" charset="-34"/>
                <a:cs typeface="Angsana New" pitchFamily="18" charset="-34"/>
              </a:rPr>
              <a:t> Marie S. Vicente</a:t>
            </a:r>
          </a:p>
          <a:p>
            <a:r>
              <a:rPr lang="en-PH" sz="4800" dirty="0" smtClean="0">
                <a:latin typeface="Angsana New" pitchFamily="18" charset="-34"/>
                <a:cs typeface="Angsana New" pitchFamily="18" charset="-34"/>
              </a:rPr>
              <a:t>England Ford </a:t>
            </a:r>
            <a:r>
              <a:rPr lang="en-PH" sz="4800" dirty="0" err="1" smtClean="0">
                <a:latin typeface="Angsana New" pitchFamily="18" charset="-34"/>
                <a:cs typeface="Angsana New" pitchFamily="18" charset="-34"/>
              </a:rPr>
              <a:t>Estacio</a:t>
            </a:r>
            <a:endParaRPr lang="en-PH" sz="4800" dirty="0" smtClean="0">
              <a:latin typeface="Angsana New" pitchFamily="18" charset="-34"/>
              <a:cs typeface="Angsana New" pitchFamily="18" charset="-34"/>
            </a:endParaRPr>
          </a:p>
          <a:p>
            <a:r>
              <a:rPr lang="en-PH" sz="4800" dirty="0" smtClean="0">
                <a:latin typeface="Angsana New" pitchFamily="18" charset="-34"/>
                <a:cs typeface="Angsana New" pitchFamily="18" charset="-34"/>
              </a:rPr>
              <a:t>Myra D. </a:t>
            </a:r>
            <a:r>
              <a:rPr lang="en-PH" sz="4800" dirty="0" err="1" smtClean="0">
                <a:latin typeface="Angsana New" pitchFamily="18" charset="-34"/>
                <a:cs typeface="Angsana New" pitchFamily="18" charset="-34"/>
              </a:rPr>
              <a:t>Sitchon</a:t>
            </a:r>
            <a:endParaRPr lang="en-PH" sz="4800" dirty="0" smtClean="0">
              <a:latin typeface="Angsana New" pitchFamily="18" charset="-34"/>
              <a:cs typeface="Angsana New" pitchFamily="18" charset="-34"/>
            </a:endParaRPr>
          </a:p>
        </p:txBody>
      </p:sp>
    </p:spTree>
    <p:extLst>
      <p:ext uri="{BB962C8B-B14F-4D97-AF65-F5344CB8AC3E}">
        <p14:creationId xmlns:p14="http://schemas.microsoft.com/office/powerpoint/2010/main" val="2079607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701" y="361706"/>
            <a:ext cx="10515600" cy="1295644"/>
          </a:xfrm>
        </p:spPr>
        <p:txBody>
          <a:bodyPr/>
          <a:lstStyle/>
          <a:p>
            <a:pPr algn="ctr"/>
            <a:r>
              <a:rPr lang="en-US" b="1" dirty="0" smtClean="0"/>
              <a:t>Input Devices</a:t>
            </a:r>
            <a:endParaRPr lang="en-US" b="1" dirty="0"/>
          </a:p>
        </p:txBody>
      </p:sp>
      <p:sp>
        <p:nvSpPr>
          <p:cNvPr id="3" name="Text Placeholder 2"/>
          <p:cNvSpPr>
            <a:spLocks noGrp="1"/>
          </p:cNvSpPr>
          <p:nvPr>
            <p:ph type="body" idx="1"/>
          </p:nvPr>
        </p:nvSpPr>
        <p:spPr>
          <a:xfrm>
            <a:off x="784226" y="1960933"/>
            <a:ext cx="10515600" cy="1772868"/>
          </a:xfrm>
        </p:spPr>
        <p:txBody>
          <a:bodyPr>
            <a:normAutofit/>
          </a:bodyPr>
          <a:lstStyle/>
          <a:p>
            <a:r>
              <a:rPr lang="en-US" sz="3200" dirty="0" smtClean="0">
                <a:solidFill>
                  <a:schemeClr val="tx1"/>
                </a:solidFill>
              </a:rPr>
              <a:t>Input devices send data and information to the computer. The following input devices are constantly being improved to make Data input easier.</a:t>
            </a:r>
            <a:endParaRPr lang="en-US" sz="3200" dirty="0">
              <a:solidFill>
                <a:schemeClr val="tx1"/>
              </a:solidFill>
            </a:endParaRPr>
          </a:p>
        </p:txBody>
      </p:sp>
    </p:spTree>
    <p:extLst>
      <p:ext uri="{BB962C8B-B14F-4D97-AF65-F5344CB8AC3E}">
        <p14:creationId xmlns:p14="http://schemas.microsoft.com/office/powerpoint/2010/main" val="1083062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287" y="349494"/>
            <a:ext cx="4998427" cy="1319090"/>
          </a:xfrm>
        </p:spPr>
        <p:txBody>
          <a:bodyPr/>
          <a:lstStyle/>
          <a:p>
            <a:pPr algn="ctr"/>
            <a:r>
              <a:rPr lang="en-US" b="1" dirty="0" smtClean="0"/>
              <a:t>Keyboard</a:t>
            </a:r>
            <a:endParaRPr lang="en-US" b="1" dirty="0"/>
          </a:p>
        </p:txBody>
      </p:sp>
      <p:sp>
        <p:nvSpPr>
          <p:cNvPr id="3" name="Text Placeholder 2"/>
          <p:cNvSpPr>
            <a:spLocks noGrp="1"/>
          </p:cNvSpPr>
          <p:nvPr>
            <p:ph type="body" idx="1"/>
          </p:nvPr>
        </p:nvSpPr>
        <p:spPr>
          <a:xfrm>
            <a:off x="863112" y="2176952"/>
            <a:ext cx="10515600" cy="1500187"/>
          </a:xfrm>
        </p:spPr>
        <p:txBody>
          <a:bodyPr>
            <a:noAutofit/>
          </a:bodyPr>
          <a:lstStyle/>
          <a:p>
            <a:r>
              <a:rPr lang="en-US" sz="3200" dirty="0" smtClean="0">
                <a:solidFill>
                  <a:schemeClr val="tx1"/>
                </a:solidFill>
              </a:rPr>
              <a:t>Are the most widely used input devices. Originally, they were designed to resemble typewriters, but several modifications have been made to improve their easy of use.</a:t>
            </a:r>
            <a:endParaRPr lang="en-US" sz="3200" dirty="0">
              <a:solidFill>
                <a:schemeClr val="tx1"/>
              </a:solidFill>
            </a:endParaRPr>
          </a:p>
        </p:txBody>
      </p:sp>
    </p:spTree>
    <p:extLst>
      <p:ext uri="{BB962C8B-B14F-4D97-AF65-F5344CB8AC3E}">
        <p14:creationId xmlns:p14="http://schemas.microsoft.com/office/powerpoint/2010/main" val="1843885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6" y="656251"/>
            <a:ext cx="10515600" cy="1178413"/>
          </a:xfrm>
        </p:spPr>
        <p:txBody>
          <a:bodyPr/>
          <a:lstStyle/>
          <a:p>
            <a:pPr algn="ctr"/>
            <a:r>
              <a:rPr lang="en-US" b="1" dirty="0" smtClean="0"/>
              <a:t>Mouse</a:t>
            </a:r>
            <a:endParaRPr lang="en-US" b="1" dirty="0"/>
          </a:p>
        </p:txBody>
      </p:sp>
      <p:sp>
        <p:nvSpPr>
          <p:cNvPr id="3" name="Text Placeholder 2"/>
          <p:cNvSpPr>
            <a:spLocks noGrp="1"/>
          </p:cNvSpPr>
          <p:nvPr>
            <p:ph type="body" idx="1"/>
          </p:nvPr>
        </p:nvSpPr>
        <p:spPr>
          <a:xfrm>
            <a:off x="803276" y="2236178"/>
            <a:ext cx="10515600" cy="1000369"/>
          </a:xfrm>
        </p:spPr>
        <p:txBody>
          <a:bodyPr>
            <a:noAutofit/>
          </a:bodyPr>
          <a:lstStyle/>
          <a:p>
            <a:r>
              <a:rPr lang="en-US" sz="3200" smtClean="0">
                <a:solidFill>
                  <a:schemeClr val="tx1"/>
                </a:solidFill>
              </a:rPr>
              <a:t>Is a pointing devices for moving the cursor onscreen and allows fast, precise cursor positioning.</a:t>
            </a:r>
            <a:endParaRPr lang="en-US" sz="3200" dirty="0">
              <a:solidFill>
                <a:schemeClr val="tx1"/>
              </a:solidFill>
            </a:endParaRPr>
          </a:p>
        </p:txBody>
      </p:sp>
    </p:spTree>
    <p:extLst>
      <p:ext uri="{BB962C8B-B14F-4D97-AF65-F5344CB8AC3E}">
        <p14:creationId xmlns:p14="http://schemas.microsoft.com/office/powerpoint/2010/main" val="1657307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1" y="649900"/>
            <a:ext cx="10515600" cy="1381613"/>
          </a:xfrm>
        </p:spPr>
        <p:txBody>
          <a:bodyPr/>
          <a:lstStyle/>
          <a:p>
            <a:pPr algn="ctr"/>
            <a:r>
              <a:rPr lang="en-US" b="1" dirty="0" smtClean="0"/>
              <a:t>Touch screen</a:t>
            </a:r>
            <a:endParaRPr lang="en-US" b="1" dirty="0"/>
          </a:p>
        </p:txBody>
      </p:sp>
      <p:sp>
        <p:nvSpPr>
          <p:cNvPr id="3" name="Text Placeholder 2"/>
          <p:cNvSpPr>
            <a:spLocks noGrp="1"/>
          </p:cNvSpPr>
          <p:nvPr>
            <p:ph type="body" idx="1"/>
          </p:nvPr>
        </p:nvSpPr>
        <p:spPr>
          <a:xfrm>
            <a:off x="803276" y="2365866"/>
            <a:ext cx="10515600" cy="765907"/>
          </a:xfrm>
        </p:spPr>
        <p:txBody>
          <a:bodyPr>
            <a:noAutofit/>
          </a:bodyPr>
          <a:lstStyle/>
          <a:p>
            <a:r>
              <a:rPr lang="en-US" sz="3200" dirty="0" smtClean="0">
                <a:solidFill>
                  <a:schemeClr val="tx1"/>
                </a:solidFill>
              </a:rPr>
              <a:t>Which usually work with menus, are actually a combination of input devices.</a:t>
            </a:r>
            <a:endParaRPr lang="en-US" sz="3200" dirty="0">
              <a:solidFill>
                <a:schemeClr val="tx1"/>
              </a:solidFill>
            </a:endParaRPr>
          </a:p>
        </p:txBody>
      </p:sp>
    </p:spTree>
    <p:extLst>
      <p:ext uri="{BB962C8B-B14F-4D97-AF65-F5344CB8AC3E}">
        <p14:creationId xmlns:p14="http://schemas.microsoft.com/office/powerpoint/2010/main" val="1582800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6" y="711932"/>
            <a:ext cx="10515600" cy="1248752"/>
          </a:xfrm>
        </p:spPr>
        <p:txBody>
          <a:bodyPr/>
          <a:lstStyle/>
          <a:p>
            <a:pPr algn="ctr"/>
            <a:r>
              <a:rPr lang="en-US" b="1" dirty="0" smtClean="0"/>
              <a:t>Light Pens</a:t>
            </a:r>
            <a:endParaRPr lang="en-US" b="1" dirty="0"/>
          </a:p>
        </p:txBody>
      </p:sp>
      <p:sp>
        <p:nvSpPr>
          <p:cNvPr id="3" name="Text Placeholder 2"/>
          <p:cNvSpPr>
            <a:spLocks noGrp="1"/>
          </p:cNvSpPr>
          <p:nvPr>
            <p:ph type="body" idx="1"/>
          </p:nvPr>
        </p:nvSpPr>
        <p:spPr>
          <a:xfrm>
            <a:off x="793751" y="2387113"/>
            <a:ext cx="10515600" cy="1187937"/>
          </a:xfrm>
        </p:spPr>
        <p:txBody>
          <a:bodyPr>
            <a:noAutofit/>
          </a:bodyPr>
          <a:lstStyle/>
          <a:p>
            <a:r>
              <a:rPr lang="en-US" sz="3200" dirty="0" smtClean="0">
                <a:solidFill>
                  <a:schemeClr val="tx1"/>
                </a:solidFill>
              </a:rPr>
              <a:t>Are connected to the monitor with a cable. When the pen is placed on an onscreen location, the data in this spot  is sent to the computer.</a:t>
            </a:r>
            <a:endParaRPr lang="en-US" sz="3200" dirty="0">
              <a:solidFill>
                <a:schemeClr val="tx1"/>
              </a:solidFill>
            </a:endParaRPr>
          </a:p>
        </p:txBody>
      </p:sp>
    </p:spTree>
    <p:extLst>
      <p:ext uri="{BB962C8B-B14F-4D97-AF65-F5344CB8AC3E}">
        <p14:creationId xmlns:p14="http://schemas.microsoft.com/office/powerpoint/2010/main" val="1319723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6" y="1008429"/>
            <a:ext cx="10515600" cy="1100260"/>
          </a:xfrm>
        </p:spPr>
        <p:txBody>
          <a:bodyPr/>
          <a:lstStyle/>
          <a:p>
            <a:pPr algn="ctr"/>
            <a:r>
              <a:rPr lang="en-US" b="1" dirty="0" smtClean="0"/>
              <a:t> Trackball</a:t>
            </a:r>
            <a:endParaRPr lang="en-US" b="1" dirty="0"/>
          </a:p>
        </p:txBody>
      </p:sp>
      <p:sp>
        <p:nvSpPr>
          <p:cNvPr id="3" name="Text Placeholder 2"/>
          <p:cNvSpPr>
            <a:spLocks noGrp="1"/>
          </p:cNvSpPr>
          <p:nvPr>
            <p:ph type="body" idx="1"/>
          </p:nvPr>
        </p:nvSpPr>
        <p:spPr>
          <a:xfrm>
            <a:off x="927101" y="2462337"/>
            <a:ext cx="10515600" cy="1766763"/>
          </a:xfrm>
        </p:spPr>
        <p:txBody>
          <a:bodyPr>
            <a:normAutofit/>
          </a:bodyPr>
          <a:lstStyle/>
          <a:p>
            <a:r>
              <a:rPr lang="en-US" sz="3200" dirty="0" smtClean="0">
                <a:solidFill>
                  <a:schemeClr val="tx1"/>
                </a:solidFill>
              </a:rPr>
              <a:t>Is kept in a stationary location, but it can be rolled in different directions to control the onscreen cursor. </a:t>
            </a:r>
            <a:endParaRPr lang="en-US" sz="3200" dirty="0">
              <a:solidFill>
                <a:schemeClr val="tx1"/>
              </a:solidFill>
            </a:endParaRPr>
          </a:p>
        </p:txBody>
      </p:sp>
    </p:spTree>
    <p:extLst>
      <p:ext uri="{BB962C8B-B14F-4D97-AF65-F5344CB8AC3E}">
        <p14:creationId xmlns:p14="http://schemas.microsoft.com/office/powerpoint/2010/main" val="1978685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373" y="297625"/>
            <a:ext cx="5800725" cy="847725"/>
          </a:xfrm>
        </p:spPr>
        <p:txBody>
          <a:bodyPr/>
          <a:lstStyle/>
          <a:p>
            <a:r>
              <a:rPr lang="en-PH" dirty="0" smtClean="0"/>
              <a:t>Output Devices</a:t>
            </a:r>
            <a:endParaRPr lang="en-PH" dirty="0"/>
          </a:p>
        </p:txBody>
      </p:sp>
      <p:sp>
        <p:nvSpPr>
          <p:cNvPr id="3" name="Text Placeholder 2"/>
          <p:cNvSpPr>
            <a:spLocks noGrp="1"/>
          </p:cNvSpPr>
          <p:nvPr>
            <p:ph type="body" idx="1"/>
          </p:nvPr>
        </p:nvSpPr>
        <p:spPr>
          <a:xfrm>
            <a:off x="581891" y="1491269"/>
            <a:ext cx="10566400" cy="2015606"/>
          </a:xfrm>
        </p:spPr>
        <p:txBody>
          <a:bodyPr>
            <a:noAutofit/>
          </a:bodyPr>
          <a:lstStyle/>
          <a:p>
            <a:r>
              <a:rPr lang="en-PH" sz="3200" dirty="0" smtClean="0"/>
              <a:t>An output device is capable of representing information from a computer. The form of this output might be visual, audio, or digital and examples include printers, display monitors, and plotters.</a:t>
            </a:r>
            <a:endParaRPr lang="en-PH" sz="3200" dirty="0"/>
          </a:p>
        </p:txBody>
      </p:sp>
    </p:spTree>
    <p:extLst>
      <p:ext uri="{BB962C8B-B14F-4D97-AF65-F5344CB8AC3E}">
        <p14:creationId xmlns:p14="http://schemas.microsoft.com/office/powerpoint/2010/main" val="2244771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722" y="319873"/>
            <a:ext cx="10305143" cy="1036654"/>
          </a:xfrm>
        </p:spPr>
        <p:txBody>
          <a:bodyPr/>
          <a:lstStyle/>
          <a:p>
            <a:r>
              <a:rPr lang="en-PH" dirty="0" smtClean="0"/>
              <a:t>Memory Devices</a:t>
            </a:r>
            <a:endParaRPr lang="en-PH" dirty="0"/>
          </a:p>
        </p:txBody>
      </p:sp>
      <p:sp>
        <p:nvSpPr>
          <p:cNvPr id="3" name="Text Placeholder 2"/>
          <p:cNvSpPr>
            <a:spLocks noGrp="1"/>
          </p:cNvSpPr>
          <p:nvPr>
            <p:ph type="body" idx="1"/>
          </p:nvPr>
        </p:nvSpPr>
        <p:spPr>
          <a:xfrm>
            <a:off x="371789" y="1406769"/>
            <a:ext cx="10566400" cy="3235569"/>
          </a:xfrm>
        </p:spPr>
        <p:txBody>
          <a:bodyPr>
            <a:normAutofit/>
          </a:bodyPr>
          <a:lstStyle/>
          <a:p>
            <a:r>
              <a:rPr lang="en-PH" sz="2800" dirty="0" smtClean="0"/>
              <a:t>Two types of memory are common to any computer:</a:t>
            </a:r>
          </a:p>
          <a:p>
            <a:r>
              <a:rPr lang="en-PH" sz="2800" b="1" u="sng" dirty="0" smtClean="0"/>
              <a:t>Main Memory </a:t>
            </a:r>
            <a:r>
              <a:rPr lang="en-PH" sz="2800" dirty="0" smtClean="0"/>
              <a:t>stores data and information and is usually volatile, meaning its contents are lost when electrical power is turned off.</a:t>
            </a:r>
          </a:p>
          <a:p>
            <a:r>
              <a:rPr lang="en-PH" sz="2800" b="1" u="sng" dirty="0" smtClean="0"/>
              <a:t>Secondary Memory </a:t>
            </a:r>
            <a:r>
              <a:rPr lang="en-PH" sz="2800" dirty="0" smtClean="0"/>
              <a:t>which is </a:t>
            </a:r>
            <a:r>
              <a:rPr lang="en-PH" sz="2800" dirty="0" err="1" smtClean="0"/>
              <a:t>nonvolatile</a:t>
            </a:r>
            <a:r>
              <a:rPr lang="en-PH" sz="2800" dirty="0" smtClean="0"/>
              <a:t>, holds data when the computer is off or during the course of a programs operation. It also serves as archival storage.</a:t>
            </a:r>
          </a:p>
          <a:p>
            <a:endParaRPr lang="en-PH" dirty="0"/>
          </a:p>
        </p:txBody>
      </p:sp>
    </p:spTree>
    <p:extLst>
      <p:ext uri="{BB962C8B-B14F-4D97-AF65-F5344CB8AC3E}">
        <p14:creationId xmlns:p14="http://schemas.microsoft.com/office/powerpoint/2010/main" val="39921053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8992" y="311498"/>
            <a:ext cx="8868229" cy="1369925"/>
          </a:xfrm>
        </p:spPr>
        <p:txBody>
          <a:bodyPr/>
          <a:lstStyle/>
          <a:p>
            <a:r>
              <a:rPr lang="en-PH" dirty="0" smtClean="0"/>
              <a:t>Main Memory Devices</a:t>
            </a:r>
            <a:br>
              <a:rPr lang="en-PH" dirty="0" smtClean="0"/>
            </a:br>
            <a:endParaRPr lang="en-PH" dirty="0"/>
          </a:p>
        </p:txBody>
      </p:sp>
      <p:sp>
        <p:nvSpPr>
          <p:cNvPr id="3" name="Text Placeholder 2"/>
          <p:cNvSpPr>
            <a:spLocks noGrp="1"/>
          </p:cNvSpPr>
          <p:nvPr>
            <p:ph type="body" idx="1"/>
          </p:nvPr>
        </p:nvSpPr>
        <p:spPr>
          <a:xfrm>
            <a:off x="160774" y="1230924"/>
            <a:ext cx="10566400" cy="3572187"/>
          </a:xfrm>
        </p:spPr>
        <p:txBody>
          <a:bodyPr>
            <a:normAutofit/>
          </a:bodyPr>
          <a:lstStyle/>
          <a:p>
            <a:r>
              <a:rPr lang="en-PH" sz="3200" b="1" u="sng" dirty="0" smtClean="0"/>
              <a:t>Random access memory (RAM)</a:t>
            </a:r>
            <a:r>
              <a:rPr lang="en-PH" sz="3200" dirty="0" smtClean="0"/>
              <a:t> volatile memory, in which data can be read from and written to; “read-write memory”.</a:t>
            </a:r>
          </a:p>
          <a:p>
            <a:r>
              <a:rPr lang="en-PH" sz="3200" b="1" u="sng" dirty="0" smtClean="0"/>
              <a:t>Read-only memory (ROM) </a:t>
            </a:r>
            <a:r>
              <a:rPr lang="en-PH" sz="3200" dirty="0" smtClean="0"/>
              <a:t>is </a:t>
            </a:r>
            <a:r>
              <a:rPr lang="en-PH" sz="3200" dirty="0" err="1" smtClean="0"/>
              <a:t>nonvolatile</a:t>
            </a:r>
            <a:r>
              <a:rPr lang="en-PH" sz="3200" dirty="0" smtClean="0"/>
              <a:t>; data can’t be written to ROM.</a:t>
            </a:r>
          </a:p>
          <a:p>
            <a:endParaRPr lang="en-PH" sz="3200" dirty="0"/>
          </a:p>
        </p:txBody>
      </p:sp>
    </p:spTree>
    <p:extLst>
      <p:ext uri="{BB962C8B-B14F-4D97-AF65-F5344CB8AC3E}">
        <p14:creationId xmlns:p14="http://schemas.microsoft.com/office/powerpoint/2010/main" val="2379283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418" y="259583"/>
            <a:ext cx="10566400" cy="976364"/>
          </a:xfrm>
        </p:spPr>
        <p:txBody>
          <a:bodyPr/>
          <a:lstStyle/>
          <a:p>
            <a:r>
              <a:rPr lang="en-PH" dirty="0" smtClean="0"/>
              <a:t>Secondary Memory Devices</a:t>
            </a:r>
            <a:endParaRPr lang="en-PH" dirty="0"/>
          </a:p>
        </p:txBody>
      </p:sp>
      <p:sp>
        <p:nvSpPr>
          <p:cNvPr id="3" name="Text Placeholder 2"/>
          <p:cNvSpPr>
            <a:spLocks noGrp="1"/>
          </p:cNvSpPr>
          <p:nvPr>
            <p:ph type="body" idx="1"/>
          </p:nvPr>
        </p:nvSpPr>
        <p:spPr>
          <a:xfrm>
            <a:off x="391885" y="1215851"/>
            <a:ext cx="10566400" cy="3667648"/>
          </a:xfrm>
        </p:spPr>
        <p:txBody>
          <a:bodyPr>
            <a:noAutofit/>
          </a:bodyPr>
          <a:lstStyle/>
          <a:p>
            <a:r>
              <a:rPr lang="en-PH" sz="2800" b="1" u="sng" dirty="0" smtClean="0"/>
              <a:t>Secondary memory </a:t>
            </a:r>
            <a:r>
              <a:rPr lang="en-PH" sz="2800" dirty="0" smtClean="0"/>
              <a:t>devices are </a:t>
            </a:r>
            <a:r>
              <a:rPr lang="en-PH" sz="2800" dirty="0" err="1" smtClean="0"/>
              <a:t>nonvolatile</a:t>
            </a:r>
            <a:r>
              <a:rPr lang="en-PH" sz="2800" dirty="0" smtClean="0"/>
              <a:t> and used for storing large volumes of data for long periods.</a:t>
            </a:r>
          </a:p>
          <a:p>
            <a:r>
              <a:rPr lang="en-PH" sz="2800" dirty="0" smtClean="0"/>
              <a:t>There are three main types: magnetic disk, magnetic tape, and optical disks. </a:t>
            </a:r>
          </a:p>
          <a:p>
            <a:r>
              <a:rPr lang="en-PH" sz="2800" dirty="0" smtClean="0"/>
              <a:t>A magnetic disk, made of </a:t>
            </a:r>
            <a:r>
              <a:rPr lang="en-PH" sz="2800" dirty="0" err="1" smtClean="0"/>
              <a:t>mylar</a:t>
            </a:r>
            <a:r>
              <a:rPr lang="en-PH" sz="2800" dirty="0" smtClean="0"/>
              <a:t> or metal, is used for random-access processing. In other words, data can be accessed in any order, regardless of its order on the surface.</a:t>
            </a:r>
          </a:p>
          <a:p>
            <a:endParaRPr lang="en-PH" sz="2800" dirty="0"/>
          </a:p>
        </p:txBody>
      </p:sp>
    </p:spTree>
    <p:extLst>
      <p:ext uri="{BB962C8B-B14F-4D97-AF65-F5344CB8AC3E}">
        <p14:creationId xmlns:p14="http://schemas.microsoft.com/office/powerpoint/2010/main" val="462446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443" y="124340"/>
            <a:ext cx="6310355" cy="1275835"/>
          </a:xfrm>
        </p:spPr>
        <p:txBody>
          <a:bodyPr/>
          <a:lstStyle/>
          <a:p>
            <a:r>
              <a:rPr lang="en-US" dirty="0" smtClean="0"/>
              <a:t>Define Computer</a:t>
            </a:r>
            <a:endParaRPr lang="en-US" dirty="0"/>
          </a:p>
        </p:txBody>
      </p:sp>
      <p:sp>
        <p:nvSpPr>
          <p:cNvPr id="3" name="Text Placeholder 2"/>
          <p:cNvSpPr>
            <a:spLocks noGrp="1"/>
          </p:cNvSpPr>
          <p:nvPr>
            <p:ph type="body" idx="1"/>
          </p:nvPr>
        </p:nvSpPr>
        <p:spPr>
          <a:xfrm>
            <a:off x="889001" y="1806662"/>
            <a:ext cx="10515600" cy="1482811"/>
          </a:xfrm>
        </p:spPr>
        <p:txBody>
          <a:bodyPr>
            <a:noAutofit/>
          </a:bodyPr>
          <a:lstStyle/>
          <a:p>
            <a:r>
              <a:rPr lang="en-US" sz="3200" dirty="0" smtClean="0">
                <a:solidFill>
                  <a:schemeClr val="tx1"/>
                </a:solidFill>
              </a:rPr>
              <a:t>If airlines had developed as computers have developed, today  you could go around the globe in less than 20 minutes for just 50 cents. Computers have gone through drastic changes in a short time.</a:t>
            </a:r>
            <a:endParaRPr lang="en-US" sz="3200" dirty="0">
              <a:solidFill>
                <a:schemeClr val="tx1"/>
              </a:solidFill>
            </a:endParaRPr>
          </a:p>
        </p:txBody>
      </p:sp>
    </p:spTree>
    <p:extLst>
      <p:ext uri="{BB962C8B-B14F-4D97-AF65-F5344CB8AC3E}">
        <p14:creationId xmlns:p14="http://schemas.microsoft.com/office/powerpoint/2010/main" val="250047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077" y="2630678"/>
            <a:ext cx="8144134" cy="1373070"/>
          </a:xfrm>
        </p:spPr>
        <p:txBody>
          <a:bodyPr/>
          <a:lstStyle/>
          <a:p>
            <a:pPr algn="ctr"/>
            <a:r>
              <a:rPr lang="en-PH" sz="8800" dirty="0" smtClean="0"/>
              <a:t>Software</a:t>
            </a:r>
            <a:endParaRPr lang="en-PH" sz="8800" dirty="0"/>
          </a:p>
        </p:txBody>
      </p:sp>
      <p:sp>
        <p:nvSpPr>
          <p:cNvPr id="5" name="Subtitle 2"/>
          <p:cNvSpPr txBox="1">
            <a:spLocks/>
          </p:cNvSpPr>
          <p:nvPr/>
        </p:nvSpPr>
        <p:spPr>
          <a:xfrm>
            <a:off x="922874" y="4778258"/>
            <a:ext cx="8144134" cy="1117687"/>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PH" sz="3200" smtClean="0"/>
              <a:t>Is all the programs that run a computer system and can be classified broadly as system software and application software.</a:t>
            </a:r>
            <a:endParaRPr lang="en-PH" sz="3200" dirty="0"/>
          </a:p>
        </p:txBody>
      </p:sp>
    </p:spTree>
    <p:extLst>
      <p:ext uri="{BB962C8B-B14F-4D97-AF65-F5344CB8AC3E}">
        <p14:creationId xmlns:p14="http://schemas.microsoft.com/office/powerpoint/2010/main" val="3823032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800" dirty="0" smtClean="0"/>
              <a:t>1. Operating System Software</a:t>
            </a:r>
            <a:endParaRPr lang="en-PH" sz="4800" dirty="0"/>
          </a:p>
        </p:txBody>
      </p:sp>
      <p:sp>
        <p:nvSpPr>
          <p:cNvPr id="3" name="Content Placeholder 2"/>
          <p:cNvSpPr>
            <a:spLocks noGrp="1"/>
          </p:cNvSpPr>
          <p:nvPr>
            <p:ph idx="1"/>
          </p:nvPr>
        </p:nvSpPr>
        <p:spPr>
          <a:xfrm>
            <a:off x="680321" y="2336873"/>
            <a:ext cx="9613861" cy="3458620"/>
          </a:xfrm>
        </p:spPr>
        <p:txBody>
          <a:bodyPr>
            <a:normAutofit/>
          </a:bodyPr>
          <a:lstStyle/>
          <a:p>
            <a:r>
              <a:rPr lang="en-PH" sz="2800" dirty="0" smtClean="0"/>
              <a:t>An operating system (OS) is a set of programs for controlling and managing computer hardware and software.</a:t>
            </a:r>
          </a:p>
          <a:p>
            <a:r>
              <a:rPr lang="en-PH" sz="2800" dirty="0" smtClean="0"/>
              <a:t>An OS provides an interface between a computer and the user.</a:t>
            </a:r>
          </a:p>
          <a:p>
            <a:r>
              <a:rPr lang="en-PH" sz="2800" dirty="0" smtClean="0"/>
              <a:t>And increases computer efficiency by helping users share computer resources and performing repetitive tasks for users.</a:t>
            </a:r>
          </a:p>
          <a:p>
            <a:endParaRPr lang="en-PH" sz="2800" dirty="0"/>
          </a:p>
        </p:txBody>
      </p:sp>
    </p:spTree>
    <p:extLst>
      <p:ext uri="{BB962C8B-B14F-4D97-AF65-F5344CB8AC3E}">
        <p14:creationId xmlns:p14="http://schemas.microsoft.com/office/powerpoint/2010/main" val="172327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solidFill>
                  <a:schemeClr val="accent6">
                    <a:lumMod val="75000"/>
                  </a:schemeClr>
                </a:solidFill>
              </a:rPr>
              <a:t>Control programs </a:t>
            </a:r>
            <a:r>
              <a:rPr lang="en-PH" dirty="0" smtClean="0"/>
              <a:t>manage computer hardware and resource including the following functions:</a:t>
            </a:r>
            <a:endParaRPr lang="en-PH" dirty="0"/>
          </a:p>
        </p:txBody>
      </p:sp>
      <p:sp>
        <p:nvSpPr>
          <p:cNvPr id="3" name="Content Placeholder 2"/>
          <p:cNvSpPr>
            <a:spLocks noGrp="1"/>
          </p:cNvSpPr>
          <p:nvPr>
            <p:ph idx="1"/>
          </p:nvPr>
        </p:nvSpPr>
        <p:spPr>
          <a:xfrm>
            <a:off x="680321" y="2176530"/>
            <a:ext cx="9613861" cy="4429360"/>
          </a:xfrm>
        </p:spPr>
        <p:txBody>
          <a:bodyPr>
            <a:normAutofit/>
          </a:bodyPr>
          <a:lstStyle/>
          <a:p>
            <a:r>
              <a:rPr lang="en-PH" sz="2800" dirty="0" smtClean="0">
                <a:solidFill>
                  <a:schemeClr val="accent5">
                    <a:lumMod val="50000"/>
                  </a:schemeClr>
                </a:solidFill>
              </a:rPr>
              <a:t>Job management </a:t>
            </a:r>
            <a:r>
              <a:rPr lang="en-PH" sz="2800" dirty="0" smtClean="0"/>
              <a:t>– this function controls and prioritizes tasks performed by the CPU.</a:t>
            </a:r>
          </a:p>
          <a:p>
            <a:r>
              <a:rPr lang="en-PH" sz="2800" dirty="0" smtClean="0">
                <a:solidFill>
                  <a:schemeClr val="accent5">
                    <a:lumMod val="50000"/>
                  </a:schemeClr>
                </a:solidFill>
              </a:rPr>
              <a:t>Resource allocation </a:t>
            </a:r>
            <a:r>
              <a:rPr lang="en-PH" sz="2800" dirty="0" smtClean="0"/>
              <a:t>– this function manages computer resources, such as storage and memory.</a:t>
            </a:r>
          </a:p>
          <a:p>
            <a:r>
              <a:rPr lang="en-PH" sz="2800" dirty="0" smtClean="0">
                <a:solidFill>
                  <a:schemeClr val="accent5">
                    <a:lumMod val="50000"/>
                  </a:schemeClr>
                </a:solidFill>
              </a:rPr>
              <a:t>Data management </a:t>
            </a:r>
            <a:r>
              <a:rPr lang="en-PH" sz="2800" dirty="0" smtClean="0"/>
              <a:t>– this function controls data integrity by generating checksums to verify that data hasn’t been corrupted or changed.</a:t>
            </a:r>
          </a:p>
          <a:p>
            <a:r>
              <a:rPr lang="en-PH" sz="2800" dirty="0" smtClean="0">
                <a:solidFill>
                  <a:schemeClr val="accent5">
                    <a:lumMod val="50000"/>
                  </a:schemeClr>
                </a:solidFill>
              </a:rPr>
              <a:t>Communication</a:t>
            </a:r>
            <a:r>
              <a:rPr lang="en-PH" sz="2800" dirty="0" smtClean="0"/>
              <a:t> – this function controls the transfer of data among parts of a computer system, such as communication between the CPU and I/O devices.</a:t>
            </a:r>
            <a:endParaRPr lang="en-PH" sz="2800" dirty="0"/>
          </a:p>
        </p:txBody>
      </p:sp>
    </p:spTree>
    <p:extLst>
      <p:ext uri="{BB962C8B-B14F-4D97-AF65-F5344CB8AC3E}">
        <p14:creationId xmlns:p14="http://schemas.microsoft.com/office/powerpoint/2010/main" val="1464273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solidFill>
                  <a:schemeClr val="accent6">
                    <a:lumMod val="75000"/>
                  </a:schemeClr>
                </a:solidFill>
              </a:rPr>
              <a:t>Supervisor program </a:t>
            </a:r>
            <a:r>
              <a:rPr lang="en-PH" dirty="0" smtClean="0"/>
              <a:t>– also known as the kernel is responsible for controlling all other programs in the OS, such as</a:t>
            </a:r>
            <a:endParaRPr lang="en-PH" dirty="0"/>
          </a:p>
        </p:txBody>
      </p:sp>
      <p:sp>
        <p:nvSpPr>
          <p:cNvPr id="3" name="Content Placeholder 2"/>
          <p:cNvSpPr>
            <a:spLocks noGrp="1"/>
          </p:cNvSpPr>
          <p:nvPr>
            <p:ph idx="1"/>
          </p:nvPr>
        </p:nvSpPr>
        <p:spPr/>
        <p:txBody>
          <a:bodyPr>
            <a:normAutofit/>
          </a:bodyPr>
          <a:lstStyle/>
          <a:p>
            <a:r>
              <a:rPr lang="en-PH" sz="3600" dirty="0" smtClean="0"/>
              <a:t>Compilers</a:t>
            </a:r>
          </a:p>
          <a:p>
            <a:r>
              <a:rPr lang="en-PH" sz="3600" dirty="0" smtClean="0"/>
              <a:t>Interpreters</a:t>
            </a:r>
          </a:p>
          <a:p>
            <a:r>
              <a:rPr lang="en-PH" sz="3600" dirty="0" smtClean="0"/>
              <a:t>Assemblers</a:t>
            </a:r>
          </a:p>
          <a:p>
            <a:r>
              <a:rPr lang="en-PH" sz="3600" dirty="0" smtClean="0"/>
              <a:t>And utilities for performing special tasks.</a:t>
            </a:r>
            <a:endParaRPr lang="en-PH" sz="3600" dirty="0"/>
          </a:p>
        </p:txBody>
      </p:sp>
    </p:spTree>
    <p:extLst>
      <p:ext uri="{BB962C8B-B14F-4D97-AF65-F5344CB8AC3E}">
        <p14:creationId xmlns:p14="http://schemas.microsoft.com/office/powerpoint/2010/main" val="1316984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5400" dirty="0" smtClean="0"/>
              <a:t>2. Application Software</a:t>
            </a:r>
            <a:endParaRPr lang="en-PH" sz="5400" dirty="0"/>
          </a:p>
        </p:txBody>
      </p:sp>
      <p:sp>
        <p:nvSpPr>
          <p:cNvPr id="3" name="Content Placeholder 2"/>
          <p:cNvSpPr>
            <a:spLocks noGrp="1"/>
          </p:cNvSpPr>
          <p:nvPr>
            <p:ph idx="1"/>
          </p:nvPr>
        </p:nvSpPr>
        <p:spPr/>
        <p:txBody>
          <a:bodyPr/>
          <a:lstStyle/>
          <a:p>
            <a:pPr marL="0" indent="0">
              <a:buNone/>
            </a:pPr>
            <a:r>
              <a:rPr lang="en-PH" dirty="0" smtClean="0"/>
              <a:t>- </a:t>
            </a:r>
            <a:r>
              <a:rPr lang="en-PH" sz="4000" dirty="0" smtClean="0"/>
              <a:t>Application software can be commercial software or software developed in-house and is used to perform a variety of tasks on a personal computer. </a:t>
            </a:r>
            <a:endParaRPr lang="en-PH" sz="4000" dirty="0"/>
          </a:p>
        </p:txBody>
      </p:sp>
    </p:spTree>
    <p:extLst>
      <p:ext uri="{BB962C8B-B14F-4D97-AF65-F5344CB8AC3E}">
        <p14:creationId xmlns:p14="http://schemas.microsoft.com/office/powerpoint/2010/main" val="490049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2.1 Word </a:t>
            </a:r>
            <a:r>
              <a:rPr lang="en-PH" dirty="0"/>
              <a:t>P</a:t>
            </a:r>
            <a:r>
              <a:rPr lang="en-PH" dirty="0" smtClean="0"/>
              <a:t>rocessing Software</a:t>
            </a:r>
            <a:endParaRPr lang="en-PH" dirty="0"/>
          </a:p>
        </p:txBody>
      </p:sp>
      <p:sp>
        <p:nvSpPr>
          <p:cNvPr id="3" name="Content Placeholder 2"/>
          <p:cNvSpPr>
            <a:spLocks noGrp="1"/>
          </p:cNvSpPr>
          <p:nvPr>
            <p:ph idx="1"/>
          </p:nvPr>
        </p:nvSpPr>
        <p:spPr/>
        <p:txBody>
          <a:bodyPr/>
          <a:lstStyle/>
          <a:p>
            <a:pPr marL="0" indent="0" algn="just">
              <a:buNone/>
            </a:pPr>
            <a:r>
              <a:rPr lang="en-PH" dirty="0" smtClean="0"/>
              <a:t>. </a:t>
            </a:r>
            <a:r>
              <a:rPr lang="en-PH" sz="4000" dirty="0"/>
              <a:t>Word Processing software is use to manipulate a text document, such as a resume or a report. Typically enter text by typing, and the software provides tools for copying, deleting and various types of formatting</a:t>
            </a:r>
          </a:p>
        </p:txBody>
      </p:sp>
    </p:spTree>
    <p:extLst>
      <p:ext uri="{BB962C8B-B14F-4D97-AF65-F5344CB8AC3E}">
        <p14:creationId xmlns:p14="http://schemas.microsoft.com/office/powerpoint/2010/main" val="22885470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Some of the functions of word processing software include:</a:t>
            </a:r>
            <a:endParaRPr lang="en-PH" dirty="0"/>
          </a:p>
        </p:txBody>
      </p:sp>
      <p:sp>
        <p:nvSpPr>
          <p:cNvPr id="3" name="Content Placeholder 2"/>
          <p:cNvSpPr>
            <a:spLocks noGrp="1"/>
          </p:cNvSpPr>
          <p:nvPr>
            <p:ph idx="1"/>
          </p:nvPr>
        </p:nvSpPr>
        <p:spPr/>
        <p:txBody>
          <a:bodyPr>
            <a:noAutofit/>
          </a:bodyPr>
          <a:lstStyle/>
          <a:p>
            <a:r>
              <a:rPr lang="en-PH" sz="2800" dirty="0" smtClean="0"/>
              <a:t>Creating, editing, saving and printing documents.</a:t>
            </a:r>
          </a:p>
          <a:p>
            <a:r>
              <a:rPr lang="en-PH" sz="2800" dirty="0" smtClean="0"/>
              <a:t>Copying, pasting, moving and deleting text within a document.</a:t>
            </a:r>
          </a:p>
          <a:p>
            <a:r>
              <a:rPr lang="en-PH" sz="2800" dirty="0" smtClean="0"/>
              <a:t>Formatting text, such as font type, bolding, underlining or italicizing.</a:t>
            </a:r>
          </a:p>
          <a:p>
            <a:r>
              <a:rPr lang="en-PH" sz="2800" dirty="0" smtClean="0"/>
              <a:t>Creating and editing tables.</a:t>
            </a:r>
          </a:p>
          <a:p>
            <a:r>
              <a:rPr lang="en-PH" sz="2800" dirty="0" smtClean="0"/>
              <a:t>Inserting elements from other software, such as illustrations or photographs.</a:t>
            </a:r>
          </a:p>
          <a:p>
            <a:r>
              <a:rPr lang="en-PH" sz="2800" dirty="0" smtClean="0"/>
              <a:t>Correcting spelling and grammar.</a:t>
            </a:r>
            <a:endParaRPr lang="en-PH" sz="2800" dirty="0"/>
          </a:p>
        </p:txBody>
      </p:sp>
    </p:spTree>
    <p:extLst>
      <p:ext uri="{BB962C8B-B14F-4D97-AF65-F5344CB8AC3E}">
        <p14:creationId xmlns:p14="http://schemas.microsoft.com/office/powerpoint/2010/main" val="14130326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2.2 Spreadsheet Software</a:t>
            </a:r>
            <a:endParaRPr lang="en-PH" dirty="0"/>
          </a:p>
        </p:txBody>
      </p:sp>
      <p:sp>
        <p:nvSpPr>
          <p:cNvPr id="3" name="Content Placeholder 2"/>
          <p:cNvSpPr>
            <a:spLocks noGrp="1"/>
          </p:cNvSpPr>
          <p:nvPr>
            <p:ph idx="1"/>
          </p:nvPr>
        </p:nvSpPr>
        <p:spPr/>
        <p:txBody>
          <a:bodyPr>
            <a:normAutofit/>
          </a:bodyPr>
          <a:lstStyle/>
          <a:p>
            <a:pPr marL="0" indent="0">
              <a:buNone/>
            </a:pPr>
            <a:r>
              <a:rPr lang="en-PH" sz="3600" dirty="0" smtClean="0"/>
              <a:t>A spreadsheet is an interactive computer application for organizing, analysis and storage of data in tabular form. Spreadsheet are developed as computerized simulations of paper accounting worksheets. The program operates on data entered in cells of a table.</a:t>
            </a:r>
            <a:endParaRPr lang="en-PH" sz="3600" dirty="0"/>
          </a:p>
        </p:txBody>
      </p:sp>
    </p:spTree>
    <p:extLst>
      <p:ext uri="{BB962C8B-B14F-4D97-AF65-F5344CB8AC3E}">
        <p14:creationId xmlns:p14="http://schemas.microsoft.com/office/powerpoint/2010/main" val="2228408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800" dirty="0" smtClean="0"/>
              <a:t>2.3 Database Software</a:t>
            </a:r>
            <a:endParaRPr lang="en-PH" sz="4800" dirty="0"/>
          </a:p>
        </p:txBody>
      </p:sp>
      <p:sp>
        <p:nvSpPr>
          <p:cNvPr id="3" name="Content Placeholder 2"/>
          <p:cNvSpPr>
            <a:spLocks noGrp="1"/>
          </p:cNvSpPr>
          <p:nvPr>
            <p:ph idx="1"/>
          </p:nvPr>
        </p:nvSpPr>
        <p:spPr/>
        <p:txBody>
          <a:bodyPr>
            <a:normAutofit/>
          </a:bodyPr>
          <a:lstStyle/>
          <a:p>
            <a:pPr marL="0" indent="0">
              <a:buNone/>
            </a:pPr>
            <a:r>
              <a:rPr lang="en-PH" sz="3600" dirty="0" smtClean="0"/>
              <a:t>Database Software is designed to perform operations such as creating, deleting, modifying, searching, sorting and joining data. A database is essentially a collection of tables consisting of rows and columns.</a:t>
            </a:r>
            <a:endParaRPr lang="en-PH" sz="3600" dirty="0"/>
          </a:p>
        </p:txBody>
      </p:sp>
    </p:spTree>
    <p:extLst>
      <p:ext uri="{BB962C8B-B14F-4D97-AF65-F5344CB8AC3E}">
        <p14:creationId xmlns:p14="http://schemas.microsoft.com/office/powerpoint/2010/main" val="3906919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2.4 Presentation Software</a:t>
            </a:r>
            <a:endParaRPr lang="en-PH" dirty="0"/>
          </a:p>
        </p:txBody>
      </p:sp>
      <p:sp>
        <p:nvSpPr>
          <p:cNvPr id="3" name="Content Placeholder 2"/>
          <p:cNvSpPr>
            <a:spLocks noGrp="1"/>
          </p:cNvSpPr>
          <p:nvPr>
            <p:ph idx="1"/>
          </p:nvPr>
        </p:nvSpPr>
        <p:spPr/>
        <p:txBody>
          <a:bodyPr>
            <a:normAutofit/>
          </a:bodyPr>
          <a:lstStyle/>
          <a:p>
            <a:pPr marL="0" indent="0">
              <a:buNone/>
            </a:pPr>
            <a:r>
              <a:rPr lang="en-PH" sz="3600" dirty="0" smtClean="0"/>
              <a:t>Presentation Software is a category of application software that is specifically designed to allow users to create a presentation of ideas by stringing together text, images and audio/video. The presentation tells a story or supports speech or the presentation of information.</a:t>
            </a:r>
            <a:endParaRPr lang="en-PH" sz="3600" dirty="0"/>
          </a:p>
        </p:txBody>
      </p:sp>
    </p:spTree>
    <p:extLst>
      <p:ext uri="{BB962C8B-B14F-4D97-AF65-F5344CB8AC3E}">
        <p14:creationId xmlns:p14="http://schemas.microsoft.com/office/powerpoint/2010/main" val="1870472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759" y="407260"/>
            <a:ext cx="10515600" cy="1102583"/>
          </a:xfrm>
        </p:spPr>
        <p:txBody>
          <a:bodyPr>
            <a:normAutofit fontScale="90000"/>
          </a:bodyPr>
          <a:lstStyle/>
          <a:p>
            <a:pPr algn="ctr"/>
            <a:r>
              <a:rPr lang="en-US" sz="5400" b="1" dirty="0" smtClean="0"/>
              <a:t>Components of a computer system</a:t>
            </a:r>
            <a:endParaRPr lang="en-US" sz="5400" b="1" dirty="0"/>
          </a:p>
        </p:txBody>
      </p:sp>
      <p:sp>
        <p:nvSpPr>
          <p:cNvPr id="3" name="Text Placeholder 2"/>
          <p:cNvSpPr>
            <a:spLocks noGrp="1"/>
          </p:cNvSpPr>
          <p:nvPr>
            <p:ph type="body" idx="1"/>
          </p:nvPr>
        </p:nvSpPr>
        <p:spPr>
          <a:xfrm>
            <a:off x="1023122" y="1890543"/>
            <a:ext cx="10515600" cy="1500187"/>
          </a:xfrm>
        </p:spPr>
        <p:txBody>
          <a:bodyPr>
            <a:noAutofit/>
          </a:bodyPr>
          <a:lstStyle/>
          <a:p>
            <a:r>
              <a:rPr lang="en-US" sz="3200" dirty="0" smtClean="0">
                <a:solidFill>
                  <a:schemeClr val="tx1"/>
                </a:solidFill>
              </a:rPr>
              <a:t>A computer system consists of hardware and software. Hardware components are physical devices, such as a keyboards, monitors, and </a:t>
            </a:r>
            <a:r>
              <a:rPr lang="en-US" sz="3200" dirty="0" err="1" smtClean="0">
                <a:solidFill>
                  <a:schemeClr val="tx1"/>
                </a:solidFill>
              </a:rPr>
              <a:t>processsing</a:t>
            </a:r>
            <a:r>
              <a:rPr lang="en-US" sz="3200" dirty="0" smtClean="0">
                <a:solidFill>
                  <a:schemeClr val="tx1"/>
                </a:solidFill>
              </a:rPr>
              <a:t> units. The software component consists of programs written in computer languages.</a:t>
            </a:r>
          </a:p>
        </p:txBody>
      </p:sp>
    </p:spTree>
    <p:extLst>
      <p:ext uri="{BB962C8B-B14F-4D97-AF65-F5344CB8AC3E}">
        <p14:creationId xmlns:p14="http://schemas.microsoft.com/office/powerpoint/2010/main" val="33181028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2.5 Graphics Software</a:t>
            </a:r>
            <a:endParaRPr lang="en-PH" dirty="0"/>
          </a:p>
        </p:txBody>
      </p:sp>
      <p:sp>
        <p:nvSpPr>
          <p:cNvPr id="3" name="Content Placeholder 2"/>
          <p:cNvSpPr>
            <a:spLocks noGrp="1"/>
          </p:cNvSpPr>
          <p:nvPr>
            <p:ph idx="1"/>
          </p:nvPr>
        </p:nvSpPr>
        <p:spPr/>
        <p:txBody>
          <a:bodyPr>
            <a:normAutofit/>
          </a:bodyPr>
          <a:lstStyle/>
          <a:p>
            <a:pPr marL="0" indent="0">
              <a:buNone/>
            </a:pPr>
            <a:r>
              <a:rPr lang="en-PH" sz="3600" dirty="0" smtClean="0"/>
              <a:t>Graphics Software is designed to present data in a graphical format, such as line graphs and pie charts. These formats are useful for illustrating trends and pattern in data and showing correlations. </a:t>
            </a:r>
            <a:endParaRPr lang="en-PH" sz="3600" dirty="0"/>
          </a:p>
        </p:txBody>
      </p:sp>
    </p:spTree>
    <p:extLst>
      <p:ext uri="{BB962C8B-B14F-4D97-AF65-F5344CB8AC3E}">
        <p14:creationId xmlns:p14="http://schemas.microsoft.com/office/powerpoint/2010/main" val="26396183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2.6 Desktop Publishing Software</a:t>
            </a:r>
            <a:endParaRPr lang="en-PH" dirty="0"/>
          </a:p>
        </p:txBody>
      </p:sp>
      <p:sp>
        <p:nvSpPr>
          <p:cNvPr id="3" name="Content Placeholder 2"/>
          <p:cNvSpPr>
            <a:spLocks noGrp="1"/>
          </p:cNvSpPr>
          <p:nvPr>
            <p:ph idx="1"/>
          </p:nvPr>
        </p:nvSpPr>
        <p:spPr/>
        <p:txBody>
          <a:bodyPr>
            <a:normAutofit/>
          </a:bodyPr>
          <a:lstStyle/>
          <a:p>
            <a:pPr marL="0" indent="0">
              <a:buNone/>
            </a:pPr>
            <a:r>
              <a:rPr lang="en-PH" sz="3200" dirty="0" smtClean="0"/>
              <a:t>Desktop Publishing Software is used to produce professional-quality documents without expensive hardware and software.</a:t>
            </a:r>
            <a:endParaRPr lang="en-PH" sz="3200" dirty="0"/>
          </a:p>
        </p:txBody>
      </p:sp>
    </p:spTree>
    <p:extLst>
      <p:ext uri="{BB962C8B-B14F-4D97-AF65-F5344CB8AC3E}">
        <p14:creationId xmlns:p14="http://schemas.microsoft.com/office/powerpoint/2010/main" val="38752823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2.7 Financial Planning and Accounting Software</a:t>
            </a:r>
            <a:endParaRPr lang="en-PH" dirty="0"/>
          </a:p>
        </p:txBody>
      </p:sp>
      <p:sp>
        <p:nvSpPr>
          <p:cNvPr id="3" name="Content Placeholder 2"/>
          <p:cNvSpPr>
            <a:spLocks noGrp="1"/>
          </p:cNvSpPr>
          <p:nvPr>
            <p:ph idx="1"/>
          </p:nvPr>
        </p:nvSpPr>
        <p:spPr/>
        <p:txBody>
          <a:bodyPr>
            <a:normAutofit/>
          </a:bodyPr>
          <a:lstStyle/>
          <a:p>
            <a:pPr marL="0" indent="0">
              <a:buNone/>
            </a:pPr>
            <a:r>
              <a:rPr lang="en-PH" sz="3200" dirty="0" smtClean="0"/>
              <a:t>Financial planning software, which is more powerful than spreadsheet software, is capable of performing many types of analysis on large amounts of data. These analysis include present value, future value, rate of return, cash flow, depreciation, retirement planning and budgeting.</a:t>
            </a:r>
            <a:endParaRPr lang="en-PH" sz="3200" dirty="0"/>
          </a:p>
        </p:txBody>
      </p:sp>
    </p:spTree>
    <p:extLst>
      <p:ext uri="{BB962C8B-B14F-4D97-AF65-F5344CB8AC3E}">
        <p14:creationId xmlns:p14="http://schemas.microsoft.com/office/powerpoint/2010/main" val="26403459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2.8 Project Management Software</a:t>
            </a:r>
            <a:endParaRPr lang="en-PH" dirty="0"/>
          </a:p>
        </p:txBody>
      </p:sp>
      <p:sp>
        <p:nvSpPr>
          <p:cNvPr id="3" name="Content Placeholder 2"/>
          <p:cNvSpPr>
            <a:spLocks noGrp="1"/>
          </p:cNvSpPr>
          <p:nvPr>
            <p:ph idx="1"/>
          </p:nvPr>
        </p:nvSpPr>
        <p:spPr/>
        <p:txBody>
          <a:bodyPr>
            <a:normAutofit/>
          </a:bodyPr>
          <a:lstStyle/>
          <a:p>
            <a:pPr marL="0" indent="0">
              <a:buNone/>
            </a:pPr>
            <a:r>
              <a:rPr lang="en-PH" sz="3200" dirty="0"/>
              <a:t>Project Management </a:t>
            </a:r>
            <a:r>
              <a:rPr lang="en-PH" sz="3200" dirty="0" smtClean="0"/>
              <a:t>Software is software used for project planning, scheduling, resource allocation and change management. It allows project manages (PMs), stakeholders and users to control costs and manage budgeting, quality management and documentation and also may be used as an administration system.</a:t>
            </a:r>
            <a:endParaRPr lang="en-PH" sz="3200" dirty="0"/>
          </a:p>
        </p:txBody>
      </p:sp>
    </p:spTree>
    <p:extLst>
      <p:ext uri="{BB962C8B-B14F-4D97-AF65-F5344CB8AC3E}">
        <p14:creationId xmlns:p14="http://schemas.microsoft.com/office/powerpoint/2010/main" val="1386415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2.9 Computer- Aided Design Software</a:t>
            </a:r>
            <a:endParaRPr lang="en-PH" dirty="0"/>
          </a:p>
        </p:txBody>
      </p:sp>
      <p:sp>
        <p:nvSpPr>
          <p:cNvPr id="3" name="Content Placeholder 2"/>
          <p:cNvSpPr>
            <a:spLocks noGrp="1"/>
          </p:cNvSpPr>
          <p:nvPr>
            <p:ph idx="1"/>
          </p:nvPr>
        </p:nvSpPr>
        <p:spPr/>
        <p:txBody>
          <a:bodyPr>
            <a:normAutofit/>
          </a:bodyPr>
          <a:lstStyle/>
          <a:p>
            <a:pPr marL="0" indent="0">
              <a:buNone/>
            </a:pPr>
            <a:r>
              <a:rPr lang="en-PH" sz="3600" dirty="0"/>
              <a:t>Computer- Aided Design </a:t>
            </a:r>
            <a:r>
              <a:rPr lang="en-PH" sz="3600" dirty="0" smtClean="0"/>
              <a:t>Software is used by architects, engineers, drafters, artists and others to create precision drawings or technical illustrations. CAD software can be used to create two-dimensional (2-D) drawings or three-dimensional (3-D) models.</a:t>
            </a:r>
            <a:endParaRPr lang="en-PH" sz="3600" dirty="0"/>
          </a:p>
        </p:txBody>
      </p:sp>
    </p:spTree>
    <p:extLst>
      <p:ext uri="{BB962C8B-B14F-4D97-AF65-F5344CB8AC3E}">
        <p14:creationId xmlns:p14="http://schemas.microsoft.com/office/powerpoint/2010/main" val="24943399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533" y="2476131"/>
            <a:ext cx="8144134" cy="1373070"/>
          </a:xfrm>
        </p:spPr>
        <p:txBody>
          <a:bodyPr/>
          <a:lstStyle/>
          <a:p>
            <a:pPr algn="ctr"/>
            <a:r>
              <a:rPr lang="en-PH" sz="6600" dirty="0" smtClean="0"/>
              <a:t>Computer Languages</a:t>
            </a:r>
            <a:endParaRPr lang="en-PH" sz="6600" dirty="0"/>
          </a:p>
        </p:txBody>
      </p:sp>
      <p:sp>
        <p:nvSpPr>
          <p:cNvPr id="3" name="Subtitle 2"/>
          <p:cNvSpPr>
            <a:spLocks noGrp="1"/>
          </p:cNvSpPr>
          <p:nvPr>
            <p:ph type="subTitle" idx="1"/>
          </p:nvPr>
        </p:nvSpPr>
        <p:spPr/>
        <p:txBody>
          <a:bodyPr/>
          <a:lstStyle/>
          <a:p>
            <a:pPr algn="just"/>
            <a:endParaRPr lang="en-PH" dirty="0"/>
          </a:p>
        </p:txBody>
      </p:sp>
    </p:spTree>
    <p:extLst>
      <p:ext uri="{BB962C8B-B14F-4D97-AF65-F5344CB8AC3E}">
        <p14:creationId xmlns:p14="http://schemas.microsoft.com/office/powerpoint/2010/main" val="20906793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400" dirty="0" smtClean="0"/>
              <a:t>Machine Language </a:t>
            </a:r>
            <a:endParaRPr lang="en-PH" sz="4400" dirty="0"/>
          </a:p>
        </p:txBody>
      </p:sp>
      <p:sp>
        <p:nvSpPr>
          <p:cNvPr id="3" name="Content Placeholder 2"/>
          <p:cNvSpPr>
            <a:spLocks noGrp="1"/>
          </p:cNvSpPr>
          <p:nvPr>
            <p:ph idx="1"/>
          </p:nvPr>
        </p:nvSpPr>
        <p:spPr/>
        <p:txBody>
          <a:bodyPr>
            <a:normAutofit/>
          </a:bodyPr>
          <a:lstStyle/>
          <a:p>
            <a:pPr marL="0" indent="0">
              <a:buNone/>
            </a:pPr>
            <a:r>
              <a:rPr lang="en-PH" sz="3600" dirty="0" smtClean="0"/>
              <a:t>Part of the generation of computer language consist of a series of 0s and 1s representing data or instruction. It depends on the machine, so code written for one type of computer does not work on another type of computer.</a:t>
            </a:r>
            <a:endParaRPr lang="en-PH" sz="3600" dirty="0"/>
          </a:p>
        </p:txBody>
      </p:sp>
    </p:spTree>
    <p:extLst>
      <p:ext uri="{BB962C8B-B14F-4D97-AF65-F5344CB8AC3E}">
        <p14:creationId xmlns:p14="http://schemas.microsoft.com/office/powerpoint/2010/main" val="8006517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dirty="0" smtClean="0"/>
              <a:t>Assembly Language</a:t>
            </a:r>
            <a:endParaRPr lang="en-PH" sz="4000" dirty="0"/>
          </a:p>
        </p:txBody>
      </p:sp>
      <p:sp>
        <p:nvSpPr>
          <p:cNvPr id="3" name="Content Placeholder 2"/>
          <p:cNvSpPr>
            <a:spLocks noGrp="1"/>
          </p:cNvSpPr>
          <p:nvPr>
            <p:ph idx="1"/>
          </p:nvPr>
        </p:nvSpPr>
        <p:spPr/>
        <p:txBody>
          <a:bodyPr/>
          <a:lstStyle/>
          <a:p>
            <a:pPr marL="0" indent="0">
              <a:buNone/>
            </a:pPr>
            <a:r>
              <a:rPr lang="en-PH" sz="3600" dirty="0" smtClean="0"/>
              <a:t>The second generation of computer language, is a higher- level language than machine language but is also machine dependent. It uses a series of short code or mnemonics, to represent data or instructions</a:t>
            </a:r>
            <a:r>
              <a:rPr lang="en-PH" dirty="0" smtClean="0"/>
              <a:t>.</a:t>
            </a:r>
            <a:endParaRPr lang="en-PH" dirty="0"/>
          </a:p>
        </p:txBody>
      </p:sp>
    </p:spTree>
    <p:extLst>
      <p:ext uri="{BB962C8B-B14F-4D97-AF65-F5344CB8AC3E}">
        <p14:creationId xmlns:p14="http://schemas.microsoft.com/office/powerpoint/2010/main" val="13437341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400" dirty="0" smtClean="0"/>
              <a:t>High-level Language</a:t>
            </a:r>
            <a:endParaRPr lang="en-PH" sz="4400" dirty="0"/>
          </a:p>
        </p:txBody>
      </p:sp>
      <p:sp>
        <p:nvSpPr>
          <p:cNvPr id="3" name="Content Placeholder 2"/>
          <p:cNvSpPr>
            <a:spLocks noGrp="1"/>
          </p:cNvSpPr>
          <p:nvPr>
            <p:ph idx="1"/>
          </p:nvPr>
        </p:nvSpPr>
        <p:spPr/>
        <p:txBody>
          <a:bodyPr>
            <a:normAutofit/>
          </a:bodyPr>
          <a:lstStyle/>
          <a:p>
            <a:pPr marL="0" indent="0">
              <a:buNone/>
            </a:pPr>
            <a:r>
              <a:rPr lang="en-PH" sz="3600" dirty="0"/>
              <a:t>High-level </a:t>
            </a:r>
            <a:r>
              <a:rPr lang="en-PH" sz="3600" dirty="0" smtClean="0"/>
              <a:t>Language are machine independent and part of the third-generation computer languages. Many options are available and each is designed for a specific purpose.</a:t>
            </a:r>
            <a:endParaRPr lang="en-PH" sz="3600" dirty="0"/>
          </a:p>
        </p:txBody>
      </p:sp>
    </p:spTree>
    <p:extLst>
      <p:ext uri="{BB962C8B-B14F-4D97-AF65-F5344CB8AC3E}">
        <p14:creationId xmlns:p14="http://schemas.microsoft.com/office/powerpoint/2010/main" val="1455199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dirty="0" smtClean="0"/>
              <a:t>Fourth-generation Languages</a:t>
            </a:r>
            <a:endParaRPr lang="en-PH" sz="4000" dirty="0"/>
          </a:p>
        </p:txBody>
      </p:sp>
      <p:sp>
        <p:nvSpPr>
          <p:cNvPr id="3" name="Content Placeholder 2"/>
          <p:cNvSpPr>
            <a:spLocks noGrp="1"/>
          </p:cNvSpPr>
          <p:nvPr>
            <p:ph idx="1"/>
          </p:nvPr>
        </p:nvSpPr>
        <p:spPr/>
        <p:txBody>
          <a:bodyPr>
            <a:noAutofit/>
          </a:bodyPr>
          <a:lstStyle/>
          <a:p>
            <a:pPr marL="0" indent="0">
              <a:buNone/>
            </a:pPr>
            <a:r>
              <a:rPr lang="en-PH" sz="4400" dirty="0"/>
              <a:t>Fourth-generation </a:t>
            </a:r>
            <a:r>
              <a:rPr lang="en-PH" sz="4400" dirty="0" smtClean="0"/>
              <a:t>Languages use macro codes that can take the place of several lines of programming. The commands are powerful and easy to learn, particularly for people with little computer training.</a:t>
            </a:r>
            <a:endParaRPr lang="en-PH" sz="4400" dirty="0"/>
          </a:p>
        </p:txBody>
      </p:sp>
    </p:spTree>
    <p:extLst>
      <p:ext uri="{BB962C8B-B14F-4D97-AF65-F5344CB8AC3E}">
        <p14:creationId xmlns:p14="http://schemas.microsoft.com/office/powerpoint/2010/main" val="2481366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228" y="853005"/>
            <a:ext cx="10515600" cy="1356795"/>
          </a:xfrm>
        </p:spPr>
        <p:txBody>
          <a:bodyPr/>
          <a:lstStyle/>
          <a:p>
            <a:r>
              <a:rPr lang="en-US" b="1" dirty="0" smtClean="0"/>
              <a:t>The Build blocks of a computer</a:t>
            </a:r>
            <a:endParaRPr lang="en-US" b="1" dirty="0"/>
          </a:p>
        </p:txBody>
      </p:sp>
    </p:spTree>
    <p:extLst>
      <p:ext uri="{BB962C8B-B14F-4D97-AF65-F5344CB8AC3E}">
        <p14:creationId xmlns:p14="http://schemas.microsoft.com/office/powerpoint/2010/main" val="2060695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dirty="0" smtClean="0"/>
              <a:t>Fifth-generation Language</a:t>
            </a:r>
            <a:endParaRPr lang="en-PH" sz="4000" dirty="0"/>
          </a:p>
        </p:txBody>
      </p:sp>
      <p:sp>
        <p:nvSpPr>
          <p:cNvPr id="3" name="Content Placeholder 2"/>
          <p:cNvSpPr>
            <a:spLocks noGrp="1"/>
          </p:cNvSpPr>
          <p:nvPr>
            <p:ph idx="1"/>
          </p:nvPr>
        </p:nvSpPr>
        <p:spPr/>
        <p:txBody>
          <a:bodyPr>
            <a:noAutofit/>
          </a:bodyPr>
          <a:lstStyle/>
          <a:p>
            <a:pPr marL="0" indent="0">
              <a:buNone/>
            </a:pPr>
            <a:r>
              <a:rPr lang="en-PH" sz="3600" dirty="0"/>
              <a:t>Fifth-generation </a:t>
            </a:r>
            <a:r>
              <a:rPr lang="en-PH" sz="3600" dirty="0" smtClean="0"/>
              <a:t>Language use some of the artificial intelligence technologies such as knowledge-based system, natural language processing, visual programming, and a graphical approach to easing programming. These language are designed to facilitate natural conversation between you and the computer.</a:t>
            </a:r>
            <a:endParaRPr lang="en-PH" sz="3600" dirty="0"/>
          </a:p>
        </p:txBody>
      </p:sp>
    </p:spTree>
    <p:extLst>
      <p:ext uri="{BB962C8B-B14F-4D97-AF65-F5344CB8AC3E}">
        <p14:creationId xmlns:p14="http://schemas.microsoft.com/office/powerpoint/2010/main" val="40984323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PH"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PH" sz="34400" dirty="0" smtClean="0"/>
              <a:t>Quiz</a:t>
            </a:r>
            <a:endParaRPr lang="en-PH" dirty="0"/>
          </a:p>
        </p:txBody>
      </p:sp>
    </p:spTree>
    <p:extLst>
      <p:ext uri="{BB962C8B-B14F-4D97-AF65-F5344CB8AC3E}">
        <p14:creationId xmlns:p14="http://schemas.microsoft.com/office/powerpoint/2010/main" val="15946473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QUIZ:</a:t>
            </a:r>
            <a:endParaRPr lang="en-PH" dirty="0"/>
          </a:p>
        </p:txBody>
      </p:sp>
      <p:sp>
        <p:nvSpPr>
          <p:cNvPr id="3" name="Content Placeholder 2"/>
          <p:cNvSpPr>
            <a:spLocks noGrp="1"/>
          </p:cNvSpPr>
          <p:nvPr>
            <p:ph idx="1"/>
          </p:nvPr>
        </p:nvSpPr>
        <p:spPr>
          <a:xfrm>
            <a:off x="680321" y="1955800"/>
            <a:ext cx="9613861" cy="3505200"/>
          </a:xfrm>
        </p:spPr>
        <p:txBody>
          <a:bodyPr>
            <a:noAutofit/>
          </a:bodyPr>
          <a:lstStyle/>
          <a:p>
            <a:r>
              <a:rPr lang="en-PH" dirty="0" smtClean="0"/>
              <a:t>1.</a:t>
            </a:r>
            <a:r>
              <a:rPr lang="en-US" dirty="0"/>
              <a:t> Is a pointing devices for moving the cursor onscreen and allows fast, precise cursor </a:t>
            </a:r>
            <a:r>
              <a:rPr lang="en-US" dirty="0" smtClean="0"/>
              <a:t>positioning.</a:t>
            </a:r>
          </a:p>
          <a:p>
            <a:endParaRPr lang="en-US" dirty="0"/>
          </a:p>
          <a:p>
            <a:r>
              <a:rPr lang="en-US" dirty="0" smtClean="0"/>
              <a:t>2.____________ </a:t>
            </a:r>
            <a:r>
              <a:rPr lang="en-PH" dirty="0" smtClean="0"/>
              <a:t>which </a:t>
            </a:r>
            <a:r>
              <a:rPr lang="en-PH" dirty="0"/>
              <a:t>is </a:t>
            </a:r>
            <a:r>
              <a:rPr lang="en-PH" dirty="0" err="1"/>
              <a:t>nonvolatile</a:t>
            </a:r>
            <a:r>
              <a:rPr lang="en-PH" dirty="0"/>
              <a:t>, holds data when the computer is off or during the course of a programs </a:t>
            </a:r>
            <a:r>
              <a:rPr lang="en-PH" dirty="0" smtClean="0"/>
              <a:t>operation.</a:t>
            </a:r>
          </a:p>
          <a:p>
            <a:r>
              <a:rPr lang="en-PH" dirty="0" smtClean="0"/>
              <a:t>3.</a:t>
            </a:r>
            <a:r>
              <a:rPr lang="en-PH" b="1" u="sng" dirty="0" smtClean="0"/>
              <a:t>_____________</a:t>
            </a:r>
            <a:r>
              <a:rPr lang="en-PH" dirty="0" smtClean="0"/>
              <a:t>is </a:t>
            </a:r>
            <a:r>
              <a:rPr lang="en-PH" dirty="0" err="1"/>
              <a:t>nonvolatile</a:t>
            </a:r>
            <a:r>
              <a:rPr lang="en-PH" dirty="0"/>
              <a:t>; data can’t be </a:t>
            </a:r>
            <a:r>
              <a:rPr lang="en-PH" b="1" dirty="0"/>
              <a:t>written</a:t>
            </a:r>
            <a:r>
              <a:rPr lang="en-PH" dirty="0"/>
              <a:t> to </a:t>
            </a:r>
            <a:r>
              <a:rPr lang="en-PH" dirty="0" smtClean="0"/>
              <a:t>ROM.</a:t>
            </a:r>
          </a:p>
          <a:p>
            <a:r>
              <a:rPr lang="en-PH" dirty="0" smtClean="0"/>
              <a:t>4. </a:t>
            </a:r>
            <a:r>
              <a:rPr lang="en-PH" dirty="0"/>
              <a:t>The second generation of computer language, is a higher- level language than machine language but is also machine </a:t>
            </a:r>
            <a:r>
              <a:rPr lang="en-PH" dirty="0" smtClean="0"/>
              <a:t>dependent.</a:t>
            </a:r>
          </a:p>
          <a:p>
            <a:r>
              <a:rPr lang="en-PH" dirty="0" smtClean="0"/>
              <a:t>5.</a:t>
            </a:r>
            <a:r>
              <a:rPr lang="en-PH" dirty="0"/>
              <a:t> </a:t>
            </a:r>
            <a:r>
              <a:rPr lang="en-PH" dirty="0" smtClean="0"/>
              <a:t>_______________ is </a:t>
            </a:r>
            <a:r>
              <a:rPr lang="en-PH" dirty="0"/>
              <a:t>used to produce professional-quality documents without expensive hardware and software.</a:t>
            </a:r>
          </a:p>
          <a:p>
            <a:endParaRPr lang="en-PH" sz="2800" dirty="0"/>
          </a:p>
        </p:txBody>
      </p:sp>
    </p:spTree>
    <p:extLst>
      <p:ext uri="{BB962C8B-B14F-4D97-AF65-F5344CB8AC3E}">
        <p14:creationId xmlns:p14="http://schemas.microsoft.com/office/powerpoint/2010/main" val="18845559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1" y="2032000"/>
            <a:ext cx="9613861" cy="3904189"/>
          </a:xfrm>
        </p:spPr>
        <p:txBody>
          <a:bodyPr>
            <a:normAutofit lnSpcReduction="10000"/>
          </a:bodyPr>
          <a:lstStyle/>
          <a:p>
            <a:r>
              <a:rPr lang="en-PH" dirty="0" smtClean="0"/>
              <a:t>6. ___________is </a:t>
            </a:r>
            <a:r>
              <a:rPr lang="en-PH" dirty="0"/>
              <a:t>use to manipulate a text document, such as a resume or a report. </a:t>
            </a:r>
            <a:endParaRPr lang="en-PH" dirty="0" smtClean="0"/>
          </a:p>
          <a:p>
            <a:r>
              <a:rPr lang="en-PH" dirty="0" smtClean="0"/>
              <a:t>7. </a:t>
            </a:r>
            <a:r>
              <a:rPr lang="en-PH" dirty="0"/>
              <a:t>An </a:t>
            </a:r>
            <a:r>
              <a:rPr lang="en-PH" dirty="0" smtClean="0"/>
              <a:t>________ provides </a:t>
            </a:r>
            <a:r>
              <a:rPr lang="en-PH" dirty="0"/>
              <a:t>an interface between a computer and the user</a:t>
            </a:r>
            <a:r>
              <a:rPr lang="en-PH" dirty="0" smtClean="0"/>
              <a:t>.</a:t>
            </a:r>
          </a:p>
          <a:p>
            <a:r>
              <a:rPr lang="en-PH" dirty="0" smtClean="0"/>
              <a:t>8. __________</a:t>
            </a:r>
            <a:r>
              <a:rPr lang="en-PH" dirty="0"/>
              <a:t> </a:t>
            </a:r>
            <a:r>
              <a:rPr lang="en-PH" dirty="0" smtClean="0"/>
              <a:t>software </a:t>
            </a:r>
            <a:r>
              <a:rPr lang="en-PH" dirty="0"/>
              <a:t>can be used to create two-dimensional (2-D) drawings or three-dimensional (3-D) models</a:t>
            </a:r>
            <a:r>
              <a:rPr lang="en-PH" dirty="0" smtClean="0"/>
              <a:t>.</a:t>
            </a:r>
          </a:p>
          <a:p>
            <a:r>
              <a:rPr lang="en-PH" dirty="0" smtClean="0"/>
              <a:t>9. </a:t>
            </a:r>
            <a:r>
              <a:rPr lang="en-PH" dirty="0"/>
              <a:t>An </a:t>
            </a:r>
            <a:r>
              <a:rPr lang="en-PH" dirty="0" smtClean="0"/>
              <a:t>_______ device </a:t>
            </a:r>
            <a:r>
              <a:rPr lang="en-PH" dirty="0"/>
              <a:t>is capable of representing information from a computer. </a:t>
            </a:r>
            <a:endParaRPr lang="en-PH" dirty="0" smtClean="0"/>
          </a:p>
          <a:p>
            <a:r>
              <a:rPr lang="en-PH" dirty="0" smtClean="0"/>
              <a:t>10. This </a:t>
            </a:r>
            <a:r>
              <a:rPr lang="en-PH" dirty="0"/>
              <a:t>function controls the transfer of data among parts of a computer system, such as communication between the CPU and I/O devices.</a:t>
            </a:r>
          </a:p>
          <a:p>
            <a:endParaRPr lang="en-PH" dirty="0"/>
          </a:p>
          <a:p>
            <a:endParaRPr lang="en-PH" dirty="0"/>
          </a:p>
          <a:p>
            <a:endParaRPr lang="en-PH" dirty="0"/>
          </a:p>
        </p:txBody>
      </p:sp>
    </p:spTree>
    <p:extLst>
      <p:ext uri="{BB962C8B-B14F-4D97-AF65-F5344CB8AC3E}">
        <p14:creationId xmlns:p14="http://schemas.microsoft.com/office/powerpoint/2010/main" val="2121748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87" y="409844"/>
            <a:ext cx="10914742" cy="6179641"/>
          </a:xfrm>
          <a:prstGeom prst="rect">
            <a:avLst/>
          </a:prstGeom>
        </p:spPr>
      </p:pic>
    </p:spTree>
    <p:extLst>
      <p:ext uri="{BB962C8B-B14F-4D97-AF65-F5344CB8AC3E}">
        <p14:creationId xmlns:p14="http://schemas.microsoft.com/office/powerpoint/2010/main" val="2084855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5" y="1885950"/>
            <a:ext cx="10566400" cy="1371600"/>
          </a:xfrm>
        </p:spPr>
        <p:txBody>
          <a:bodyPr/>
          <a:lstStyle/>
          <a:p>
            <a:pPr algn="ctr"/>
            <a:r>
              <a:rPr lang="en-US" b="1" dirty="0" smtClean="0"/>
              <a:t>The History if Computer Hardware and Software</a:t>
            </a:r>
            <a:endParaRPr lang="en-US" b="1" dirty="0"/>
          </a:p>
        </p:txBody>
      </p:sp>
    </p:spTree>
    <p:extLst>
      <p:ext uri="{BB962C8B-B14F-4D97-AF65-F5344CB8AC3E}">
        <p14:creationId xmlns:p14="http://schemas.microsoft.com/office/powerpoint/2010/main" val="3539876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7481" y="901185"/>
            <a:ext cx="10515600" cy="4928115"/>
          </a:xfrm>
        </p:spPr>
        <p:txBody>
          <a:bodyPr>
            <a:normAutofit/>
          </a:bodyPr>
          <a:lstStyle/>
          <a:p>
            <a:r>
              <a:rPr lang="en-US" sz="3200" dirty="0" smtClean="0">
                <a:solidFill>
                  <a:schemeClr val="tx1"/>
                </a:solidFill>
              </a:rPr>
              <a:t>Major developments in hardware have taken place over the past 60 years. To understand these developments better, computers are often categorized into “generations” to mark technological breakthroughs. Beginning in the 1040s, first generation computer used vacuum tube technology. They were bulky and unreliable, generated excessive heat, and were difficult to program.</a:t>
            </a:r>
          </a:p>
        </p:txBody>
      </p:sp>
    </p:spTree>
    <p:extLst>
      <p:ext uri="{BB962C8B-B14F-4D97-AF65-F5344CB8AC3E}">
        <p14:creationId xmlns:p14="http://schemas.microsoft.com/office/powerpoint/2010/main" val="3797140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343" y="357679"/>
            <a:ext cx="10515600" cy="1737822"/>
          </a:xfrm>
        </p:spPr>
        <p:txBody>
          <a:bodyPr/>
          <a:lstStyle/>
          <a:p>
            <a:pPr algn="ctr"/>
            <a:r>
              <a:rPr lang="en-US" b="1" dirty="0" smtClean="0"/>
              <a:t>The Power of Computers</a:t>
            </a:r>
            <a:endParaRPr lang="en-US" b="1" dirty="0"/>
          </a:p>
        </p:txBody>
      </p:sp>
      <p:sp>
        <p:nvSpPr>
          <p:cNvPr id="3" name="Text Placeholder 2"/>
          <p:cNvSpPr>
            <a:spLocks noGrp="1"/>
          </p:cNvSpPr>
          <p:nvPr>
            <p:ph type="body" idx="1"/>
          </p:nvPr>
        </p:nvSpPr>
        <p:spPr>
          <a:xfrm>
            <a:off x="751253" y="2284660"/>
            <a:ext cx="10515600" cy="1500187"/>
          </a:xfrm>
        </p:spPr>
        <p:txBody>
          <a:bodyPr>
            <a:noAutofit/>
          </a:bodyPr>
          <a:lstStyle/>
          <a:p>
            <a:r>
              <a:rPr lang="en-US" sz="3200" dirty="0" smtClean="0"/>
              <a:t>Computer draw their power from three factors that far exceed human capacity: speed, accuracy, and storage and retrieval capabilities in the following sections.</a:t>
            </a:r>
            <a:endParaRPr lang="en-US" sz="3200" dirty="0"/>
          </a:p>
        </p:txBody>
      </p:sp>
    </p:spTree>
    <p:extLst>
      <p:ext uri="{BB962C8B-B14F-4D97-AF65-F5344CB8AC3E}">
        <p14:creationId xmlns:p14="http://schemas.microsoft.com/office/powerpoint/2010/main" val="1413267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335" y="155820"/>
            <a:ext cx="10515600" cy="1623890"/>
          </a:xfrm>
        </p:spPr>
        <p:txBody>
          <a:bodyPr/>
          <a:lstStyle/>
          <a:p>
            <a:pPr algn="ctr"/>
            <a:r>
              <a:rPr lang="en-US" b="1" dirty="0" smtClean="0"/>
              <a:t>Computer Operations</a:t>
            </a:r>
            <a:endParaRPr lang="en-US" b="1" dirty="0"/>
          </a:p>
        </p:txBody>
      </p:sp>
      <p:sp>
        <p:nvSpPr>
          <p:cNvPr id="3" name="Text Placeholder 2"/>
          <p:cNvSpPr>
            <a:spLocks noGrp="1"/>
          </p:cNvSpPr>
          <p:nvPr>
            <p:ph type="body" idx="1"/>
          </p:nvPr>
        </p:nvSpPr>
        <p:spPr>
          <a:xfrm>
            <a:off x="731960" y="2010754"/>
            <a:ext cx="10515600" cy="1813169"/>
          </a:xfrm>
        </p:spPr>
        <p:txBody>
          <a:bodyPr>
            <a:noAutofit/>
          </a:bodyPr>
          <a:lstStyle/>
          <a:p>
            <a:r>
              <a:rPr lang="en-US" sz="3200" dirty="0" smtClean="0">
                <a:solidFill>
                  <a:schemeClr val="tx1"/>
                </a:solidFill>
              </a:rPr>
              <a:t>Computers can perform three basic tasks: arithmetic operations, logical operations, and storage and retrieval operations. All other tasks are carried but one or a combination of these operation.</a:t>
            </a:r>
            <a:endParaRPr lang="en-US" sz="3200" dirty="0">
              <a:solidFill>
                <a:schemeClr val="tx1"/>
              </a:solidFill>
            </a:endParaRPr>
          </a:p>
        </p:txBody>
      </p:sp>
    </p:spTree>
    <p:extLst>
      <p:ext uri="{BB962C8B-B14F-4D97-AF65-F5344CB8AC3E}">
        <p14:creationId xmlns:p14="http://schemas.microsoft.com/office/powerpoint/2010/main" val="27091865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
  <TotalTime>200</TotalTime>
  <Words>1664</Words>
  <Application>Microsoft Office PowerPoint</Application>
  <PresentationFormat>Custom</PresentationFormat>
  <Paragraphs>109</Paragraphs>
  <Slides>43</Slides>
  <Notes>0</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Paper</vt:lpstr>
      <vt:lpstr>Berlin</vt:lpstr>
      <vt:lpstr>The machines behind computing</vt:lpstr>
      <vt:lpstr>Define Computer</vt:lpstr>
      <vt:lpstr>Components of a computer system</vt:lpstr>
      <vt:lpstr>The Build blocks of a computer</vt:lpstr>
      <vt:lpstr>PowerPoint Presentation</vt:lpstr>
      <vt:lpstr>The History if Computer Hardware and Software</vt:lpstr>
      <vt:lpstr>PowerPoint Presentation</vt:lpstr>
      <vt:lpstr>The Power of Computers</vt:lpstr>
      <vt:lpstr>Computer Operations</vt:lpstr>
      <vt:lpstr>Input Devices</vt:lpstr>
      <vt:lpstr>Keyboard</vt:lpstr>
      <vt:lpstr>Mouse</vt:lpstr>
      <vt:lpstr>Touch screen</vt:lpstr>
      <vt:lpstr>Light Pens</vt:lpstr>
      <vt:lpstr> Trackball</vt:lpstr>
      <vt:lpstr>Output Devices</vt:lpstr>
      <vt:lpstr>Memory Devices</vt:lpstr>
      <vt:lpstr>Main Memory Devices </vt:lpstr>
      <vt:lpstr>Secondary Memory Devices</vt:lpstr>
      <vt:lpstr>Software</vt:lpstr>
      <vt:lpstr>1. Operating System Software</vt:lpstr>
      <vt:lpstr>Control programs manage computer hardware and resource including the following functions:</vt:lpstr>
      <vt:lpstr>Supervisor program – also known as the kernel is responsible for controlling all other programs in the OS, such as</vt:lpstr>
      <vt:lpstr>2. Application Software</vt:lpstr>
      <vt:lpstr>2.1 Word Processing Software</vt:lpstr>
      <vt:lpstr>Some of the functions of word processing software include:</vt:lpstr>
      <vt:lpstr>2.2 Spreadsheet Software</vt:lpstr>
      <vt:lpstr>2.3 Database Software</vt:lpstr>
      <vt:lpstr>2.4 Presentation Software</vt:lpstr>
      <vt:lpstr>2.5 Graphics Software</vt:lpstr>
      <vt:lpstr>2.6 Desktop Publishing Software</vt:lpstr>
      <vt:lpstr>2.7 Financial Planning and Accounting Software</vt:lpstr>
      <vt:lpstr>2.8 Project Management Software</vt:lpstr>
      <vt:lpstr>2.9 Computer- Aided Design Software</vt:lpstr>
      <vt:lpstr>Computer Languages</vt:lpstr>
      <vt:lpstr>Machine Language </vt:lpstr>
      <vt:lpstr>Assembly Language</vt:lpstr>
      <vt:lpstr>High-level Language</vt:lpstr>
      <vt:lpstr>Fourth-generation Languages</vt:lpstr>
      <vt:lpstr>Fifth-generation Language</vt:lpstr>
      <vt:lpstr>PowerPoint Presentation</vt:lpstr>
      <vt:lpstr>QUIZ:</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machines behind computing</dc:title>
  <dc:creator>Vhal</dc:creator>
  <cp:lastModifiedBy>ACER V5</cp:lastModifiedBy>
  <cp:revision>23</cp:revision>
  <dcterms:created xsi:type="dcterms:W3CDTF">2016-11-20T06:16:41Z</dcterms:created>
  <dcterms:modified xsi:type="dcterms:W3CDTF">2016-12-05T00:52:15Z</dcterms:modified>
</cp:coreProperties>
</file>