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97" d="100"/>
          <a:sy n="97" d="100"/>
        </p:scale>
        <p:origin x="-96" y="-7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5875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2994045e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d2994045e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2994045e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2994045e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*Closures of additional runs would decrease ticket prices (about $0.40 for 2 total or $0.60 for 3-5 total runs) and would need to be evaluated against the savings in operational costs. As the operational costs per run are unknown, it is not clear whether this would be advantageous, but is worth noting as a possible cost-savings.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994045e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994045e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decided to use the random forest regressor model to guide business decisions regarding ticket prices because (A) it has a lower cross-validation mean absolute error by almost $1 as compared to the linear model; (B) performance on the test set produces performance consistent with the cross-validation results; and (C) it exhibits less variability. [This information may be too technical for the business leadership audience.]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2994045e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2994045e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sz="1200">
                <a:solidFill>
                  <a:srgbClr val="333333"/>
                </a:solidFill>
              </a:rPr>
              <a:t> If the cost savings outweigh the loss in revenue, I would recommend that Big Mountain considering closing 2 or 5 of the least-used runs. As the impact on ticket price between closing 3, 4, or 5 runs is the same, if Big Mountain were to pursue this route, closing 5 would maximize savings on operational costs.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2994045e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2994045e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2994045e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2994045e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29000" y="1034550"/>
            <a:ext cx="7686000" cy="15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5220"/>
              <a:t>Big Mountain Ski Resort </a:t>
            </a:r>
            <a:endParaRPr sz="52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t>Problem Identification </a:t>
            </a:r>
            <a:endParaRPr sz="3520"/>
          </a:p>
        </p:txBody>
      </p:sp>
      <p:sp>
        <p:nvSpPr>
          <p:cNvPr id="65" name="Google Shape;65;p14"/>
          <p:cNvSpPr txBox="1">
            <a:spLocks noGrp="1"/>
          </p:cNvSpPr>
          <p:nvPr>
            <p:ph type="body" idx="1"/>
          </p:nvPr>
        </p:nvSpPr>
        <p:spPr>
          <a:xfrm>
            <a:off x="311700" y="1472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2200">
                <a:solidFill>
                  <a:srgbClr val="333333"/>
                </a:solidFill>
                <a:latin typeface="Arial"/>
                <a:ea typeface="Arial"/>
                <a:cs typeface="Arial"/>
                <a:sym typeface="Arial"/>
              </a:rPr>
              <a:t>What opportunities exist for Big Mountain Ski Resort to increase revenue by $1.54M over one season in order to offset the increased operational costs of the newly installed chair lift?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47950" y="245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 and Key Findings </a:t>
            </a:r>
            <a:endParaRPr/>
          </a:p>
        </p:txBody>
      </p:sp>
      <p:sp>
        <p:nvSpPr>
          <p:cNvPr id="71" name="Google Shape;71;p15"/>
          <p:cNvSpPr txBox="1">
            <a:spLocks noGrp="1"/>
          </p:cNvSpPr>
          <p:nvPr>
            <p:ph type="body" idx="1"/>
          </p:nvPr>
        </p:nvSpPr>
        <p:spPr>
          <a:xfrm>
            <a:off x="311700" y="892150"/>
            <a:ext cx="8520600" cy="4050900"/>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en" sz="1900"/>
              <a:t>Market supports a higher ticket price than currently being charged by Big Mountain Resort.</a:t>
            </a:r>
            <a:endParaRPr sz="1900"/>
          </a:p>
          <a:p>
            <a:pPr marL="914400" lvl="1" indent="-323850" algn="l" rtl="0">
              <a:spcBef>
                <a:spcPts val="0"/>
              </a:spcBef>
              <a:spcAft>
                <a:spcPts val="0"/>
              </a:spcAft>
              <a:buSzPts val="1500"/>
              <a:buChar char="○"/>
            </a:pPr>
            <a:r>
              <a:rPr lang="en" sz="1500"/>
              <a:t>Current ticket price: $81.00</a:t>
            </a:r>
            <a:endParaRPr sz="1500"/>
          </a:p>
          <a:p>
            <a:pPr marL="914400" lvl="1" indent="-323850" algn="l" rtl="0">
              <a:spcBef>
                <a:spcPts val="0"/>
              </a:spcBef>
              <a:spcAft>
                <a:spcPts val="0"/>
              </a:spcAft>
              <a:buSzPts val="1500"/>
              <a:buChar char="○"/>
            </a:pPr>
            <a:r>
              <a:rPr lang="en" sz="1500"/>
              <a:t>Modeled price supported by market: $95.87 (with mean absolute error of $ 10.39)</a:t>
            </a:r>
            <a:endParaRPr sz="1500"/>
          </a:p>
          <a:p>
            <a:pPr marL="914400" lvl="0" indent="0" algn="l" rtl="0">
              <a:spcBef>
                <a:spcPts val="1200"/>
              </a:spcBef>
              <a:spcAft>
                <a:spcPts val="0"/>
              </a:spcAft>
              <a:buNone/>
            </a:pPr>
            <a:endParaRPr sz="100"/>
          </a:p>
          <a:p>
            <a:pPr marL="457200" lvl="0" indent="-349250" algn="l" rtl="0">
              <a:spcBef>
                <a:spcPts val="1200"/>
              </a:spcBef>
              <a:spcAft>
                <a:spcPts val="0"/>
              </a:spcAft>
              <a:buSzPts val="1900"/>
              <a:buChar char="●"/>
            </a:pPr>
            <a:r>
              <a:rPr lang="en" sz="1900"/>
              <a:t>Recommended operational changes for further consideration:</a:t>
            </a:r>
            <a:endParaRPr sz="1500"/>
          </a:p>
          <a:p>
            <a:pPr marL="914400" lvl="1" indent="-317500" algn="l" rtl="0">
              <a:spcBef>
                <a:spcPts val="0"/>
              </a:spcBef>
              <a:spcAft>
                <a:spcPts val="0"/>
              </a:spcAft>
              <a:buSzPts val="1400"/>
              <a:buChar char="○"/>
            </a:pPr>
            <a:r>
              <a:rPr lang="en"/>
              <a:t>Increase vertical drop by 150 feet by adding a run to a lower point, requiring the installation of an additional chair lift, without additional snow making coverage.</a:t>
            </a:r>
            <a:endParaRPr/>
          </a:p>
          <a:p>
            <a:pPr marL="914400" lvl="1" indent="-317500" algn="l" rtl="0">
              <a:spcBef>
                <a:spcPts val="0"/>
              </a:spcBef>
              <a:spcAft>
                <a:spcPts val="0"/>
              </a:spcAft>
              <a:buSzPts val="1400"/>
              <a:buChar char="○"/>
            </a:pPr>
            <a:r>
              <a:rPr lang="en"/>
              <a:t>Permanently close the least-used run immediately.</a:t>
            </a:r>
            <a:endParaRPr/>
          </a:p>
          <a:p>
            <a:pPr marL="914400" lvl="1" indent="-317500" algn="l" rtl="0">
              <a:spcBef>
                <a:spcPts val="0"/>
              </a:spcBef>
              <a:spcAft>
                <a:spcPts val="0"/>
              </a:spcAft>
              <a:buSzPts val="1400"/>
              <a:buChar char="○"/>
            </a:pPr>
            <a:r>
              <a:rPr lang="en"/>
              <a:t>Consider permanently closing a total of 2 or 5 of the least-used runs. * </a:t>
            </a:r>
            <a:endParaRPr/>
          </a:p>
          <a:p>
            <a:pPr marL="914400" lvl="0" indent="0" algn="l" rtl="0">
              <a:spcBef>
                <a:spcPts val="1200"/>
              </a:spcBef>
              <a:spcAft>
                <a:spcPts val="0"/>
              </a:spcAft>
              <a:buNone/>
            </a:pPr>
            <a:endParaRPr sz="100"/>
          </a:p>
          <a:p>
            <a:pPr marL="457200" lvl="0" indent="-336550" algn="l" rtl="0">
              <a:spcBef>
                <a:spcPts val="1200"/>
              </a:spcBef>
              <a:spcAft>
                <a:spcPts val="0"/>
              </a:spcAft>
              <a:buSzPts val="1700"/>
              <a:buChar char="●"/>
            </a:pPr>
            <a:r>
              <a:rPr lang="en" sz="1700"/>
              <a:t>Vertical drop improvement can increase daily adult ticket price by $1.99 and revenue by $3,474,638 over the season (assuming ticket sales for 350,000 guests averaging five days per guest).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26700" y="296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Results and Analysis</a:t>
            </a:r>
            <a:endParaRPr/>
          </a:p>
        </p:txBody>
      </p:sp>
      <p:sp>
        <p:nvSpPr>
          <p:cNvPr id="77" name="Google Shape;77;p16"/>
          <p:cNvSpPr txBox="1">
            <a:spLocks noGrp="1"/>
          </p:cNvSpPr>
          <p:nvPr>
            <p:ph type="body" idx="1"/>
          </p:nvPr>
        </p:nvSpPr>
        <p:spPr>
          <a:xfrm>
            <a:off x="311700" y="1017725"/>
            <a:ext cx="8520600" cy="394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a random forest regressor model to gain insight into what Big Mountain's ideal ticket price could/should be, and how that might change under various scenarios.*</a:t>
            </a:r>
            <a:endParaRPr/>
          </a:p>
          <a:p>
            <a:pPr marL="457200" lvl="0" indent="-342900" algn="l" rtl="0">
              <a:spcBef>
                <a:spcPts val="0"/>
              </a:spcBef>
              <a:spcAft>
                <a:spcPts val="0"/>
              </a:spcAft>
              <a:buSzPts val="1800"/>
              <a:buChar char="●"/>
            </a:pPr>
            <a:r>
              <a:rPr lang="en"/>
              <a:t>Features identified as important related to ticket pricing:  vertical_drop, Snow Making_ac, total_chairs, fastQuads, Runs, LongestRun_mi, trams, and SkiableTerrain_ac.</a:t>
            </a:r>
            <a:endParaRPr/>
          </a:p>
          <a:p>
            <a:pPr marL="457200" lvl="0" indent="-342900" algn="l" rtl="0">
              <a:spcBef>
                <a:spcPts val="0"/>
              </a:spcBef>
              <a:spcAft>
                <a:spcPts val="0"/>
              </a:spcAft>
              <a:buSzPts val="1800"/>
              <a:buChar char="●"/>
            </a:pPr>
            <a:r>
              <a:rPr lang="en"/>
              <a:t>Modeled adult weekend price for Big Mountain Resort supported by market: $95.87 (with mean absolute error of $ 10.39)</a:t>
            </a:r>
            <a:endParaRPr/>
          </a:p>
          <a:p>
            <a:pPr marL="914400" lvl="1" indent="-342900" algn="l" rtl="0">
              <a:spcBef>
                <a:spcPts val="0"/>
              </a:spcBef>
              <a:spcAft>
                <a:spcPts val="0"/>
              </a:spcAft>
              <a:buSzPts val="1800"/>
              <a:buChar char="○"/>
            </a:pPr>
            <a:r>
              <a:rPr lang="en" sz="1800"/>
              <a:t>Current ticket price: $81.00</a:t>
            </a:r>
            <a:endParaRPr sz="1800"/>
          </a:p>
          <a:p>
            <a:pPr marL="457200" lvl="0" indent="-342900" algn="l" rtl="0">
              <a:spcBef>
                <a:spcPts val="0"/>
              </a:spcBef>
              <a:spcAft>
                <a:spcPts val="0"/>
              </a:spcAft>
              <a:buSzPts val="1800"/>
              <a:buChar char="●"/>
            </a:pPr>
            <a:r>
              <a:rPr lang="en"/>
              <a:t>Evaluated each of 4 possible scenarios for operational changes proposed by management.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147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620"/>
              <a:t>Modeling Results and Analysis</a:t>
            </a:r>
            <a:endParaRPr sz="2620"/>
          </a:p>
        </p:txBody>
      </p:sp>
      <p:sp>
        <p:nvSpPr>
          <p:cNvPr id="83" name="Google Shape;83;p17"/>
          <p:cNvSpPr txBox="1">
            <a:spLocks noGrp="1"/>
          </p:cNvSpPr>
          <p:nvPr>
            <p:ph type="body" idx="1"/>
          </p:nvPr>
        </p:nvSpPr>
        <p:spPr>
          <a:xfrm>
            <a:off x="0" y="922075"/>
            <a:ext cx="3166800" cy="4125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Scenario 1: closing up to 10 of least-used runs to save on operational costs.</a:t>
            </a:r>
            <a:endParaRPr/>
          </a:p>
          <a:p>
            <a:pPr marL="457200" lvl="0" indent="0" algn="l" rtl="0">
              <a:spcBef>
                <a:spcPts val="1200"/>
              </a:spcBef>
              <a:spcAft>
                <a:spcPts val="0"/>
              </a:spcAft>
              <a:buNone/>
            </a:pPr>
            <a:endParaRPr sz="100"/>
          </a:p>
          <a:p>
            <a:pPr marL="457200" lvl="0" indent="-325755" algn="l" rtl="0">
              <a:spcBef>
                <a:spcPts val="1200"/>
              </a:spcBef>
              <a:spcAft>
                <a:spcPts val="0"/>
              </a:spcAft>
              <a:buSzPct val="100000"/>
              <a:buChar char="●"/>
            </a:pPr>
            <a:r>
              <a:rPr lang="en"/>
              <a:t>Results: closing 1 run has no impact on ticket price; closing 2 or more impacts ticket price.</a:t>
            </a:r>
            <a:endParaRPr/>
          </a:p>
          <a:p>
            <a:pPr marL="457200" lvl="0" indent="0" algn="l" rtl="0">
              <a:spcBef>
                <a:spcPts val="1200"/>
              </a:spcBef>
              <a:spcAft>
                <a:spcPts val="0"/>
              </a:spcAft>
              <a:buNone/>
            </a:pPr>
            <a:endParaRPr sz="100"/>
          </a:p>
          <a:p>
            <a:pPr marL="457200" lvl="0" indent="-325755" algn="l" rtl="0">
              <a:spcBef>
                <a:spcPts val="1200"/>
              </a:spcBef>
              <a:spcAft>
                <a:spcPts val="0"/>
              </a:spcAft>
              <a:buSzPct val="100000"/>
              <a:buChar char="●"/>
            </a:pPr>
            <a:r>
              <a:rPr lang="en"/>
              <a:t>Recommendations:</a:t>
            </a:r>
            <a:endParaRPr/>
          </a:p>
          <a:p>
            <a:pPr marL="914400" lvl="1" indent="-310000" algn="l" rtl="0">
              <a:spcBef>
                <a:spcPts val="0"/>
              </a:spcBef>
              <a:spcAft>
                <a:spcPts val="0"/>
              </a:spcAft>
              <a:buSzPct val="100000"/>
              <a:buChar char="○"/>
            </a:pPr>
            <a:r>
              <a:rPr lang="en" sz="1508"/>
              <a:t>Close least-used run. </a:t>
            </a:r>
            <a:endParaRPr sz="1508"/>
          </a:p>
          <a:p>
            <a:pPr marL="914400" lvl="1" indent="-310000" algn="l" rtl="0">
              <a:spcBef>
                <a:spcPts val="0"/>
              </a:spcBef>
              <a:spcAft>
                <a:spcPts val="0"/>
              </a:spcAft>
              <a:buSzPct val="100000"/>
              <a:buChar char="○"/>
            </a:pPr>
            <a:r>
              <a:rPr lang="en" sz="1508"/>
              <a:t>Consider closing a total of 2 or 5 least-used runs.*</a:t>
            </a:r>
            <a:endParaRPr sz="1508"/>
          </a:p>
          <a:p>
            <a:pPr marL="914400" lvl="1" indent="-304165" algn="l" rtl="0">
              <a:spcBef>
                <a:spcPts val="0"/>
              </a:spcBef>
              <a:spcAft>
                <a:spcPts val="0"/>
              </a:spcAft>
              <a:buSzPct val="92831"/>
              <a:buChar char="○"/>
            </a:pPr>
            <a:r>
              <a:rPr lang="en" sz="1508"/>
              <a:t>Do not recommend closing 6 or more runs. </a:t>
            </a:r>
            <a:r>
              <a:rPr lang="en"/>
              <a:t> </a:t>
            </a:r>
            <a:endParaRPr/>
          </a:p>
          <a:p>
            <a:pPr marL="457200" lvl="0" indent="0" algn="l" rtl="0">
              <a:spcBef>
                <a:spcPts val="1200"/>
              </a:spcBef>
              <a:spcAft>
                <a:spcPts val="1200"/>
              </a:spcAft>
              <a:buNone/>
            </a:pPr>
            <a:endParaRPr/>
          </a:p>
        </p:txBody>
      </p:sp>
      <p:pic>
        <p:nvPicPr>
          <p:cNvPr id="84" name="Google Shape;84;p17"/>
          <p:cNvPicPr preferRelativeResize="0"/>
          <p:nvPr/>
        </p:nvPicPr>
        <p:blipFill>
          <a:blip r:embed="rId3">
            <a:alphaModFix/>
          </a:blip>
          <a:stretch>
            <a:fillRect/>
          </a:stretch>
        </p:blipFill>
        <p:spPr>
          <a:xfrm>
            <a:off x="3362600" y="1095275"/>
            <a:ext cx="5533449" cy="295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226700" y="27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Modeling Results and Analysis</a:t>
            </a:r>
            <a:endParaRPr/>
          </a:p>
        </p:txBody>
      </p:sp>
      <p:sp>
        <p:nvSpPr>
          <p:cNvPr id="90" name="Google Shape;90;p18"/>
          <p:cNvSpPr txBox="1">
            <a:spLocks noGrp="1"/>
          </p:cNvSpPr>
          <p:nvPr>
            <p:ph type="body" idx="1"/>
          </p:nvPr>
        </p:nvSpPr>
        <p:spPr>
          <a:xfrm>
            <a:off x="-223175" y="911425"/>
            <a:ext cx="9288000" cy="4062000"/>
          </a:xfrm>
          <a:prstGeom prst="rect">
            <a:avLst/>
          </a:prstGeom>
        </p:spPr>
        <p:txBody>
          <a:bodyPr spcFirstLastPara="1" wrap="square" lIns="91425" tIns="91425" rIns="91425" bIns="91425" anchor="t" anchorCtr="0">
            <a:noAutofit/>
          </a:bodyPr>
          <a:lstStyle/>
          <a:p>
            <a:pPr marL="914400" lvl="0" indent="-323850" algn="l" rtl="0">
              <a:spcBef>
                <a:spcPts val="0"/>
              </a:spcBef>
              <a:spcAft>
                <a:spcPts val="0"/>
              </a:spcAft>
              <a:buSzPts val="1500"/>
              <a:buChar char="●"/>
            </a:pPr>
            <a:r>
              <a:rPr lang="en" sz="1500"/>
              <a:t>Scenario 2: increasing vertical drop by 150 feet by adding a run to a lower point, requiring the installation of an additional chair lift, without additional snow making coverage.</a:t>
            </a:r>
            <a:endParaRPr sz="1500"/>
          </a:p>
          <a:p>
            <a:pPr marL="1828800" lvl="2" indent="-317500" algn="l" rtl="0">
              <a:spcBef>
                <a:spcPts val="0"/>
              </a:spcBef>
              <a:spcAft>
                <a:spcPts val="0"/>
              </a:spcAft>
              <a:buSzPts val="1400"/>
              <a:buChar char="■"/>
            </a:pPr>
            <a:r>
              <a:rPr lang="en"/>
              <a:t>Results: $1.99 increase in ticket price/ $3,474,638  revenue increase over the season.</a:t>
            </a:r>
            <a:endParaRPr/>
          </a:p>
          <a:p>
            <a:pPr marL="1828800" lvl="2" indent="-317500" algn="l" rtl="0">
              <a:spcBef>
                <a:spcPts val="0"/>
              </a:spcBef>
              <a:spcAft>
                <a:spcPts val="0"/>
              </a:spcAft>
              <a:buSzPts val="1400"/>
              <a:buChar char="■"/>
            </a:pPr>
            <a:r>
              <a:rPr lang="en"/>
              <a:t>Recommendation: recommend this improvement (assuming that the total cost of both new chairlifts is less than the approximately $3.47M in increased revenue).</a:t>
            </a:r>
            <a:endParaRPr/>
          </a:p>
          <a:p>
            <a:pPr marL="1828800" lvl="0" indent="0" algn="l" rtl="0">
              <a:spcBef>
                <a:spcPts val="1200"/>
              </a:spcBef>
              <a:spcAft>
                <a:spcPts val="0"/>
              </a:spcAft>
              <a:buNone/>
            </a:pPr>
            <a:endParaRPr sz="100"/>
          </a:p>
          <a:p>
            <a:pPr marL="914400" lvl="0" indent="-323850" algn="l" rtl="0">
              <a:spcBef>
                <a:spcPts val="1200"/>
              </a:spcBef>
              <a:spcAft>
                <a:spcPts val="0"/>
              </a:spcAft>
              <a:buSzPts val="1500"/>
              <a:buChar char="●"/>
            </a:pPr>
            <a:r>
              <a:rPr lang="en" sz="1500"/>
              <a:t>Scenario 3: the previous scenario with the addition of 2 acres of snow making coverage.</a:t>
            </a:r>
            <a:endParaRPr sz="1500"/>
          </a:p>
          <a:p>
            <a:pPr marL="1828800" lvl="2" indent="-317500" algn="l" rtl="0">
              <a:spcBef>
                <a:spcPts val="0"/>
              </a:spcBef>
              <a:spcAft>
                <a:spcPts val="0"/>
              </a:spcAft>
              <a:buSzPts val="1400"/>
              <a:buChar char="■"/>
            </a:pPr>
            <a:r>
              <a:rPr lang="en"/>
              <a:t>Results: $1.99 increase in ticket price/ $3,474,638  revenue increase over the season.</a:t>
            </a:r>
            <a:endParaRPr/>
          </a:p>
          <a:p>
            <a:pPr marL="1828800" lvl="2" indent="-317500" algn="l" rtl="0">
              <a:spcBef>
                <a:spcPts val="0"/>
              </a:spcBef>
              <a:spcAft>
                <a:spcPts val="0"/>
              </a:spcAft>
              <a:buSzPts val="1400"/>
              <a:buChar char="■"/>
            </a:pPr>
            <a:r>
              <a:rPr lang="en"/>
              <a:t>Recommendation: do not recommend as there is no additional change in ticket price from Scenario 2.</a:t>
            </a:r>
            <a:endParaRPr/>
          </a:p>
          <a:p>
            <a:pPr marL="1828800" lvl="0" indent="0" algn="l" rtl="0">
              <a:spcBef>
                <a:spcPts val="1200"/>
              </a:spcBef>
              <a:spcAft>
                <a:spcPts val="0"/>
              </a:spcAft>
              <a:buNone/>
            </a:pPr>
            <a:endParaRPr sz="100"/>
          </a:p>
          <a:p>
            <a:pPr marL="914400" lvl="0" indent="-323850" algn="l" rtl="0">
              <a:spcBef>
                <a:spcPts val="1200"/>
              </a:spcBef>
              <a:spcAft>
                <a:spcPts val="0"/>
              </a:spcAft>
              <a:buSzPts val="1500"/>
              <a:buChar char="●"/>
            </a:pPr>
            <a:r>
              <a:rPr lang="en" sz="1500"/>
              <a:t>Scenario 4: increasing the longest run by 0.2 miles to boast a 3.5 mile run, requiring additional snow making coverage of 4 acres.</a:t>
            </a:r>
            <a:endParaRPr sz="1500"/>
          </a:p>
          <a:p>
            <a:pPr marL="1828800" lvl="2" indent="-317500" algn="l" rtl="0">
              <a:spcBef>
                <a:spcPts val="0"/>
              </a:spcBef>
              <a:spcAft>
                <a:spcPts val="0"/>
              </a:spcAft>
              <a:buSzPts val="1400"/>
              <a:buChar char="■"/>
            </a:pPr>
            <a:r>
              <a:rPr lang="en"/>
              <a:t>Results:  no impact of ticket prices. </a:t>
            </a:r>
            <a:endParaRPr/>
          </a:p>
          <a:p>
            <a:pPr marL="1828800" lvl="2" indent="-317500" algn="l" rtl="0">
              <a:spcBef>
                <a:spcPts val="0"/>
              </a:spcBef>
              <a:spcAft>
                <a:spcPts val="0"/>
              </a:spcAft>
              <a:buSzPts val="1400"/>
              <a:buChar char="■"/>
            </a:pPr>
            <a:r>
              <a:rPr lang="en"/>
              <a:t>Recommendation: do not recommend.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t>Summary and Conclusion </a:t>
            </a:r>
            <a:endParaRPr sz="2720"/>
          </a:p>
        </p:txBody>
      </p:sp>
      <p:sp>
        <p:nvSpPr>
          <p:cNvPr id="96" name="Google Shape;96;p19"/>
          <p:cNvSpPr txBox="1">
            <a:spLocks noGrp="1"/>
          </p:cNvSpPr>
          <p:nvPr>
            <p:ph type="body" idx="1"/>
          </p:nvPr>
        </p:nvSpPr>
        <p:spPr>
          <a:xfrm>
            <a:off x="311700" y="13579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Market supports a higher ticket price than currently being charged by Big Mountain Resort.</a:t>
            </a:r>
            <a:endParaRPr/>
          </a:p>
          <a:p>
            <a:pPr marL="457200" lvl="0" indent="-342900" algn="l" rtl="0">
              <a:spcBef>
                <a:spcPts val="0"/>
              </a:spcBef>
              <a:spcAft>
                <a:spcPts val="0"/>
              </a:spcAft>
              <a:buSzPts val="1800"/>
              <a:buChar char="●"/>
            </a:pPr>
            <a:r>
              <a:rPr lang="en"/>
              <a:t>Big Mountain Resort can increase ticket prices with its facilities as-is. </a:t>
            </a:r>
            <a:endParaRPr/>
          </a:p>
          <a:p>
            <a:pPr marL="457200" lvl="0" indent="-342900" algn="l" rtl="0">
              <a:spcBef>
                <a:spcPts val="0"/>
              </a:spcBef>
              <a:spcAft>
                <a:spcPts val="0"/>
              </a:spcAft>
              <a:buSzPts val="1800"/>
              <a:buChar char="●"/>
            </a:pPr>
            <a:r>
              <a:rPr lang="en"/>
              <a:t>Operational changes and improvements can impact revenue: closing 1+ runs to save costs and increasing vertical drop to justify higher ticket prices.</a:t>
            </a:r>
            <a:endParaRPr/>
          </a:p>
          <a:p>
            <a:pPr marL="457200" lvl="0" indent="-342900" algn="l" rtl="0">
              <a:spcBef>
                <a:spcPts val="0"/>
              </a:spcBef>
              <a:spcAft>
                <a:spcPts val="0"/>
              </a:spcAft>
              <a:buSzPts val="1800"/>
              <a:buChar char="●"/>
            </a:pPr>
            <a:r>
              <a:rPr lang="en"/>
              <a:t>Big Mountain can increase revenue by more than the $1.54M over one season in order to offset the increased operational costs of the newly installed chair lift. </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Macintosh PowerPoint</Application>
  <PresentationFormat>On-screen Show (16:9)</PresentationFormat>
  <Paragraphs>49</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Proxima Nova</vt:lpstr>
      <vt:lpstr>Spearmint</vt:lpstr>
      <vt:lpstr>Big Mountain Ski Resort </vt:lpstr>
      <vt:lpstr>Problem Identification </vt:lpstr>
      <vt:lpstr>Recommendations and Key Findings </vt:lpstr>
      <vt:lpstr>Modeling Results and Analysis</vt:lpstr>
      <vt:lpstr>Modeling Results and Analysis</vt:lpstr>
      <vt:lpstr>Modeling Results and Analysis</vt:lpstr>
      <vt:lpstr>Summary and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dc:title>
  <cp:lastModifiedBy>Jessica Keller</cp:lastModifiedBy>
  <cp:revision>1</cp:revision>
  <dcterms:modified xsi:type="dcterms:W3CDTF">2021-04-20T18:02:03Z</dcterms:modified>
</cp:coreProperties>
</file>