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7f77ded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97f77ded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Mention closed source advantage primarily integration. Example of me at Orbis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97f77ded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97f77ded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97f77ded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97f77ded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97f77ded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97f77de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dc983c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8dc983c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6cbaa91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6cbaa91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Pretty deep into SQL. How do you feel about it and weekend exercises?</a:t>
            </a:r>
            <a:endParaRPr/>
          </a:p>
          <a:p>
            <a:pPr indent="-298450" lvl="0" marL="457200" rtl="0" algn="l">
              <a:spcBef>
                <a:spcPts val="0"/>
              </a:spcBef>
              <a:spcAft>
                <a:spcPts val="0"/>
              </a:spcAft>
              <a:buSzPts val="1100"/>
              <a:buChar char="-"/>
            </a:pPr>
            <a:r>
              <a:rPr lang="en"/>
              <a:t>Warning: material later today will cover more advanced topics and it might seem like it’s going very fast at first. Windowing and Analytical Dataset queries (stretch) will look confusing at first. Don’t get discouraged, try and break the queries from the tutorials down into their subparts and try them out first so that you know what every part of the query does. You have all the tools to understand the concepts, just don’t be intimidated by the sheer size of the queries.</a:t>
            </a:r>
            <a:endParaRPr/>
          </a:p>
          <a:p>
            <a:pPr indent="-298450" lvl="0" marL="457200" rtl="0" algn="l">
              <a:spcBef>
                <a:spcPts val="0"/>
              </a:spcBef>
              <a:spcAft>
                <a:spcPts val="0"/>
              </a:spcAft>
              <a:buSzPts val="1100"/>
              <a:buChar char="-"/>
            </a:pPr>
            <a:r>
              <a:rPr lang="en"/>
              <a:t>Easier kinds of queries that we’re covering in lecture and that you covered over the weekend are more important for our purposes, unless you have a database-heavy job. They’re the foundations of SQL that you should remember.</a:t>
            </a:r>
            <a:endParaRPr/>
          </a:p>
          <a:p>
            <a:pPr indent="-298450" lvl="0" marL="457200" rtl="0" algn="l">
              <a:spcBef>
                <a:spcPts val="0"/>
              </a:spcBef>
              <a:spcAft>
                <a:spcPts val="0"/>
              </a:spcAft>
              <a:buSzPts val="1100"/>
              <a:buChar char="-"/>
            </a:pPr>
            <a:r>
              <a:rPr lang="en"/>
              <a:t>Use today’s lecture as a review to make sure you understand the foundations very well. Try to participate and think of the answers yourselves, since you will be on your own later today for the more difficult parts.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97f77de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97f77de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advantages come into clear focus when you think about how quickly things would get out of hand if a company attempted to manage data with Excel.</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Consistency (e.g. number types vs. string types appearing in the same spreadsheet).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Size. Lack of efficiency. Not well organized, basically have to use a single massive table.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Speed. Operations like filtering, grouping, arithmetic are all slow and difficult to do. Bad for retrieval and manipulation.</a:t>
            </a:r>
            <a:endParaRPr>
              <a:solidFill>
                <a:schemeClr val="dk1"/>
              </a:solidFill>
            </a:endParaRPr>
          </a:p>
          <a:p>
            <a:pPr indent="-298450" lvl="1" marL="914400" rtl="0" algn="l">
              <a:spcBef>
                <a:spcPts val="0"/>
              </a:spcBef>
              <a:spcAft>
                <a:spcPts val="0"/>
              </a:spcAft>
              <a:buSzPts val="1100"/>
              <a:buChar char="-"/>
            </a:pPr>
            <a:r>
              <a:rPr lang="en"/>
              <a:t>Decentralized. Everyone starts making their own copy, who knows which is the true master file anymore.</a:t>
            </a:r>
            <a:endParaRPr/>
          </a:p>
          <a:p>
            <a:pPr indent="-298450" lvl="1" marL="914400" rtl="0" algn="l">
              <a:spcBef>
                <a:spcPts val="0"/>
              </a:spcBef>
              <a:spcAft>
                <a:spcPts val="0"/>
              </a:spcAft>
              <a:buSzPts val="1100"/>
              <a:buChar char="-"/>
            </a:pPr>
            <a:r>
              <a:rPr lang="en"/>
              <a:t>Concurrency. </a:t>
            </a:r>
            <a:endParaRPr/>
          </a:p>
          <a:p>
            <a:pPr indent="-298450" lvl="1" marL="914400" rtl="0" algn="l">
              <a:spcBef>
                <a:spcPts val="0"/>
              </a:spcBef>
              <a:spcAft>
                <a:spcPts val="0"/>
              </a:spcAft>
              <a:buSzPts val="1100"/>
              <a:buChar char="-"/>
            </a:pPr>
            <a:r>
              <a:rPr lang="en"/>
              <a:t>Google </a:t>
            </a:r>
            <a:r>
              <a:rPr lang="en"/>
              <a:t>Spreadsheets</a:t>
            </a:r>
            <a:r>
              <a:rPr lang="en"/>
              <a:t> can handle those, but run into other issues.</a:t>
            </a:r>
            <a:endParaRPr/>
          </a:p>
          <a:p>
            <a:pPr indent="-298450" lvl="1" marL="914400" rtl="0" algn="l">
              <a:spcBef>
                <a:spcPts val="0"/>
              </a:spcBef>
              <a:spcAft>
                <a:spcPts val="0"/>
              </a:spcAft>
              <a:buSzPts val="1100"/>
              <a:buChar char="-"/>
            </a:pPr>
            <a:r>
              <a:rPr lang="en"/>
              <a:t>Excel has some integration with Python, but your Excel sheet has to be very specifically formatted. Easy for it not to work.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97f77ded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97f77de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MongoDB can be less efficient in terms of database size for equivalent information, but much more flexible (can easily evolve as the company needs evolve). Don’t need to spend as much time designing the database.</a:t>
            </a:r>
            <a:endParaRPr/>
          </a:p>
          <a:p>
            <a:pPr indent="-298450" lvl="1" marL="914400" rtl="0" algn="l">
              <a:spcBef>
                <a:spcPts val="0"/>
              </a:spcBef>
              <a:spcAft>
                <a:spcPts val="0"/>
              </a:spcAft>
              <a:buSzPts val="1100"/>
              <a:buChar char="-"/>
            </a:pPr>
            <a:r>
              <a:rPr lang="en"/>
              <a:t>Example of when I was at ModiFace.</a:t>
            </a:r>
            <a:endParaRPr/>
          </a:p>
          <a:p>
            <a:pPr indent="-298450" lvl="0" marL="457200" rtl="0" algn="l">
              <a:spcBef>
                <a:spcPts val="0"/>
              </a:spcBef>
              <a:spcAft>
                <a:spcPts val="0"/>
              </a:spcAft>
              <a:buSzPts val="1100"/>
              <a:buChar char="-"/>
            </a:pPr>
            <a:r>
              <a:rPr lang="en"/>
              <a:t>MongoDB stores in JSON-like format and provides a query language for efficiently retrieving information (i.e. no annoying indexing of nested structure like you had to do in API exercises).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97f77de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97f77de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your midterm miniproject, the entire database will be too large for you to load in </a:t>
            </a:r>
            <a:r>
              <a:rPr lang="en"/>
              <a:t>memory</a:t>
            </a:r>
            <a:r>
              <a:rPr lang="en"/>
              <a:t> and train your model 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97f77de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97f77de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97f77de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97f77de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97f77de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97f77de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Labels here signify columns within each table. Not showing any rows here, but image that there were many.</a:t>
            </a:r>
            <a:endParaRPr/>
          </a:p>
          <a:p>
            <a:pPr indent="-298450" lvl="0" marL="457200" rtl="0" algn="l">
              <a:spcBef>
                <a:spcPts val="0"/>
              </a:spcBef>
              <a:spcAft>
                <a:spcPts val="0"/>
              </a:spcAft>
              <a:buSzPts val="1100"/>
              <a:buChar char="-"/>
            </a:pPr>
            <a:r>
              <a:rPr lang="en"/>
              <a:t>Think of the dimension tables as the structures describing entities/concepts in the database. What are their attributes?</a:t>
            </a:r>
            <a:endParaRPr/>
          </a:p>
          <a:p>
            <a:pPr indent="-298450" lvl="0" marL="457200" rtl="0" algn="l">
              <a:spcBef>
                <a:spcPts val="0"/>
              </a:spcBef>
              <a:spcAft>
                <a:spcPts val="0"/>
              </a:spcAft>
              <a:buSzPts val="1100"/>
              <a:buChar char="-"/>
            </a:pPr>
            <a:r>
              <a:rPr lang="en"/>
              <a:t>Think of the fact table as relating all the entities to each other. Which entities occur together during a given event, such as a transaction?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97f77de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97f77de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Three rules of normalization (i.e. most efficient form of data storage, ideal SQL database schema):</a:t>
            </a:r>
            <a:endParaRPr/>
          </a:p>
          <a:p>
            <a:pPr indent="-298450" lvl="1" marL="914400" rtl="0" algn="l">
              <a:spcBef>
                <a:spcPts val="0"/>
              </a:spcBef>
              <a:spcAft>
                <a:spcPts val="0"/>
              </a:spcAft>
              <a:buSzPts val="1100"/>
              <a:buChar char="-"/>
            </a:pPr>
            <a:r>
              <a:rPr lang="en"/>
              <a:t>Eliminate repeating groups in individual tables.</a:t>
            </a:r>
            <a:endParaRPr/>
          </a:p>
          <a:p>
            <a:pPr indent="-298450" lvl="1" marL="914400" rtl="0" algn="l">
              <a:spcBef>
                <a:spcPts val="0"/>
              </a:spcBef>
              <a:spcAft>
                <a:spcPts val="0"/>
              </a:spcAft>
              <a:buSzPts val="1100"/>
              <a:buChar char="-"/>
            </a:pPr>
            <a:r>
              <a:rPr lang="en"/>
              <a:t>Create a separate table for each set of related data.</a:t>
            </a:r>
            <a:endParaRPr/>
          </a:p>
          <a:p>
            <a:pPr indent="-298450" lvl="1" marL="914400" rtl="0" algn="l">
              <a:spcBef>
                <a:spcPts val="0"/>
              </a:spcBef>
              <a:spcAft>
                <a:spcPts val="0"/>
              </a:spcAft>
              <a:buSzPts val="1100"/>
              <a:buChar char="-"/>
            </a:pPr>
            <a:r>
              <a:rPr lang="en"/>
              <a:t>Identify each set of related data with a primary key.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lnSpc>
                <a:spcPct val="150000"/>
              </a:lnSpc>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50000"/>
              </a:lnSpc>
              <a:spcBef>
                <a:spcPts val="0"/>
              </a:spcBef>
              <a:spcAft>
                <a:spcPts val="0"/>
              </a:spcAft>
              <a:buSzPts val="1800"/>
              <a:buChar char="●"/>
              <a:defRPr sz="1800"/>
            </a:lvl1pPr>
            <a:lvl2pPr indent="-317500" lvl="1" marL="914400">
              <a:lnSpc>
                <a:spcPct val="115000"/>
              </a:lnSpc>
              <a:spcBef>
                <a:spcPts val="1600"/>
              </a:spcBef>
              <a:spcAft>
                <a:spcPts val="0"/>
              </a:spcAft>
              <a:buSzPts val="1400"/>
              <a:buChar char="○"/>
              <a:defRPr/>
            </a:lvl2pPr>
            <a:lvl3pPr indent="-317500" lvl="2" marL="1371600">
              <a:lnSpc>
                <a:spcPct val="115000"/>
              </a:lnSpc>
              <a:spcBef>
                <a:spcPts val="1600"/>
              </a:spcBef>
              <a:spcAft>
                <a:spcPts val="0"/>
              </a:spcAft>
              <a:buSzPts val="1400"/>
              <a:buChar char="■"/>
              <a:defRPr/>
            </a:lvl3pPr>
            <a:lvl4pPr indent="-317500" lvl="3" marL="1828800">
              <a:lnSpc>
                <a:spcPct val="115000"/>
              </a:lnSpc>
              <a:spcBef>
                <a:spcPts val="1600"/>
              </a:spcBef>
              <a:spcAft>
                <a:spcPts val="0"/>
              </a:spcAft>
              <a:buSzPts val="1400"/>
              <a:buChar char="●"/>
              <a:defRPr/>
            </a:lvl4pPr>
            <a:lvl5pPr indent="-317500" lvl="4" marL="2286000">
              <a:lnSpc>
                <a:spcPct val="115000"/>
              </a:lnSpc>
              <a:spcBef>
                <a:spcPts val="1600"/>
              </a:spcBef>
              <a:spcAft>
                <a:spcPts val="0"/>
              </a:spcAft>
              <a:buSzPts val="1400"/>
              <a:buChar char="○"/>
              <a:defRPr/>
            </a:lvl5pPr>
            <a:lvl6pPr indent="-317500" lvl="5" marL="2743200">
              <a:lnSpc>
                <a:spcPct val="115000"/>
              </a:lnSpc>
              <a:spcBef>
                <a:spcPts val="1600"/>
              </a:spcBef>
              <a:spcAft>
                <a:spcPts val="0"/>
              </a:spcAft>
              <a:buSzPts val="1400"/>
              <a:buChar char="■"/>
              <a:defRPr/>
            </a:lvl6pPr>
            <a:lvl7pPr indent="-317500" lvl="6" marL="3200400">
              <a:lnSpc>
                <a:spcPct val="115000"/>
              </a:lnSpc>
              <a:spcBef>
                <a:spcPts val="1600"/>
              </a:spcBef>
              <a:spcAft>
                <a:spcPts val="0"/>
              </a:spcAft>
              <a:buSzPts val="1400"/>
              <a:buChar char="●"/>
              <a:defRPr/>
            </a:lvl7pPr>
            <a:lvl8pPr indent="-317500" lvl="7" marL="3657600">
              <a:lnSpc>
                <a:spcPct val="115000"/>
              </a:lnSpc>
              <a:spcBef>
                <a:spcPts val="1600"/>
              </a:spcBef>
              <a:spcAft>
                <a:spcPts val="0"/>
              </a:spcAft>
              <a:buSzPts val="1400"/>
              <a:buChar char="○"/>
              <a:defRPr/>
            </a:lvl8pPr>
            <a:lvl9pPr indent="-317500" lvl="8" marL="4114800">
              <a:lnSpc>
                <a:spcPct val="115000"/>
              </a:lnSpc>
              <a:spcBef>
                <a:spcPts val="1600"/>
              </a:spcBef>
              <a:spcAft>
                <a:spcPts val="1600"/>
              </a:spcAft>
              <a:buSzPts val="1400"/>
              <a:buChar cha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digitalocean.com/community/tutorials/sqlite-vs-mysql-vs-postgresql-a-comparison-of-relational-database-management-systems#:~:text=SQLite%20is%20a%20self%2Dcontained,even%20in%20low%2Dmemory%20environments."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moeraza/light-house-labs/tree/main/w02d0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ongodb.com/nosql-explain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schools.com/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W02D1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SQL</a:t>
            </a:r>
            <a:endParaRPr/>
          </a:p>
        </p:txBody>
      </p:sp>
      <p:sp>
        <p:nvSpPr>
          <p:cNvPr id="56" name="Google Shape;56;p13"/>
          <p:cNvSpPr txBox="1"/>
          <p:nvPr/>
        </p:nvSpPr>
        <p:spPr>
          <a:xfrm>
            <a:off x="2833200" y="4401825"/>
            <a:ext cx="3477600" cy="53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Instructor: Samuel Boylan</a:t>
            </a:r>
            <a:endParaRPr/>
          </a:p>
        </p:txBody>
      </p:sp>
      <p:sp>
        <p:nvSpPr>
          <p:cNvPr id="57" name="Google Shape;57;p13"/>
          <p:cNvSpPr/>
          <p:nvPr/>
        </p:nvSpPr>
        <p:spPr>
          <a:xfrm>
            <a:off x="-8175" y="-16350"/>
            <a:ext cx="295800" cy="956700"/>
          </a:xfrm>
          <a:prstGeom prst="rect">
            <a:avLst/>
          </a:prstGeom>
          <a:solidFill>
            <a:srgbClr val="A4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8175" y="940350"/>
            <a:ext cx="295800" cy="4203000"/>
          </a:xfrm>
          <a:prstGeom prst="rect">
            <a:avLst/>
          </a:prstGeom>
          <a:solidFill>
            <a:srgbClr val="042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6753450" y="184200"/>
            <a:ext cx="2078851" cy="433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RDBMS Landscape</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SQL is a </a:t>
            </a:r>
            <a:r>
              <a:rPr i="1" lang="en"/>
              <a:t>programming language</a:t>
            </a:r>
            <a:r>
              <a:rPr lang="en"/>
              <a:t>. A RDBMS stores data, converts SQL queries to database operations, controls security access, etc.</a:t>
            </a:r>
            <a:endParaRPr/>
          </a:p>
          <a:p>
            <a:pPr indent="-342900" lvl="0" marL="457200" rtl="0" algn="l">
              <a:spcBef>
                <a:spcPts val="0"/>
              </a:spcBef>
              <a:spcAft>
                <a:spcPts val="0"/>
              </a:spcAft>
              <a:buSzPts val="1800"/>
              <a:buChar char="-"/>
            </a:pPr>
            <a:r>
              <a:rPr lang="en"/>
              <a:t>Closed source (i.e. paid)</a:t>
            </a:r>
            <a:endParaRPr/>
          </a:p>
          <a:p>
            <a:pPr indent="-317500" lvl="1" marL="914400" rtl="0" algn="l">
              <a:spcBef>
                <a:spcPts val="0"/>
              </a:spcBef>
              <a:spcAft>
                <a:spcPts val="0"/>
              </a:spcAft>
              <a:buSzPts val="1400"/>
              <a:buChar char="-"/>
            </a:pPr>
            <a:r>
              <a:rPr lang="en"/>
              <a:t>Vendors: Oracle, SQL Server (Microsoft), IBM DB2, Microsoft Access - local small databases</a:t>
            </a:r>
            <a:endParaRPr/>
          </a:p>
          <a:p>
            <a:pPr indent="-317500" lvl="1" marL="914400" rtl="0" algn="l">
              <a:spcBef>
                <a:spcPts val="0"/>
              </a:spcBef>
              <a:spcAft>
                <a:spcPts val="0"/>
              </a:spcAft>
              <a:buSzPts val="1400"/>
              <a:buChar char="-"/>
            </a:pPr>
            <a:r>
              <a:rPr lang="en"/>
              <a:t>Could come with integrations and services that make things easier</a:t>
            </a:r>
            <a:endParaRPr/>
          </a:p>
          <a:p>
            <a:pPr indent="-342900" lvl="0" marL="457200" rtl="0" algn="l">
              <a:spcBef>
                <a:spcPts val="0"/>
              </a:spcBef>
              <a:spcAft>
                <a:spcPts val="0"/>
              </a:spcAft>
              <a:buSzPts val="1800"/>
              <a:buChar char="-"/>
            </a:pPr>
            <a:r>
              <a:rPr lang="en"/>
              <a:t>Open source</a:t>
            </a:r>
            <a:endParaRPr/>
          </a:p>
          <a:p>
            <a:pPr indent="-317500" lvl="1" marL="914400" rtl="0" algn="l">
              <a:spcBef>
                <a:spcPts val="0"/>
              </a:spcBef>
              <a:spcAft>
                <a:spcPts val="0"/>
              </a:spcAft>
              <a:buSzPts val="1400"/>
              <a:buChar char="-"/>
            </a:pPr>
            <a:r>
              <a:rPr lang="en"/>
              <a:t>MySQL, PostgreSQL, SQLite, MariaDB</a:t>
            </a:r>
            <a:endParaRPr/>
          </a:p>
          <a:p>
            <a:pPr indent="-317500" lvl="1" marL="914400" rtl="0" algn="l">
              <a:spcBef>
                <a:spcPts val="0"/>
              </a:spcBef>
              <a:spcAft>
                <a:spcPts val="0"/>
              </a:spcAft>
              <a:buSzPts val="1400"/>
              <a:buChar char="-"/>
            </a:pPr>
            <a:r>
              <a:rPr lang="en"/>
              <a:t>Good developer community makes these great options</a:t>
            </a:r>
            <a:endParaRPr/>
          </a:p>
          <a:p>
            <a:pPr indent="-317500" lvl="1" marL="914400" rtl="0" algn="l">
              <a:spcBef>
                <a:spcPts val="0"/>
              </a:spcBef>
              <a:spcAft>
                <a:spcPts val="0"/>
              </a:spcAft>
              <a:buSzPts val="1400"/>
              <a:buChar char="-"/>
            </a:pPr>
            <a:r>
              <a:rPr lang="en" u="sng">
                <a:solidFill>
                  <a:schemeClr val="hlink"/>
                </a:solidFill>
                <a:hlinkClick r:id="rId3"/>
              </a:rPr>
              <a:t>This website</a:t>
            </a:r>
            <a:r>
              <a:rPr lang="en"/>
              <a:t> offers a good comparison of open source systems options.</a:t>
            </a:r>
            <a:endParaRPr/>
          </a:p>
        </p:txBody>
      </p:sp>
      <p:pic>
        <p:nvPicPr>
          <p:cNvPr id="118" name="Google Shape;118;p22"/>
          <p:cNvPicPr preferRelativeResize="0"/>
          <p:nvPr/>
        </p:nvPicPr>
        <p:blipFill>
          <a:blip r:embed="rId4">
            <a:alphaModFix/>
          </a:blip>
          <a:stretch>
            <a:fillRect/>
          </a:stretch>
        </p:blipFill>
        <p:spPr>
          <a:xfrm>
            <a:off x="6411875" y="87675"/>
            <a:ext cx="2482675" cy="106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SQLite?</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directly comparable to client/server SQL database engines such as MySQL, Oracle, PostgreSQL, or SQL Server</a:t>
            </a:r>
            <a:endParaRPr/>
          </a:p>
          <a:p>
            <a:pPr indent="-342900" lvl="0" marL="457200" rtl="0" algn="l">
              <a:spcBef>
                <a:spcPts val="0"/>
              </a:spcBef>
              <a:spcAft>
                <a:spcPts val="0"/>
              </a:spcAft>
              <a:buSzPts val="1800"/>
              <a:buChar char="-"/>
            </a:pPr>
            <a:r>
              <a:rPr lang="en"/>
              <a:t>Used as on-disk file format for desktop applications</a:t>
            </a:r>
            <a:endParaRPr/>
          </a:p>
          <a:p>
            <a:pPr indent="-342900" lvl="0" marL="457200" rtl="0" algn="l">
              <a:spcBef>
                <a:spcPts val="0"/>
              </a:spcBef>
              <a:spcAft>
                <a:spcPts val="0"/>
              </a:spcAft>
              <a:buSzPts val="1800"/>
              <a:buChar char="-"/>
            </a:pPr>
            <a:r>
              <a:rPr lang="en"/>
              <a:t>No concurrency (can’t have multiple users accessing simultaneously)</a:t>
            </a:r>
            <a:endParaRPr/>
          </a:p>
          <a:p>
            <a:pPr indent="-342900" lvl="0" marL="457200" rtl="0" algn="l">
              <a:spcBef>
                <a:spcPts val="0"/>
              </a:spcBef>
              <a:spcAft>
                <a:spcPts val="0"/>
              </a:spcAft>
              <a:buSzPts val="1800"/>
              <a:buChar char="-"/>
            </a:pPr>
            <a:r>
              <a:rPr lang="en"/>
              <a:t>Great to learn on to get a hang of SQL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PostgreSQL (postgres)?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source nature makes it easy to upgrade or extend</a:t>
            </a:r>
            <a:endParaRPr/>
          </a:p>
          <a:p>
            <a:pPr indent="-342900" lvl="0" marL="457200" rtl="0" algn="l">
              <a:spcBef>
                <a:spcPts val="0"/>
              </a:spcBef>
              <a:spcAft>
                <a:spcPts val="0"/>
              </a:spcAft>
              <a:buSzPts val="1800"/>
              <a:buChar char="-"/>
            </a:pPr>
            <a:r>
              <a:rPr lang="en"/>
              <a:t>High compliance to the SQL standard</a:t>
            </a:r>
            <a:endParaRPr/>
          </a:p>
          <a:p>
            <a:pPr indent="-342900" lvl="0" marL="457200" rtl="0" algn="l">
              <a:spcBef>
                <a:spcPts val="0"/>
              </a:spcBef>
              <a:spcAft>
                <a:spcPts val="0"/>
              </a:spcAft>
              <a:buSzPts val="1800"/>
              <a:buChar char="-"/>
            </a:pPr>
            <a:r>
              <a:rPr lang="en"/>
              <a:t>Easily runs on Windows, Mac OS X, and almost all Linux distributions</a:t>
            </a:r>
            <a:endParaRPr/>
          </a:p>
          <a:p>
            <a:pPr indent="-342900" lvl="0" marL="457200" rtl="0" algn="l">
              <a:spcBef>
                <a:spcPts val="0"/>
              </a:spcBef>
              <a:spcAft>
                <a:spcPts val="0"/>
              </a:spcAft>
              <a:buSzPts val="1800"/>
              <a:buChar char="-"/>
            </a:pPr>
            <a:r>
              <a:rPr lang="en"/>
              <a:t>MySQL would be a good choice too (less compliance to SQL standard)</a:t>
            </a:r>
            <a:endParaRPr/>
          </a:p>
          <a:p>
            <a:pPr indent="-342900" lvl="0" marL="457200" rtl="0" algn="l">
              <a:spcBef>
                <a:spcPts val="0"/>
              </a:spcBef>
              <a:spcAft>
                <a:spcPts val="0"/>
              </a:spcAft>
              <a:buSzPts val="1800"/>
              <a:buChar char="-"/>
            </a:pPr>
            <a:r>
              <a:rPr lang="en"/>
              <a:t>Uses </a:t>
            </a:r>
            <a:r>
              <a:rPr i="1" lang="en"/>
              <a:t>psql</a:t>
            </a:r>
            <a:r>
              <a:rPr lang="en"/>
              <a:t> to make/interact with databases (terminal application)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36" name="Google Shape;136;p25"/>
          <p:cNvSpPr txBox="1"/>
          <p:nvPr>
            <p:ph idx="1" type="body"/>
          </p:nvPr>
        </p:nvSpPr>
        <p:spPr>
          <a:xfrm>
            <a:off x="311700" y="1114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https://github.com/moeraza/light-house-labs/tree/main/w02d01</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3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Drinks Schema</a:t>
            </a:r>
            <a:endParaRPr/>
          </a:p>
        </p:txBody>
      </p:sp>
      <p:sp>
        <p:nvSpPr>
          <p:cNvPr id="142" name="Google Shape;142;p26"/>
          <p:cNvSpPr txBox="1"/>
          <p:nvPr/>
        </p:nvSpPr>
        <p:spPr>
          <a:xfrm>
            <a:off x="1472700" y="3004050"/>
            <a:ext cx="42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3" name="Google Shape;143;p26"/>
          <p:cNvPicPr preferRelativeResize="0"/>
          <p:nvPr/>
        </p:nvPicPr>
        <p:blipFill>
          <a:blip r:embed="rId3">
            <a:alphaModFix/>
          </a:blip>
          <a:stretch>
            <a:fillRect/>
          </a:stretch>
        </p:blipFill>
        <p:spPr>
          <a:xfrm>
            <a:off x="590500" y="1003081"/>
            <a:ext cx="7544225" cy="396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for today</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Context and landscape (40 mins)</a:t>
            </a:r>
            <a:endParaRPr/>
          </a:p>
          <a:p>
            <a:pPr indent="-342900" lvl="0" marL="457200" rtl="0" algn="l">
              <a:spcBef>
                <a:spcPts val="0"/>
              </a:spcBef>
              <a:spcAft>
                <a:spcPts val="0"/>
              </a:spcAft>
              <a:buSzPts val="1800"/>
              <a:buChar char="-"/>
            </a:pPr>
            <a:r>
              <a:rPr lang="en"/>
              <a:t>Demo of simple queries</a:t>
            </a:r>
            <a:endParaRPr/>
          </a:p>
          <a:p>
            <a:pPr indent="-317500" lvl="1" marL="914400" rtl="0" algn="l">
              <a:spcBef>
                <a:spcPts val="0"/>
              </a:spcBef>
              <a:spcAft>
                <a:spcPts val="0"/>
              </a:spcAft>
              <a:buSzPts val="1400"/>
              <a:buChar char="-"/>
            </a:pPr>
            <a:r>
              <a:rPr lang="en"/>
              <a:t>Filtering, ordering, limiting, etc.</a:t>
            </a:r>
            <a:endParaRPr/>
          </a:p>
          <a:p>
            <a:pPr indent="-317500" lvl="1" marL="914400" rtl="0" algn="l">
              <a:spcBef>
                <a:spcPts val="0"/>
              </a:spcBef>
              <a:spcAft>
                <a:spcPts val="0"/>
              </a:spcAft>
              <a:buSzPts val="1400"/>
              <a:buChar char="-"/>
            </a:pPr>
            <a:r>
              <a:rPr lang="en"/>
              <a:t>Joining tables</a:t>
            </a:r>
            <a:endParaRPr/>
          </a:p>
          <a:p>
            <a:pPr indent="-317500" lvl="1" marL="914400" rtl="0" algn="l">
              <a:spcBef>
                <a:spcPts val="0"/>
              </a:spcBef>
              <a:spcAft>
                <a:spcPts val="0"/>
              </a:spcAft>
              <a:buSzPts val="1400"/>
              <a:buChar char="-"/>
            </a:pPr>
            <a:r>
              <a:rPr lang="en"/>
              <a:t>Grouping records</a:t>
            </a:r>
            <a:endParaRPr/>
          </a:p>
          <a:p>
            <a:pPr indent="-317500" lvl="1" marL="914400" rtl="0" algn="l">
              <a:spcBef>
                <a:spcPts val="0"/>
              </a:spcBef>
              <a:spcAft>
                <a:spcPts val="0"/>
              </a:spcAft>
              <a:buSzPts val="1400"/>
              <a:buChar char="-"/>
            </a:pPr>
            <a:r>
              <a:rPr lang="en"/>
              <a:t>Aggregate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databases?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Enforce strict structure and relationships (forces you to keep data clean)</a:t>
            </a:r>
            <a:endParaRPr/>
          </a:p>
          <a:p>
            <a:pPr indent="-317500" lvl="1" marL="914400" rtl="0" algn="l">
              <a:spcBef>
                <a:spcPts val="0"/>
              </a:spcBef>
              <a:spcAft>
                <a:spcPts val="0"/>
              </a:spcAft>
              <a:buSzPts val="1400"/>
              <a:buChar char="-"/>
            </a:pPr>
            <a:r>
              <a:rPr lang="en"/>
              <a:t>Makes it easier to train Machine Learning algorithms</a:t>
            </a:r>
            <a:endParaRPr/>
          </a:p>
          <a:p>
            <a:pPr indent="-342900" lvl="0" marL="457200" rtl="0" algn="l">
              <a:spcBef>
                <a:spcPts val="0"/>
              </a:spcBef>
              <a:spcAft>
                <a:spcPts val="0"/>
              </a:spcAft>
              <a:buSzPts val="1800"/>
              <a:buChar char="-"/>
            </a:pPr>
            <a:r>
              <a:rPr lang="en"/>
              <a:t>Store massive amounts of data</a:t>
            </a:r>
            <a:endParaRPr/>
          </a:p>
          <a:p>
            <a:pPr indent="-342900" lvl="0" marL="457200" rtl="0" algn="l">
              <a:spcBef>
                <a:spcPts val="0"/>
              </a:spcBef>
              <a:spcAft>
                <a:spcPts val="0"/>
              </a:spcAft>
              <a:buSzPts val="1800"/>
              <a:buChar char="-"/>
            </a:pPr>
            <a:r>
              <a:rPr lang="en"/>
              <a:t>Efficient retrieval of data</a:t>
            </a:r>
            <a:endParaRPr/>
          </a:p>
          <a:p>
            <a:pPr indent="-342900" lvl="0" marL="457200" rtl="0" algn="l">
              <a:spcBef>
                <a:spcPts val="0"/>
              </a:spcBef>
              <a:spcAft>
                <a:spcPts val="0"/>
              </a:spcAft>
              <a:buSzPts val="1800"/>
              <a:buChar char="-"/>
            </a:pPr>
            <a:r>
              <a:rPr lang="en"/>
              <a:t>Centralized, secure, robust (</a:t>
            </a:r>
            <a:r>
              <a:rPr lang="en">
                <a:solidFill>
                  <a:schemeClr val="dk1"/>
                </a:solidFill>
              </a:rPr>
              <a:t>a</a:t>
            </a:r>
            <a:r>
              <a:rPr lang="en">
                <a:solidFill>
                  <a:schemeClr val="dk1"/>
                </a:solidFill>
              </a:rPr>
              <a:t>nother compute resource</a:t>
            </a:r>
            <a:r>
              <a:rPr lang="en"/>
              <a:t>)</a:t>
            </a:r>
            <a:endParaRPr/>
          </a:p>
          <a:p>
            <a:pPr indent="-342900" lvl="0" marL="457200" rtl="0" algn="l">
              <a:spcBef>
                <a:spcPts val="0"/>
              </a:spcBef>
              <a:spcAft>
                <a:spcPts val="0"/>
              </a:spcAft>
              <a:buSzPts val="1800"/>
              <a:buChar char="-"/>
            </a:pPr>
            <a:r>
              <a:rPr lang="en"/>
              <a:t>Integration with other software tools (e.g. Python)</a:t>
            </a:r>
            <a:endParaRPr/>
          </a:p>
          <a:p>
            <a:pPr indent="0" lvl="0" marL="0" rtl="0" algn="l">
              <a:spcBef>
                <a:spcPts val="1600"/>
              </a:spcBef>
              <a:spcAft>
                <a:spcPts val="1600"/>
              </a:spcAft>
              <a:buNone/>
            </a:pPr>
            <a:r>
              <a:rPr i="1" lang="en"/>
              <a:t>*A company cannot be managed with Excel spreadsheets*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SQL?</a:t>
            </a:r>
            <a:endParaRPr/>
          </a:p>
        </p:txBody>
      </p:sp>
      <p:sp>
        <p:nvSpPr>
          <p:cNvPr id="77" name="Google Shape;77;p16"/>
          <p:cNvSpPr txBox="1"/>
          <p:nvPr>
            <p:ph idx="1" type="body"/>
          </p:nvPr>
        </p:nvSpPr>
        <p:spPr>
          <a:xfrm>
            <a:off x="311700" y="1152475"/>
            <a:ext cx="8520600" cy="103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common format for data storage/retrieval in enterprise</a:t>
            </a:r>
            <a:endParaRPr/>
          </a:p>
          <a:p>
            <a:pPr indent="-342900" lvl="0" marL="457200" rtl="0" algn="l">
              <a:spcBef>
                <a:spcPts val="0"/>
              </a:spcBef>
              <a:spcAft>
                <a:spcPts val="0"/>
              </a:spcAft>
              <a:buSzPts val="1800"/>
              <a:buChar char="-"/>
            </a:pPr>
            <a:r>
              <a:rPr lang="en"/>
              <a:t>Still most proficient tool to investigate, filter, slice, and dice your data </a:t>
            </a:r>
            <a:endParaRPr/>
          </a:p>
        </p:txBody>
      </p:sp>
      <p:sp>
        <p:nvSpPr>
          <p:cNvPr id="78" name="Google Shape;78;p16"/>
          <p:cNvSpPr txBox="1"/>
          <p:nvPr>
            <p:ph type="title"/>
          </p:nvPr>
        </p:nvSpPr>
        <p:spPr>
          <a:xfrm>
            <a:off x="311700" y="275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NoSQL databases</a:t>
            </a:r>
            <a:endParaRPr/>
          </a:p>
        </p:txBody>
      </p:sp>
      <p:sp>
        <p:nvSpPr>
          <p:cNvPr id="79" name="Google Shape;79;p16"/>
          <p:cNvSpPr txBox="1"/>
          <p:nvPr>
            <p:ph idx="1" type="body"/>
          </p:nvPr>
        </p:nvSpPr>
        <p:spPr>
          <a:xfrm>
            <a:off x="311700" y="3460350"/>
            <a:ext cx="8520600" cy="103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Stored in formats other than relational tables, or retrieved in other ways</a:t>
            </a:r>
            <a:endParaRPr/>
          </a:p>
          <a:p>
            <a:pPr indent="-342900" lvl="0" marL="457200" rtl="0" algn="l">
              <a:spcBef>
                <a:spcPts val="0"/>
              </a:spcBef>
              <a:spcAft>
                <a:spcPts val="0"/>
              </a:spcAft>
              <a:buSzPts val="1800"/>
              <a:buChar char="-"/>
            </a:pPr>
            <a:r>
              <a:rPr lang="en"/>
              <a:t>MongoDB (JSON-like): </a:t>
            </a:r>
            <a:r>
              <a:rPr lang="en" u="sng">
                <a:solidFill>
                  <a:schemeClr val="hlink"/>
                </a:solidFill>
                <a:hlinkClick r:id="rId3"/>
              </a:rPr>
              <a:t>https://www.mongodb.com/nosql-explained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a:t>
            </a:r>
            <a:r>
              <a:rPr b="1" i="1" lang="en"/>
              <a:t>we</a:t>
            </a:r>
            <a:r>
              <a:rPr lang="en"/>
              <a:t> learning SQL?</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Internal database querying</a:t>
            </a:r>
            <a:endParaRPr/>
          </a:p>
          <a:p>
            <a:pPr indent="-317500" lvl="1" marL="914400" rtl="0" algn="l">
              <a:spcBef>
                <a:spcPts val="0"/>
              </a:spcBef>
              <a:spcAft>
                <a:spcPts val="0"/>
              </a:spcAft>
              <a:buSzPts val="1400"/>
              <a:buChar char="-"/>
            </a:pPr>
            <a:r>
              <a:rPr lang="en"/>
              <a:t>May contain information you don’t want</a:t>
            </a:r>
            <a:endParaRPr/>
          </a:p>
          <a:p>
            <a:pPr indent="-317500" lvl="1" marL="914400" rtl="0" algn="l">
              <a:spcBef>
                <a:spcPts val="0"/>
              </a:spcBef>
              <a:spcAft>
                <a:spcPts val="0"/>
              </a:spcAft>
              <a:buSzPts val="1400"/>
              <a:buChar char="-"/>
            </a:pPr>
            <a:r>
              <a:rPr lang="en"/>
              <a:t>May want to train your model on combinations/</a:t>
            </a:r>
            <a:r>
              <a:rPr lang="en"/>
              <a:t>aggregations</a:t>
            </a:r>
            <a:r>
              <a:rPr lang="en"/>
              <a:t> of fields from various tables</a:t>
            </a:r>
            <a:endParaRPr/>
          </a:p>
          <a:p>
            <a:pPr indent="-342900" lvl="0" marL="457200" rtl="0" algn="l">
              <a:spcBef>
                <a:spcPts val="0"/>
              </a:spcBef>
              <a:spcAft>
                <a:spcPts val="0"/>
              </a:spcAft>
              <a:buSzPts val="1800"/>
              <a:buChar char="-"/>
            </a:pPr>
            <a:r>
              <a:rPr lang="en"/>
              <a:t>Data exploration through simple operations on different groups/subsets</a:t>
            </a:r>
            <a:endParaRPr/>
          </a:p>
          <a:p>
            <a:pPr indent="-342900" lvl="0" marL="457200" rtl="0" algn="l">
              <a:spcBef>
                <a:spcPts val="0"/>
              </a:spcBef>
              <a:spcAft>
                <a:spcPts val="0"/>
              </a:spcAft>
              <a:buSzPts val="1800"/>
              <a:buChar char="-"/>
            </a:pPr>
            <a:r>
              <a:rPr lang="en"/>
              <a:t>Better understand transformations on data</a:t>
            </a:r>
            <a:endParaRPr/>
          </a:p>
          <a:p>
            <a:pPr indent="-342900" lvl="0" marL="457200" rtl="0" algn="l">
              <a:spcBef>
                <a:spcPts val="0"/>
              </a:spcBef>
              <a:spcAft>
                <a:spcPts val="0"/>
              </a:spcAft>
              <a:buSzPts val="1800"/>
              <a:buChar char="-"/>
            </a:pPr>
            <a:r>
              <a:rPr lang="en"/>
              <a:t>Mentioned in almost every data science job posting</a:t>
            </a:r>
            <a:endParaRPr/>
          </a:p>
          <a:p>
            <a:pPr indent="-317500" lvl="1" marL="914400" rtl="0" algn="l">
              <a:spcBef>
                <a:spcPts val="0"/>
              </a:spcBef>
              <a:spcAft>
                <a:spcPts val="0"/>
              </a:spcAft>
              <a:buSzPts val="1400"/>
              <a:buChar char="-"/>
            </a:pPr>
            <a:r>
              <a:rPr lang="en"/>
              <a:t>Data science jobs ask for a ton of skills, good to have exposure to all for interview purposes, even if they won’t all realistically be necessary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when writing SQL</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Declarative (SQL) vs. imperative (Python). </a:t>
            </a:r>
            <a:r>
              <a:rPr lang="en"/>
              <a:t>Basically</a:t>
            </a:r>
            <a:r>
              <a:rPr lang="en"/>
              <a:t>, no control flow</a:t>
            </a:r>
            <a:endParaRPr/>
          </a:p>
          <a:p>
            <a:pPr indent="-342900" lvl="0" marL="457200" rtl="0" algn="l">
              <a:spcBef>
                <a:spcPts val="0"/>
              </a:spcBef>
              <a:spcAft>
                <a:spcPts val="0"/>
              </a:spcAft>
              <a:buSzPts val="1800"/>
              <a:buChar char="-"/>
            </a:pPr>
            <a:r>
              <a:rPr lang="en"/>
              <a:t>Long, nested queries with many variable names</a:t>
            </a:r>
            <a:endParaRPr/>
          </a:p>
          <a:p>
            <a:pPr indent="-317500" lvl="1" marL="914400" rtl="0" algn="l">
              <a:spcBef>
                <a:spcPts val="0"/>
              </a:spcBef>
              <a:spcAft>
                <a:spcPts val="0"/>
              </a:spcAft>
              <a:buSzPts val="1400"/>
              <a:buChar char="-"/>
            </a:pPr>
            <a:r>
              <a:rPr lang="en"/>
              <a:t>vs. imperative programming where good programs break logic up into multiple steps</a:t>
            </a:r>
            <a:endParaRPr/>
          </a:p>
          <a:p>
            <a:pPr indent="-342900" lvl="0" marL="457200" rtl="0" algn="l">
              <a:spcBef>
                <a:spcPts val="0"/>
              </a:spcBef>
              <a:spcAft>
                <a:spcPts val="0"/>
              </a:spcAft>
              <a:buSzPts val="1800"/>
              <a:buChar char="-"/>
            </a:pPr>
            <a:r>
              <a:rPr lang="en"/>
              <a:t>Many things happening concurrently in a single statement, order not explicit</a:t>
            </a:r>
            <a:endParaRPr/>
          </a:p>
          <a:p>
            <a:pPr indent="-317500" lvl="1" marL="914400" rtl="0" algn="l">
              <a:spcBef>
                <a:spcPts val="0"/>
              </a:spcBef>
              <a:spcAft>
                <a:spcPts val="0"/>
              </a:spcAft>
              <a:buSzPts val="1400"/>
              <a:buChar char="-"/>
            </a:pPr>
            <a:r>
              <a:rPr lang="en"/>
              <a:t>vs. imperative programming where code executes line-by-line</a:t>
            </a:r>
            <a:endParaRPr/>
          </a:p>
          <a:p>
            <a:pPr indent="-342900" lvl="0" marL="457200" rtl="0" algn="l">
              <a:spcBef>
                <a:spcPts val="0"/>
              </a:spcBef>
              <a:spcAft>
                <a:spcPts val="0"/>
              </a:spcAft>
              <a:buSzPts val="1800"/>
              <a:buChar char="-"/>
            </a:pPr>
            <a:r>
              <a:rPr lang="en"/>
              <a:t>Debugging is more difficult due to the above</a:t>
            </a:r>
            <a:endParaRPr/>
          </a:p>
          <a:p>
            <a:pPr indent="-317500" lvl="1" marL="914400" rtl="0" algn="l">
              <a:spcBef>
                <a:spcPts val="0"/>
              </a:spcBef>
              <a:spcAft>
                <a:spcPts val="0"/>
              </a:spcAft>
              <a:buSzPts val="1400"/>
              <a:buChar char="-"/>
            </a:pPr>
            <a:r>
              <a:rPr lang="en"/>
              <a:t>Can help to break a complex query down into steps and test those out first. Incremental approach to writing the query</a:t>
            </a:r>
            <a:endParaRPr/>
          </a:p>
          <a:p>
            <a:pPr indent="-342900" lvl="0" marL="457200" rtl="0" algn="l">
              <a:spcBef>
                <a:spcPts val="0"/>
              </a:spcBef>
              <a:spcAft>
                <a:spcPts val="0"/>
              </a:spcAft>
              <a:buSzPts val="1800"/>
              <a:buChar char="-"/>
            </a:pPr>
            <a:r>
              <a:rPr lang="en"/>
              <a:t>To review the fundamentals: </a:t>
            </a:r>
            <a:r>
              <a:rPr lang="en" u="sng">
                <a:solidFill>
                  <a:schemeClr val="hlink"/>
                </a:solidFill>
                <a:hlinkClick r:id="rId3"/>
              </a:rPr>
              <a:t>https://www.w3schools.com/sql/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schemas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the different tables relate to each other?</a:t>
            </a:r>
            <a:endParaRPr/>
          </a:p>
          <a:p>
            <a:pPr indent="-342900" lvl="0" marL="457200" rtl="0" algn="l">
              <a:spcBef>
                <a:spcPts val="0"/>
              </a:spcBef>
              <a:spcAft>
                <a:spcPts val="0"/>
              </a:spcAft>
              <a:buSzPts val="1800"/>
              <a:buChar char="-"/>
            </a:pPr>
            <a:r>
              <a:rPr lang="en"/>
              <a:t>Arguably most difficult part of relational databases is designing the schema</a:t>
            </a:r>
            <a:endParaRPr/>
          </a:p>
          <a:p>
            <a:pPr indent="-317500" lvl="1" marL="914400" rtl="0" algn="l">
              <a:spcBef>
                <a:spcPts val="0"/>
              </a:spcBef>
              <a:spcAft>
                <a:spcPts val="0"/>
              </a:spcAft>
              <a:buSzPts val="1400"/>
              <a:buChar char="-"/>
            </a:pPr>
            <a:r>
              <a:rPr lang="en"/>
              <a:t>Less of a concern for data scientists—not our job!</a:t>
            </a:r>
            <a:endParaRPr/>
          </a:p>
          <a:p>
            <a:pPr indent="-342900" lvl="0" marL="457200" rtl="0" algn="l">
              <a:spcBef>
                <a:spcPts val="0"/>
              </a:spcBef>
              <a:spcAft>
                <a:spcPts val="0"/>
              </a:spcAft>
              <a:buSzPts val="1800"/>
              <a:buChar char="-"/>
            </a:pPr>
            <a:r>
              <a:rPr lang="en"/>
              <a:t>For our purposes, useful to understand table structure of a database to know how to write our queries (e.g. what tables to join)</a:t>
            </a:r>
            <a:endParaRPr/>
          </a:p>
          <a:p>
            <a:pPr indent="-342900" lvl="0" marL="457200" rtl="0" algn="l">
              <a:spcBef>
                <a:spcPts val="0"/>
              </a:spcBef>
              <a:spcAft>
                <a:spcPts val="0"/>
              </a:spcAft>
              <a:buSzPts val="1800"/>
              <a:buChar char="-"/>
            </a:pPr>
            <a:r>
              <a:rPr lang="en"/>
              <a:t>Common design principles</a:t>
            </a:r>
            <a:endParaRPr/>
          </a:p>
          <a:p>
            <a:pPr indent="-317500" lvl="1" marL="914400" rtl="0" algn="l">
              <a:spcBef>
                <a:spcPts val="0"/>
              </a:spcBef>
              <a:spcAft>
                <a:spcPts val="0"/>
              </a:spcAft>
              <a:buSzPts val="1400"/>
              <a:buChar char="-"/>
            </a:pPr>
            <a:r>
              <a:rPr lang="en"/>
              <a:t>Star schema</a:t>
            </a:r>
            <a:endParaRPr/>
          </a:p>
          <a:p>
            <a:pPr indent="-317500" lvl="1" marL="914400" rtl="0" algn="l">
              <a:spcBef>
                <a:spcPts val="0"/>
              </a:spcBef>
              <a:spcAft>
                <a:spcPts val="0"/>
              </a:spcAft>
              <a:buSzPts val="1400"/>
              <a:buChar char="-"/>
            </a:pPr>
            <a:r>
              <a:rPr lang="en"/>
              <a:t>Snowflake </a:t>
            </a:r>
            <a:r>
              <a:rPr lang="en">
                <a:solidFill>
                  <a:schemeClr val="dk1"/>
                </a:solidFill>
              </a:rPr>
              <a:t>schema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schema</a:t>
            </a:r>
            <a:endParaRPr/>
          </a:p>
        </p:txBody>
      </p:sp>
      <p:pic>
        <p:nvPicPr>
          <p:cNvPr id="103" name="Google Shape;103;p20"/>
          <p:cNvPicPr preferRelativeResize="0"/>
          <p:nvPr/>
        </p:nvPicPr>
        <p:blipFill>
          <a:blip r:embed="rId3">
            <a:alphaModFix/>
          </a:blip>
          <a:stretch>
            <a:fillRect/>
          </a:stretch>
        </p:blipFill>
        <p:spPr>
          <a:xfrm>
            <a:off x="5355950" y="1237325"/>
            <a:ext cx="3618587" cy="3145700"/>
          </a:xfrm>
          <a:prstGeom prst="rect">
            <a:avLst/>
          </a:prstGeom>
          <a:noFill/>
          <a:ln>
            <a:noFill/>
          </a:ln>
        </p:spPr>
      </p:pic>
      <p:sp>
        <p:nvSpPr>
          <p:cNvPr id="104" name="Google Shape;104;p20"/>
          <p:cNvSpPr txBox="1"/>
          <p:nvPr>
            <p:ph idx="1" type="body"/>
          </p:nvPr>
        </p:nvSpPr>
        <p:spPr>
          <a:xfrm>
            <a:off x="311700" y="1152475"/>
            <a:ext cx="50091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Every concept represented by a single </a:t>
            </a:r>
            <a:r>
              <a:rPr i="1" lang="en" sz="1600"/>
              <a:t>dimension table</a:t>
            </a:r>
            <a:endParaRPr i="1" sz="1600"/>
          </a:p>
          <a:p>
            <a:pPr indent="-330200" lvl="0" marL="457200" rtl="0" algn="l">
              <a:spcBef>
                <a:spcPts val="0"/>
              </a:spcBef>
              <a:spcAft>
                <a:spcPts val="0"/>
              </a:spcAft>
              <a:buSzPts val="1600"/>
              <a:buChar char="-"/>
            </a:pPr>
            <a:r>
              <a:rPr lang="en" sz="1600"/>
              <a:t>Dimension table contains set of attributes</a:t>
            </a:r>
            <a:endParaRPr sz="1600"/>
          </a:p>
          <a:p>
            <a:pPr indent="-330200" lvl="0" marL="457200" rtl="0" algn="l">
              <a:spcBef>
                <a:spcPts val="0"/>
              </a:spcBef>
              <a:spcAft>
                <a:spcPts val="0"/>
              </a:spcAft>
              <a:buSzPts val="1600"/>
              <a:buChar char="-"/>
            </a:pPr>
            <a:r>
              <a:rPr lang="en" sz="1600"/>
              <a:t>Dimension tables are related to a </a:t>
            </a:r>
            <a:r>
              <a:rPr i="1" lang="en" sz="1600"/>
              <a:t>fact table</a:t>
            </a:r>
            <a:r>
              <a:rPr lang="en" sz="1600"/>
              <a:t> using a foreign key</a:t>
            </a:r>
            <a:endParaRPr sz="1600"/>
          </a:p>
          <a:p>
            <a:pPr indent="-330200" lvl="0" marL="457200" rtl="0" algn="l">
              <a:spcBef>
                <a:spcPts val="0"/>
              </a:spcBef>
              <a:spcAft>
                <a:spcPts val="0"/>
              </a:spcAft>
              <a:buSzPts val="1600"/>
              <a:buChar char="-"/>
            </a:pPr>
            <a:r>
              <a:rPr lang="en" sz="1600"/>
              <a:t>Dimension tables </a:t>
            </a:r>
            <a:r>
              <a:rPr b="1" lang="en" sz="1600"/>
              <a:t>are not</a:t>
            </a:r>
            <a:r>
              <a:rPr lang="en" sz="1600"/>
              <a:t> related to each other</a:t>
            </a:r>
            <a:endParaRPr sz="1600"/>
          </a:p>
          <a:p>
            <a:pPr indent="-330200" lvl="0" marL="457200" rtl="0" algn="l">
              <a:spcBef>
                <a:spcPts val="0"/>
              </a:spcBef>
              <a:spcAft>
                <a:spcPts val="0"/>
              </a:spcAft>
              <a:buSzPts val="1600"/>
              <a:buChar char="-"/>
            </a:pPr>
            <a:r>
              <a:rPr lang="en" sz="1600"/>
              <a:t>Fact table contains key and measure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Snowflake schema</a:t>
            </a:r>
            <a:endParaRPr/>
          </a:p>
        </p:txBody>
      </p:sp>
      <p:sp>
        <p:nvSpPr>
          <p:cNvPr id="110" name="Google Shape;110;p21"/>
          <p:cNvSpPr txBox="1"/>
          <p:nvPr>
            <p:ph idx="1" type="body"/>
          </p:nvPr>
        </p:nvSpPr>
        <p:spPr>
          <a:xfrm>
            <a:off x="311700" y="1152475"/>
            <a:ext cx="8319900" cy="171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Nested version of star</a:t>
            </a:r>
            <a:endParaRPr sz="1600"/>
          </a:p>
          <a:p>
            <a:pPr indent="-330200" lvl="0" marL="457200" rtl="0" algn="l">
              <a:spcBef>
                <a:spcPts val="0"/>
              </a:spcBef>
              <a:spcAft>
                <a:spcPts val="0"/>
              </a:spcAft>
              <a:buSzPts val="1600"/>
              <a:buChar char="-"/>
            </a:pPr>
            <a:r>
              <a:rPr lang="en" sz="1600"/>
              <a:t>Dimension’s attributes can also be complex concepts</a:t>
            </a:r>
            <a:endParaRPr sz="1600"/>
          </a:p>
          <a:p>
            <a:pPr indent="-330200" lvl="0" marL="457200" rtl="0" algn="l">
              <a:spcBef>
                <a:spcPts val="0"/>
              </a:spcBef>
              <a:spcAft>
                <a:spcPts val="0"/>
              </a:spcAft>
              <a:buSzPts val="1600"/>
              <a:buChar char="-"/>
            </a:pPr>
            <a:r>
              <a:rPr lang="en" sz="1600"/>
              <a:t>Make dedicated tables for the sub-concepts and reference with foreign key</a:t>
            </a:r>
            <a:endParaRPr sz="1600"/>
          </a:p>
          <a:p>
            <a:pPr indent="-330200" lvl="0" marL="457200" rtl="0" algn="l">
              <a:spcBef>
                <a:spcPts val="0"/>
              </a:spcBef>
              <a:spcAft>
                <a:spcPts val="0"/>
              </a:spcAft>
              <a:buSzPts val="1600"/>
              <a:buChar char="-"/>
            </a:pPr>
            <a:r>
              <a:rPr lang="en" sz="1600"/>
              <a:t>Normalized (efficient, non-repeating) database</a:t>
            </a:r>
            <a:endParaRPr sz="1600"/>
          </a:p>
        </p:txBody>
      </p:sp>
      <p:pic>
        <p:nvPicPr>
          <p:cNvPr id="111" name="Google Shape;111;p21"/>
          <p:cNvPicPr preferRelativeResize="0"/>
          <p:nvPr/>
        </p:nvPicPr>
        <p:blipFill>
          <a:blip r:embed="rId3">
            <a:alphaModFix/>
          </a:blip>
          <a:stretch>
            <a:fillRect/>
          </a:stretch>
        </p:blipFill>
        <p:spPr>
          <a:xfrm>
            <a:off x="2069400" y="2714800"/>
            <a:ext cx="5005200" cy="229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