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7"/>
  </p:notesMasterIdLst>
  <p:sldIdLst>
    <p:sldId id="256" r:id="rId2"/>
    <p:sldId id="283" r:id="rId3"/>
    <p:sldId id="257" r:id="rId4"/>
    <p:sldId id="289" r:id="rId5"/>
    <p:sldId id="290" r:id="rId6"/>
    <p:sldId id="291" r:id="rId7"/>
    <p:sldId id="292" r:id="rId8"/>
    <p:sldId id="293" r:id="rId9"/>
    <p:sldId id="295" r:id="rId10"/>
    <p:sldId id="294" r:id="rId11"/>
    <p:sldId id="296" r:id="rId12"/>
    <p:sldId id="299" r:id="rId13"/>
    <p:sldId id="297" r:id="rId14"/>
    <p:sldId id="300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06" autoAdjust="0"/>
  </p:normalViewPr>
  <p:slideViewPr>
    <p:cSldViewPr snapToGrid="0">
      <p:cViewPr varScale="1">
        <p:scale>
          <a:sx n="85" d="100"/>
          <a:sy n="8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25A3-9825-4D4C-9A89-6DD7AE786C25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CB890-F3A8-48FF-A7CA-E9ABF33443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13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98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CNNs are often used because images are often involved.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629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098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9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03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14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a social network, weights could represent how the strength of “friendship” (frequency of interaction)</a:t>
            </a:r>
          </a:p>
          <a:p>
            <a:r>
              <a:rPr lang="en-CA" dirty="0"/>
              <a:t>In a graph representing a map, weights could represent the distance between locations.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33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Matrices are square (each row/column represents a node)</a:t>
            </a:r>
          </a:p>
          <a:p>
            <a:r>
              <a:rPr lang="en-CA" dirty="0"/>
              <a:t>Edges are represented by the values in the matrix.</a:t>
            </a:r>
          </a:p>
          <a:p>
            <a:r>
              <a:rPr lang="en-CA" dirty="0"/>
              <a:t>Undirected graphs will be symmetrical</a:t>
            </a:r>
          </a:p>
          <a:p>
            <a:r>
              <a:rPr lang="en-CA" dirty="0"/>
              <a:t>Weights can be represented using values in the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82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If weighted edges, can modify/weight metrics accordingly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59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88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383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Generator is rewarded when it successfully “tricks” the discriminator and penalized when it gets “caught”.</a:t>
            </a:r>
          </a:p>
          <a:p>
            <a:r>
              <a:rPr lang="en-US" dirty="0"/>
              <a:t>Discriminator is rewarded when it successfully identifies a “fake”.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45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D6F-0633-4AD8-8B90-3C6C8DEA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84CA-0892-4B36-AEA4-8E99F43D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3FB-D9D4-4F2C-B1B1-D503DD4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FFC4-52EA-42B6-9EF1-D236F30A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F132-1BD2-4D09-8FF6-A549760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8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60F-47D8-4FCF-AB43-82B0BE4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8F216-18F5-4C60-84EF-F4853496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1333-95B1-49EE-A588-0250E12F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09D9-51D0-4C04-917D-1205A060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B152-44AF-470E-9D8D-B54F171E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48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040D-8EBD-46DF-86CE-AD08DE886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3B8BF-11E7-45D5-B9BC-24F480DE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63EA-9A51-4151-8D0A-64B0B2AC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3BBD-E043-4757-8272-E4AAED62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0000-0772-4467-8FDF-F20159BE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4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E9CA-D341-41C6-9A3D-DC66FB62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90A2-0A2B-45EE-8D10-E980FE9F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DDC5-5BE5-4E37-B246-9DFC33A0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C111-8E68-494E-B7ED-1ED6CF17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61BD-11AF-460C-83AC-B8200E2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4279-06B4-40F0-A25F-9FEE1ADA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CF3C-290C-4084-80AC-96016791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9646-FE9D-4F7E-97A4-BD6B1275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B089-CCE5-48A2-870A-5C415A37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8786-79C4-420B-8324-3CF0A6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1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A21F-A3B4-4311-924A-9D80DE67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8554-1EB6-4BEC-A559-76833EA3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212F-A420-42E6-8089-8C9E8891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902E-89EA-4A3D-9C27-14772AAF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BCD2-8005-466D-A940-64717011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F3CE-7159-464A-A35B-135CC364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9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9CCC-9920-4DFE-9D5F-3089A434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155AD-B66D-461F-9193-651E1A6A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D8DDB-56CD-47C8-956B-2857932B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45408-24F5-4CF8-BF20-6C96DF231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E63B9-0169-4C48-B49F-865967B22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FC3D-DEF0-4516-AF49-BD893EBC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676A-B302-441B-96EB-044A660D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FC159-D002-4EA9-B48F-4EF38653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8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81A2-387A-41E9-9F9B-E891273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16DB3-CE15-45A2-AB43-78CA639B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4F620-7E25-4EA2-8886-468C969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2ADB-78E9-4560-820D-64C06005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1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7FD8A-ECB0-4DFB-B5B4-FC44CF07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3E699-6CA3-4D3A-9D1A-A318DF7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5C4D-86B4-4C27-8A6D-FCA2658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8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79A4-CB3B-4795-91F7-B8F71DB5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F851-3A6B-4A64-A505-3849557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28DF4-9DC7-457B-A538-9B94D210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0DE23-1B4F-451E-8944-D98E35D9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A079-C221-44D5-BBED-6D4B7DBE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FBFD-F55E-4670-ADA2-7B81C5CF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24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80B9-7D75-4F7B-A54F-EB032E6E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0227-03B7-4134-A3D6-E90D58E05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1F72-D932-417A-B8E1-B8555C2F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376B0-0E6B-4CE7-B781-0F3D4D0A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0548-1F0E-4163-AA00-0D21FC5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BC430-613F-4245-97EB-B3CBA892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3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C89F4-7E68-49D1-8359-D15DFFE3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E63F-A889-4901-8CFE-BF8D915B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8524-AF1F-400B-AF08-219F6175D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6CA6-B9B0-44AA-B5AA-150D11000322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B765-097E-4690-B191-DA4BE63D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C364-8608-4BA1-ABB1-66FB333F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8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hispersondoesnotexis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5.05233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assemblyai.com/blog/diffusion-models-for-machine-learning-introduction/" TargetMode="External"/><Relationship Id="rId4" Type="http://schemas.openxmlformats.org/officeDocument/2006/relationships/hyperlink" Target="https://deepai.org/machine-learning-model/text2im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eremy-eng-s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91C5-7B5B-42A0-AC5D-14518D7F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W09D3 – Graph Analysis and GANs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4A5A-AC59-4D95-9838-B020A522E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Instructor: Jeremy Eng</a:t>
            </a:r>
          </a:p>
          <a:p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Graph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8150577" cy="4488758"/>
          </a:xfrm>
        </p:spPr>
        <p:txBody>
          <a:bodyPr>
            <a:normAutofit/>
          </a:bodyPr>
          <a:lstStyle/>
          <a:p>
            <a:r>
              <a:rPr lang="en-CA" sz="2000" dirty="0"/>
              <a:t>Create our own graphs using the Python package “</a:t>
            </a:r>
            <a:r>
              <a:rPr lang="en-CA" sz="2000" dirty="0" err="1"/>
              <a:t>networkx</a:t>
            </a:r>
            <a:r>
              <a:rPr lang="en-CA" sz="2000" dirty="0"/>
              <a:t>”</a:t>
            </a:r>
          </a:p>
          <a:p>
            <a:r>
              <a:rPr lang="en-CA" sz="2000" dirty="0"/>
              <a:t>Examine interesting metrics.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12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4583289" cy="4488758"/>
          </a:xfrm>
        </p:spPr>
        <p:txBody>
          <a:bodyPr>
            <a:normAutofit/>
          </a:bodyPr>
          <a:lstStyle/>
          <a:p>
            <a:r>
              <a:rPr lang="en-CA" sz="2000" dirty="0"/>
              <a:t>Generative Adversarial Networks (Ian Goodfellow, 2014)</a:t>
            </a:r>
          </a:p>
          <a:p>
            <a:r>
              <a:rPr lang="en-CA" sz="2000" dirty="0"/>
              <a:t>Consist of two competing neural networks trying to outwit each other.</a:t>
            </a:r>
          </a:p>
          <a:p>
            <a:pPr lvl="1"/>
            <a:r>
              <a:rPr lang="en-CA" sz="1600" dirty="0"/>
              <a:t>Generator and Discriminator</a:t>
            </a:r>
          </a:p>
          <a:p>
            <a:r>
              <a:rPr lang="en-CA" sz="2000" dirty="0"/>
              <a:t>Generator is tasked with generating new “fake” samples of data.</a:t>
            </a:r>
          </a:p>
          <a:p>
            <a:r>
              <a:rPr lang="en-CA" sz="2000" dirty="0"/>
              <a:t>Discriminator’s task is to determine if a sample is fake (was generated) or not.</a:t>
            </a:r>
          </a:p>
          <a:p>
            <a:r>
              <a:rPr lang="en-CA" sz="2000" dirty="0"/>
              <a:t>Back propagation for whichever NN loses.</a:t>
            </a:r>
          </a:p>
          <a:p>
            <a:pPr lvl="1"/>
            <a:r>
              <a:rPr lang="en-CA" sz="1600" dirty="0"/>
              <a:t>Weights in neural net are updated.</a:t>
            </a:r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1">
            <a:extLst>
              <a:ext uri="{FF2B5EF4-FFF2-40B4-BE49-F238E27FC236}">
                <a16:creationId xmlns:a16="http://schemas.microsoft.com/office/drawing/2014/main" id="{0702FE0E-1C02-81DF-1728-EE70DB016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4" r="2859"/>
          <a:stretch/>
        </p:blipFill>
        <p:spPr bwMode="auto">
          <a:xfrm>
            <a:off x="5790138" y="2430335"/>
            <a:ext cx="5905151" cy="242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6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5689601" cy="4488758"/>
          </a:xfrm>
        </p:spPr>
        <p:txBody>
          <a:bodyPr>
            <a:normAutofit/>
          </a:bodyPr>
          <a:lstStyle/>
          <a:p>
            <a:r>
              <a:rPr lang="en-CA" sz="2000" dirty="0"/>
              <a:t>Overall goal is generation (very powerful).</a:t>
            </a:r>
          </a:p>
          <a:p>
            <a:r>
              <a:rPr lang="en-CA" sz="2000" dirty="0"/>
              <a:t>Sort of unsupervised learning, where it supervises itself.</a:t>
            </a:r>
          </a:p>
          <a:p>
            <a:r>
              <a:rPr lang="en-CA" sz="2000" dirty="0"/>
              <a:t>Some versions of GANs provide the generator (and  discriminator) with additional data/input.</a:t>
            </a:r>
          </a:p>
          <a:p>
            <a:pPr lvl="1"/>
            <a:r>
              <a:rPr lang="en-CA" sz="1600" dirty="0"/>
              <a:t>E.g. Conditional GANs</a:t>
            </a:r>
          </a:p>
          <a:p>
            <a:r>
              <a:rPr lang="en-CA" sz="2000" dirty="0"/>
              <a:t>Example: Human face generation </a:t>
            </a:r>
            <a:r>
              <a:rPr lang="en-CA" sz="2000" dirty="0">
                <a:hlinkClick r:id="rId3"/>
              </a:rPr>
              <a:t>https://thispersondoesnotexist.com/</a:t>
            </a:r>
            <a:endParaRPr lang="en-CA" sz="2000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3">
            <a:extLst>
              <a:ext uri="{FF2B5EF4-FFF2-40B4-BE49-F238E27FC236}">
                <a16:creationId xmlns:a16="http://schemas.microsoft.com/office/drawing/2014/main" id="{AB3B161B-424C-8EB2-88F7-00015C76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64" y="2424288"/>
            <a:ext cx="4514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3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GANs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6231466" cy="4488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Applications of GANs:</a:t>
            </a:r>
          </a:p>
          <a:p>
            <a:r>
              <a:rPr lang="en-CA" sz="2000" dirty="0"/>
              <a:t>Image/art generation</a:t>
            </a:r>
          </a:p>
          <a:p>
            <a:r>
              <a:rPr lang="en-CA" sz="2000" dirty="0"/>
              <a:t>Text to Image generation</a:t>
            </a:r>
          </a:p>
          <a:p>
            <a:r>
              <a:rPr lang="en-CA" sz="2000" dirty="0"/>
              <a:t>Image to image translation</a:t>
            </a:r>
          </a:p>
          <a:p>
            <a:pPr lvl="1"/>
            <a:r>
              <a:rPr lang="en-CA" sz="1600" dirty="0"/>
              <a:t>Day to night, black and white to colour</a:t>
            </a:r>
          </a:p>
          <a:p>
            <a:pPr lvl="1"/>
            <a:r>
              <a:rPr lang="en-CA" sz="1600" dirty="0"/>
              <a:t>Sketches to color photographs</a:t>
            </a:r>
          </a:p>
          <a:p>
            <a:r>
              <a:rPr lang="en-CA" sz="2000" dirty="0"/>
              <a:t>Image improvement</a:t>
            </a:r>
          </a:p>
          <a:p>
            <a:pPr lvl="1"/>
            <a:r>
              <a:rPr lang="en-CA" sz="1600" dirty="0"/>
              <a:t>Increase resolution</a:t>
            </a:r>
          </a:p>
          <a:p>
            <a:pPr lvl="1"/>
            <a:r>
              <a:rPr lang="en-CA" sz="1600" dirty="0"/>
              <a:t>Restoration</a:t>
            </a:r>
          </a:p>
          <a:p>
            <a:r>
              <a:rPr lang="en-CA" sz="2000" dirty="0"/>
              <a:t>Cryptography</a:t>
            </a:r>
          </a:p>
          <a:p>
            <a:r>
              <a:rPr lang="en-CA" sz="2000" dirty="0"/>
              <a:t>Drug research</a:t>
            </a:r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ED44B3-6B3F-7C50-7368-3775CD9EE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865" y="615433"/>
            <a:ext cx="4265745" cy="283301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E873E37-6831-2C28-5D7F-3C0BE82B0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51" y="3611199"/>
            <a:ext cx="3229575" cy="30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4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Diffusion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6231466" cy="4488758"/>
          </a:xfrm>
        </p:spPr>
        <p:txBody>
          <a:bodyPr>
            <a:normAutofit/>
          </a:bodyPr>
          <a:lstStyle/>
          <a:p>
            <a:r>
              <a:rPr lang="en-CA" sz="2000" dirty="0"/>
              <a:t>Another model used for image generation</a:t>
            </a:r>
          </a:p>
          <a:p>
            <a:pPr lvl="1"/>
            <a:r>
              <a:rPr lang="en-CA" sz="1600" dirty="0"/>
              <a:t>Utilizes Markov chains</a:t>
            </a:r>
          </a:p>
          <a:p>
            <a:pPr lvl="1"/>
            <a:r>
              <a:rPr lang="en-CA" sz="1600" dirty="0"/>
              <a:t>Adds noise to an image and then learns how to remove it.</a:t>
            </a:r>
          </a:p>
          <a:p>
            <a:r>
              <a:rPr lang="en-CA" sz="2000" dirty="0"/>
              <a:t>Beat GANs on image synthesis (generation)</a:t>
            </a:r>
          </a:p>
          <a:p>
            <a:pPr lvl="1"/>
            <a:r>
              <a:rPr lang="en-CA" sz="1600" dirty="0">
                <a:hlinkClick r:id="rId3"/>
              </a:rPr>
              <a:t>https://arxiv.org/abs/2105.05233</a:t>
            </a:r>
            <a:r>
              <a:rPr lang="en-CA" sz="1600" dirty="0"/>
              <a:t> (May 2021)</a:t>
            </a:r>
          </a:p>
          <a:p>
            <a:r>
              <a:rPr lang="en-CA" sz="2000" dirty="0"/>
              <a:t>Demo: </a:t>
            </a:r>
            <a:r>
              <a:rPr lang="en-CA" sz="2000" dirty="0">
                <a:hlinkClick r:id="rId4"/>
              </a:rPr>
              <a:t>https://deepai.org/machine-learning-model/text2img</a:t>
            </a:r>
            <a:endParaRPr lang="en-CA" sz="2000" dirty="0"/>
          </a:p>
          <a:p>
            <a:pPr lvl="1"/>
            <a:r>
              <a:rPr lang="en-CA" sz="1600" dirty="0"/>
              <a:t>API (cost), python examples</a:t>
            </a:r>
          </a:p>
          <a:p>
            <a:r>
              <a:rPr lang="en-CA" sz="2000" dirty="0"/>
              <a:t>Intro article: </a:t>
            </a:r>
            <a:r>
              <a:rPr lang="en-CA" sz="2000" dirty="0">
                <a:hlinkClick r:id="rId5"/>
              </a:rPr>
              <a:t>https://www.assemblyai.com/blog/diffusion-models-for-machine-learning-introduction/</a:t>
            </a: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BDBFC8-4300-E642-3067-5DD8A4F3E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82" y="2551661"/>
            <a:ext cx="5531430" cy="89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74EE24-8536-F217-4039-16AB4D78B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44" y="4027359"/>
            <a:ext cx="5317068" cy="89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62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GANs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10946416" cy="4488758"/>
          </a:xfrm>
        </p:spPr>
        <p:txBody>
          <a:bodyPr>
            <a:normAutofit/>
          </a:bodyPr>
          <a:lstStyle/>
          <a:p>
            <a:r>
              <a:rPr lang="en-CA" sz="2000" dirty="0"/>
              <a:t>GAN demo</a:t>
            </a:r>
          </a:p>
          <a:p>
            <a:r>
              <a:rPr lang="en-CA" sz="2000" dirty="0"/>
              <a:t>GAN text to art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2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Introduction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95581" cy="4393982"/>
          </a:xfrm>
        </p:spPr>
        <p:txBody>
          <a:bodyPr>
            <a:noAutofit/>
          </a:bodyPr>
          <a:lstStyle/>
          <a:p>
            <a:r>
              <a:rPr lang="en-CA" sz="2000" dirty="0"/>
              <a:t>Instructor: Dr. Jeremy Eng (engj@saskpolytech.ca)</a:t>
            </a:r>
          </a:p>
          <a:p>
            <a:r>
              <a:rPr lang="en-CA" sz="2000" dirty="0"/>
              <a:t>Lead Cloud Applications and Data Instructor at </a:t>
            </a:r>
            <a:r>
              <a:rPr lang="en-CA" sz="2000" dirty="0" err="1"/>
              <a:t>Sask</a:t>
            </a:r>
            <a:r>
              <a:rPr lang="en-CA" sz="2000" dirty="0"/>
              <a:t> Polytech</a:t>
            </a:r>
          </a:p>
          <a:p>
            <a:r>
              <a:rPr lang="en-CA" sz="2000" dirty="0"/>
              <a:t>Born and raised in Saskatoon, Saskatchewan</a:t>
            </a:r>
          </a:p>
          <a:p>
            <a:r>
              <a:rPr lang="en-CA" sz="2000" dirty="0"/>
              <a:t>PhD in Statistics</a:t>
            </a:r>
          </a:p>
          <a:p>
            <a:r>
              <a:rPr lang="en-CA" sz="2000" dirty="0"/>
              <a:t>Research Areas:</a:t>
            </a:r>
          </a:p>
          <a:p>
            <a:pPr lvl="1"/>
            <a:r>
              <a:rPr lang="en-CA" sz="1800" dirty="0"/>
              <a:t>Big data simulations involving Monte Carlo techniques</a:t>
            </a:r>
          </a:p>
          <a:p>
            <a:pPr lvl="1"/>
            <a:r>
              <a:rPr lang="en-CA" sz="1800" dirty="0"/>
              <a:t>Developing and applying machine learning techniques to model COVID-19 spread in Saskatchewan and Canada (PMCMC)</a:t>
            </a:r>
          </a:p>
          <a:p>
            <a:r>
              <a:rPr lang="en-CA" sz="2000" dirty="0"/>
              <a:t>Microsoft Certified Trainer</a:t>
            </a:r>
          </a:p>
          <a:p>
            <a:r>
              <a:rPr lang="en-CA" sz="2000" dirty="0"/>
              <a:t>LinkedIn: </a:t>
            </a:r>
            <a:r>
              <a:rPr lang="en-CA" sz="2000" dirty="0">
                <a:hlinkClick r:id="rId3"/>
              </a:rPr>
              <a:t>https://www.linkedin.com/in/jeremy-eng-sk/</a:t>
            </a:r>
            <a:endParaRPr lang="en-CA" sz="2000" dirty="0"/>
          </a:p>
          <a:p>
            <a:endParaRPr lang="en-US" sz="2000" dirty="0"/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A person with the arms crossed&#10;&#10;Description automatically generated with medium confidence">
            <a:extLst>
              <a:ext uri="{FF2B5EF4-FFF2-40B4-BE49-F238E27FC236}">
                <a16:creationId xmlns:a16="http://schemas.microsoft.com/office/drawing/2014/main" id="{9C469F5E-E8B2-4BE4-B102-555C9395D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43" y="1457471"/>
            <a:ext cx="3356688" cy="33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7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01CC-08EC-41BA-8513-E973D76D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3D1B-C3F9-4952-889D-D7D4744E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Graphs</a:t>
            </a:r>
          </a:p>
          <a:p>
            <a:pPr lvl="1"/>
            <a:r>
              <a:rPr lang="en-CA" sz="1600" dirty="0"/>
              <a:t>Definitions</a:t>
            </a:r>
          </a:p>
          <a:p>
            <a:pPr lvl="1"/>
            <a:r>
              <a:rPr lang="en-CA" sz="1600" dirty="0"/>
              <a:t>Properties and metrics</a:t>
            </a:r>
          </a:p>
          <a:p>
            <a:pPr lvl="1"/>
            <a:r>
              <a:rPr lang="en-CA" sz="1600" dirty="0"/>
              <a:t>Uses and Applications</a:t>
            </a:r>
          </a:p>
          <a:p>
            <a:pPr lvl="1"/>
            <a:r>
              <a:rPr lang="en-CA" sz="1600" dirty="0"/>
              <a:t>Demo</a:t>
            </a:r>
          </a:p>
          <a:p>
            <a:r>
              <a:rPr lang="en-CA" sz="2000" dirty="0"/>
              <a:t>GANs</a:t>
            </a:r>
          </a:p>
          <a:p>
            <a:pPr lvl="1"/>
            <a:r>
              <a:rPr lang="en-CA" sz="1600" dirty="0"/>
              <a:t>GAN architecture</a:t>
            </a:r>
          </a:p>
          <a:p>
            <a:pPr lvl="1"/>
            <a:r>
              <a:rPr lang="en-CA" sz="1600" dirty="0"/>
              <a:t>Applications</a:t>
            </a:r>
          </a:p>
          <a:p>
            <a:pPr lvl="1"/>
            <a:r>
              <a:rPr lang="en-CA" sz="1600" dirty="0"/>
              <a:t>Demos</a:t>
            </a:r>
          </a:p>
          <a:p>
            <a:pPr lvl="1"/>
            <a:endParaRPr lang="en-CA" sz="160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5542844" cy="4488758"/>
          </a:xfrm>
        </p:spPr>
        <p:txBody>
          <a:bodyPr>
            <a:normAutofit/>
          </a:bodyPr>
          <a:lstStyle/>
          <a:p>
            <a:r>
              <a:rPr lang="en-CA" sz="2000" dirty="0"/>
              <a:t>A representation of relationships between “entities”.</a:t>
            </a:r>
          </a:p>
          <a:p>
            <a:pPr lvl="1"/>
            <a:r>
              <a:rPr lang="en-CA" sz="1600" dirty="0"/>
              <a:t>E.g. Social network, company organization, maps.</a:t>
            </a:r>
          </a:p>
          <a:p>
            <a:r>
              <a:rPr lang="en-CA" sz="2000" dirty="0"/>
              <a:t>Consist of nodes (vertices) and edges that connect nodes.</a:t>
            </a:r>
          </a:p>
          <a:p>
            <a:pPr lvl="1"/>
            <a:r>
              <a:rPr lang="en-CA" sz="1600" dirty="0"/>
              <a:t>Nodes represent entities, edges represent relationships.</a:t>
            </a:r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3639E57A-DA87-5C29-A2B4-DC7A614688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t="2320" r="4926" b="13279"/>
          <a:stretch/>
        </p:blipFill>
        <p:spPr>
          <a:xfrm>
            <a:off x="6412118" y="1976843"/>
            <a:ext cx="5113866" cy="34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5542844" cy="4488758"/>
          </a:xfrm>
        </p:spPr>
        <p:txBody>
          <a:bodyPr>
            <a:normAutofit/>
          </a:bodyPr>
          <a:lstStyle/>
          <a:p>
            <a:r>
              <a:rPr lang="en-CA" sz="2000" dirty="0"/>
              <a:t>A representation of relationships between “entities”.</a:t>
            </a:r>
          </a:p>
          <a:p>
            <a:pPr lvl="1"/>
            <a:r>
              <a:rPr lang="en-CA" sz="1600" dirty="0"/>
              <a:t>E.g. Social network, company organization, maps.</a:t>
            </a:r>
          </a:p>
          <a:p>
            <a:r>
              <a:rPr lang="en-CA" sz="2000" dirty="0"/>
              <a:t>Consist of nodes (vertices) and edges that connect nodes.</a:t>
            </a:r>
          </a:p>
          <a:p>
            <a:pPr lvl="1"/>
            <a:r>
              <a:rPr lang="en-CA" sz="1600" dirty="0"/>
              <a:t>Nodes represent entities, edges represent relationships.</a:t>
            </a:r>
            <a:endParaRPr lang="en-CA" sz="2000" dirty="0"/>
          </a:p>
          <a:p>
            <a:r>
              <a:rPr lang="en-CA" sz="2000" dirty="0"/>
              <a:t>Edges can be directed or undirected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AE3EA0-5DDD-ECEB-FC26-667142FDC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69"/>
          <a:stretch/>
        </p:blipFill>
        <p:spPr bwMode="auto">
          <a:xfrm>
            <a:off x="7568932" y="1321553"/>
            <a:ext cx="33750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1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5542844" cy="4488758"/>
          </a:xfrm>
        </p:spPr>
        <p:txBody>
          <a:bodyPr>
            <a:normAutofit/>
          </a:bodyPr>
          <a:lstStyle/>
          <a:p>
            <a:r>
              <a:rPr lang="en-CA" sz="2000" dirty="0"/>
              <a:t>A representation of relationships between “entities”.</a:t>
            </a:r>
          </a:p>
          <a:p>
            <a:pPr lvl="1"/>
            <a:r>
              <a:rPr lang="en-CA" sz="1600" dirty="0"/>
              <a:t>E.g. Social network, company organization, maps.</a:t>
            </a:r>
          </a:p>
          <a:p>
            <a:r>
              <a:rPr lang="en-CA" sz="2000" dirty="0"/>
              <a:t>Consist of nodes (vertices) and edges that connect nodes.</a:t>
            </a:r>
          </a:p>
          <a:p>
            <a:pPr lvl="1"/>
            <a:r>
              <a:rPr lang="en-CA" sz="1600" dirty="0"/>
              <a:t>Nodes represent entities, edges represent relationships.</a:t>
            </a:r>
            <a:endParaRPr lang="en-CA" sz="2000" dirty="0"/>
          </a:p>
          <a:p>
            <a:r>
              <a:rPr lang="en-CA" sz="2000" dirty="0"/>
              <a:t>Edges can be directed or undirected</a:t>
            </a:r>
          </a:p>
          <a:p>
            <a:r>
              <a:rPr lang="en-CA" sz="2000" dirty="0"/>
              <a:t>Edges can also have a weight.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A0B834-6546-6B23-3B7C-3A8FDB404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12976" r="70151" b="51369"/>
          <a:stretch/>
        </p:blipFill>
        <p:spPr bwMode="auto">
          <a:xfrm>
            <a:off x="7366000" y="1779204"/>
            <a:ext cx="3646311" cy="299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6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5542844" cy="4488758"/>
          </a:xfrm>
        </p:spPr>
        <p:txBody>
          <a:bodyPr>
            <a:normAutofit/>
          </a:bodyPr>
          <a:lstStyle/>
          <a:p>
            <a:r>
              <a:rPr lang="en-CA" sz="2000" dirty="0"/>
              <a:t>A representation of relationships between “entities”.</a:t>
            </a:r>
          </a:p>
          <a:p>
            <a:pPr lvl="1"/>
            <a:r>
              <a:rPr lang="en-CA" sz="1600" dirty="0"/>
              <a:t>E.g. Social network, company organization, maps.</a:t>
            </a:r>
          </a:p>
          <a:p>
            <a:r>
              <a:rPr lang="en-CA" sz="2000" dirty="0"/>
              <a:t>Consist of nodes (vertices) and edges that connect nodes.</a:t>
            </a:r>
          </a:p>
          <a:p>
            <a:pPr lvl="1"/>
            <a:r>
              <a:rPr lang="en-CA" sz="1600" dirty="0"/>
              <a:t>Nodes represent entities, edges represent relationships.</a:t>
            </a:r>
            <a:endParaRPr lang="en-CA" sz="2000" dirty="0"/>
          </a:p>
          <a:p>
            <a:r>
              <a:rPr lang="en-CA" sz="2000" dirty="0"/>
              <a:t>Edges can be directed or undirected</a:t>
            </a:r>
          </a:p>
          <a:p>
            <a:pPr lvl="1"/>
            <a:r>
              <a:rPr lang="en-CA" sz="1600" dirty="0"/>
              <a:t>A “digraph” is a directed graph.</a:t>
            </a:r>
          </a:p>
          <a:p>
            <a:r>
              <a:rPr lang="en-CA" sz="2000" dirty="0"/>
              <a:t>Edges can also have a weight.</a:t>
            </a:r>
          </a:p>
          <a:p>
            <a:r>
              <a:rPr lang="en-CA" sz="2000" dirty="0"/>
              <a:t>Graphs can be represented using matrices (adjacency matrix)</a:t>
            </a:r>
          </a:p>
          <a:p>
            <a:pPr lvl="1"/>
            <a:r>
              <a:rPr lang="en-CA" sz="1600" dirty="0"/>
              <a:t>Allows us to apply matrix mathematics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B3CC2D-FD36-DD3B-CCDA-7C002105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911" y="3813174"/>
            <a:ext cx="5318755" cy="272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 1">
            <a:extLst>
              <a:ext uri="{FF2B5EF4-FFF2-40B4-BE49-F238E27FC236}">
                <a16:creationId xmlns:a16="http://schemas.microsoft.com/office/drawing/2014/main" id="{5114B40F-5428-2BD0-D6CC-0A9F8D33B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t="3257" r="2696" b="21959"/>
          <a:stretch/>
        </p:blipFill>
        <p:spPr bwMode="auto">
          <a:xfrm>
            <a:off x="6983932" y="1142401"/>
            <a:ext cx="4702267" cy="245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2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8150577" cy="4488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u="sng" dirty="0"/>
              <a:t>Some general interesting questions about graphs</a:t>
            </a:r>
            <a:endParaRPr lang="en-CA" sz="2000" dirty="0"/>
          </a:p>
          <a:p>
            <a:r>
              <a:rPr lang="en-US" sz="2000" dirty="0"/>
              <a:t>What are the central/important nodes? (advertising)</a:t>
            </a:r>
          </a:p>
          <a:p>
            <a:r>
              <a:rPr lang="en-US" sz="2000" dirty="0"/>
              <a:t>How “connected” is a graph? (density)</a:t>
            </a:r>
          </a:p>
          <a:p>
            <a:r>
              <a:rPr lang="en-US" sz="2000" dirty="0"/>
              <a:t>What “clusters” exist in the graph? (social network)</a:t>
            </a:r>
          </a:p>
          <a:p>
            <a:r>
              <a:rPr lang="en-US" sz="2000" dirty="0"/>
              <a:t>What is the shortest path between two nodes (maps)</a:t>
            </a:r>
          </a:p>
          <a:p>
            <a:pPr marL="0" indent="0">
              <a:buNone/>
            </a:pPr>
            <a:r>
              <a:rPr lang="en-US" sz="2000" b="1" u="sng" dirty="0"/>
              <a:t>Answered using graph metrics/properties (not exhaustive)</a:t>
            </a:r>
          </a:p>
          <a:p>
            <a:r>
              <a:rPr lang="en-US" sz="2000" dirty="0"/>
              <a:t>“Degree” of a node (number of edges)</a:t>
            </a:r>
          </a:p>
          <a:p>
            <a:r>
              <a:rPr lang="en-US" sz="2000" dirty="0"/>
              <a:t>How often a node lies on the shortest path</a:t>
            </a:r>
          </a:p>
          <a:p>
            <a:r>
              <a:rPr lang="en-US" sz="2000" dirty="0"/>
              <a:t>How close is a node to every other node</a:t>
            </a:r>
          </a:p>
          <a:p>
            <a:r>
              <a:rPr lang="en-US" sz="2000" dirty="0"/>
              <a:t>Average edges per node</a:t>
            </a:r>
          </a:p>
          <a:p>
            <a:r>
              <a:rPr lang="en-US" sz="2000" dirty="0"/>
              <a:t>Number of possible paths between nodes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10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8150577" cy="4488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Applications</a:t>
            </a:r>
            <a:r>
              <a:rPr lang="en-US" sz="2000" dirty="0"/>
              <a:t>:</a:t>
            </a:r>
          </a:p>
          <a:p>
            <a:r>
              <a:rPr lang="en-US" sz="2000" dirty="0"/>
              <a:t>Recommender systems (Netflix)</a:t>
            </a:r>
          </a:p>
          <a:p>
            <a:r>
              <a:rPr lang="en-US" sz="2000" dirty="0"/>
              <a:t>Fraud detection (banking networks and transaction path)</a:t>
            </a:r>
          </a:p>
          <a:p>
            <a:r>
              <a:rPr lang="en-US" sz="2000" dirty="0"/>
              <a:t>Supply chain logistics optimization (digraphs)</a:t>
            </a:r>
          </a:p>
          <a:p>
            <a:r>
              <a:rPr lang="en-US" sz="2000" dirty="0"/>
              <a:t>Marketing (influencers and their communities)</a:t>
            </a:r>
          </a:p>
          <a:p>
            <a:r>
              <a:rPr lang="en-US" sz="2000" dirty="0"/>
              <a:t>Optimizing routes in airlines</a:t>
            </a:r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0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</TotalTime>
  <Words>858</Words>
  <Application>Microsoft Office PowerPoint</Application>
  <PresentationFormat>Widescreen</PresentationFormat>
  <Paragraphs>136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W09D3 – Graph Analysis and GANs</vt:lpstr>
      <vt:lpstr>Introduction</vt:lpstr>
      <vt:lpstr>Outline</vt:lpstr>
      <vt:lpstr>Graphs</vt:lpstr>
      <vt:lpstr>Graphs</vt:lpstr>
      <vt:lpstr>Graphs</vt:lpstr>
      <vt:lpstr>Graphs</vt:lpstr>
      <vt:lpstr>Graphs</vt:lpstr>
      <vt:lpstr>Graphs</vt:lpstr>
      <vt:lpstr>Graph Demo</vt:lpstr>
      <vt:lpstr>GANs</vt:lpstr>
      <vt:lpstr>GANs</vt:lpstr>
      <vt:lpstr>GANs</vt:lpstr>
      <vt:lpstr>Diffusion Models</vt:lpstr>
      <vt:lpstr>GANs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W04D1 – Dimensionality Reduction</dc:title>
  <dc:creator>Eng, Jeremy</dc:creator>
  <cp:lastModifiedBy>Eng, Jeremy</cp:lastModifiedBy>
  <cp:revision>69</cp:revision>
  <dcterms:created xsi:type="dcterms:W3CDTF">2022-03-22T03:04:09Z</dcterms:created>
  <dcterms:modified xsi:type="dcterms:W3CDTF">2022-11-16T16:04:35Z</dcterms:modified>
</cp:coreProperties>
</file>