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8"/>
  </p:notesMasterIdLst>
  <p:sldIdLst>
    <p:sldId id="256" r:id="rId2"/>
    <p:sldId id="257" r:id="rId3"/>
    <p:sldId id="295" r:id="rId4"/>
    <p:sldId id="258" r:id="rId5"/>
    <p:sldId id="284" r:id="rId6"/>
    <p:sldId id="286" r:id="rId7"/>
    <p:sldId id="285" r:id="rId8"/>
    <p:sldId id="292" r:id="rId9"/>
    <p:sldId id="287" r:id="rId10"/>
    <p:sldId id="288" r:id="rId11"/>
    <p:sldId id="289" r:id="rId12"/>
    <p:sldId id="290" r:id="rId13"/>
    <p:sldId id="294" r:id="rId14"/>
    <p:sldId id="291" r:id="rId15"/>
    <p:sldId id="296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83" autoAdjust="0"/>
  </p:normalViewPr>
  <p:slideViewPr>
    <p:cSldViewPr snapToGrid="0">
      <p:cViewPr varScale="1">
        <p:scale>
          <a:sx n="73" d="100"/>
          <a:sy n="73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25A3-9825-4D4C-9A89-6DD7AE786C25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B890-F3A8-48FF-A7CA-E9ABF33443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dirty="0"/>
              <a:t>Sentiment analysis: </a:t>
            </a:r>
            <a:r>
              <a:rPr lang="en-CA" sz="1200" dirty="0"/>
              <a:t>determining the </a:t>
            </a:r>
            <a:r>
              <a:rPr lang="en-US" sz="1200" dirty="0"/>
              <a:t>opinion or attitude</a:t>
            </a:r>
            <a:r>
              <a:rPr lang="en-CA" sz="1200" dirty="0"/>
              <a:t> of some given text (subjective).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58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Assumed generative procedure:</a:t>
            </a:r>
          </a:p>
          <a:p>
            <a:pPr marL="228600" indent="-228600">
              <a:buAutoNum type="arabicPeriod"/>
            </a:pPr>
            <a:r>
              <a:rPr lang="en-CA" dirty="0"/>
              <a:t>Sample topic (from </a:t>
            </a:r>
            <a:r>
              <a:rPr lang="en-CA" dirty="0" err="1"/>
              <a:t>dist’n</a:t>
            </a:r>
            <a:r>
              <a:rPr lang="en-CA" dirty="0"/>
              <a:t>)</a:t>
            </a:r>
          </a:p>
          <a:p>
            <a:pPr marL="228600" indent="-228600">
              <a:buAutoNum type="arabicPeriod"/>
            </a:pPr>
            <a:r>
              <a:rPr lang="en-CA" dirty="0"/>
              <a:t>Sample word from topic (from </a:t>
            </a:r>
            <a:r>
              <a:rPr lang="en-CA" dirty="0" err="1"/>
              <a:t>dist’n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Want to learn: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Words in each topic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Word </a:t>
            </a:r>
            <a:r>
              <a:rPr lang="en-CA" dirty="0" err="1"/>
              <a:t>dist’n</a:t>
            </a:r>
            <a:r>
              <a:rPr lang="en-CA" dirty="0"/>
              <a:t> (for each topic)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Topic </a:t>
            </a:r>
            <a:r>
              <a:rPr lang="en-CA" dirty="0" err="1"/>
              <a:t>dist’n</a:t>
            </a:r>
            <a:r>
              <a:rPr lang="en-CA" dirty="0"/>
              <a:t> (for each document)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519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This is what we start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257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CA" dirty="0"/>
              <a:t>Hyperparameters:</a:t>
            </a:r>
          </a:p>
          <a:p>
            <a:pPr marL="0" indent="0">
              <a:buFont typeface="+mj-lt"/>
              <a:buNone/>
            </a:pPr>
            <a:r>
              <a:rPr lang="en" sz="1200" i="1" dirty="0"/>
              <a:t>α</a:t>
            </a:r>
            <a:r>
              <a:rPr lang="en" sz="1200" i="0" dirty="0"/>
              <a:t> = Controls how many topics are in each document (few or many)</a:t>
            </a:r>
          </a:p>
          <a:p>
            <a:pPr marL="0" indent="0">
              <a:buFont typeface="+mj-lt"/>
              <a:buNone/>
            </a:pPr>
            <a:r>
              <a:rPr lang="el-GR" sz="1200" i="1" dirty="0"/>
              <a:t>η</a:t>
            </a:r>
            <a:r>
              <a:rPr lang="en-CA" sz="1200" i="0" dirty="0"/>
              <a:t> = Represents how many words are in each topic (few or many)</a:t>
            </a:r>
            <a:endParaRPr lang="en" sz="1200" i="0" dirty="0"/>
          </a:p>
          <a:p>
            <a:pPr marL="0" indent="0">
              <a:buFont typeface="+mj-lt"/>
              <a:buNone/>
            </a:pPr>
            <a:endParaRPr lang="en-CA" i="0" dirty="0"/>
          </a:p>
          <a:p>
            <a:pPr marL="0" indent="0">
              <a:buFont typeface="+mj-lt"/>
              <a:buNone/>
            </a:pPr>
            <a:r>
              <a:rPr lang="en-CA" i="0" dirty="0"/>
              <a:t>We want to infer: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l-GR" sz="1200" i="1" dirty="0"/>
              <a:t>β</a:t>
            </a:r>
            <a:r>
              <a:rPr lang="en" sz="1200" i="1" baseline="-25000" dirty="0"/>
              <a:t>k</a:t>
            </a:r>
            <a:r>
              <a:rPr lang="en" sz="1200" i="0" dirty="0"/>
              <a:t> = word proportions in topic </a:t>
            </a:r>
            <a:r>
              <a:rPr lang="en" sz="1200" i="1" dirty="0"/>
              <a:t>K</a:t>
            </a:r>
            <a:r>
              <a:rPr lang="en" sz="1200" i="0" dirty="0"/>
              <a:t> (depends on </a:t>
            </a:r>
            <a:r>
              <a:rPr lang="el-GR" sz="1200" i="1" dirty="0"/>
              <a:t>η</a:t>
            </a:r>
            <a:r>
              <a:rPr lang="en-CA" sz="1200" i="0" dirty="0"/>
              <a:t>)</a:t>
            </a:r>
            <a:endParaRPr lang="en-CA" i="0" dirty="0"/>
          </a:p>
          <a:p>
            <a:pPr marL="0" indent="0">
              <a:buFont typeface="+mj-lt"/>
              <a:buNone/>
            </a:pPr>
            <a:r>
              <a:rPr lang="el-GR" b="0" i="1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CA" i="1" baseline="-25000" dirty="0"/>
              <a:t>d</a:t>
            </a:r>
            <a:r>
              <a:rPr lang="en-CA" i="0" dirty="0"/>
              <a:t> = topic proportions in document </a:t>
            </a:r>
            <a:r>
              <a:rPr lang="en-CA" i="1" dirty="0"/>
              <a:t>d</a:t>
            </a:r>
            <a:r>
              <a:rPr lang="en-CA" i="0" dirty="0"/>
              <a:t> (depends on </a:t>
            </a:r>
            <a:r>
              <a:rPr lang="en" sz="1200" i="1" dirty="0"/>
              <a:t>α</a:t>
            </a:r>
            <a:r>
              <a:rPr lang="en" sz="1200" i="0" dirty="0"/>
              <a:t>)</a:t>
            </a:r>
          </a:p>
          <a:p>
            <a:pPr marL="0" indent="0">
              <a:buFont typeface="+mj-lt"/>
              <a:buNone/>
            </a:pPr>
            <a:r>
              <a:rPr lang="en-CA" i="1" dirty="0" err="1"/>
              <a:t>z</a:t>
            </a:r>
            <a:r>
              <a:rPr lang="en-CA" i="1" baseline="-25000" dirty="0" err="1"/>
              <a:t>d,n</a:t>
            </a:r>
            <a:r>
              <a:rPr lang="en-CA" i="0" dirty="0"/>
              <a:t> = assigned topic for word </a:t>
            </a:r>
            <a:r>
              <a:rPr lang="en-CA" i="1" dirty="0"/>
              <a:t>n</a:t>
            </a:r>
            <a:r>
              <a:rPr lang="en-CA" i="0" dirty="0"/>
              <a:t> in document </a:t>
            </a:r>
            <a:r>
              <a:rPr lang="en-CA" i="1" dirty="0"/>
              <a:t>d</a:t>
            </a:r>
          </a:p>
          <a:p>
            <a:pPr marL="0" indent="0">
              <a:buFont typeface="+mj-lt"/>
              <a:buNone/>
            </a:pPr>
            <a:endParaRPr lang="en-CA" i="0" dirty="0"/>
          </a:p>
          <a:p>
            <a:pPr marL="0" indent="0">
              <a:buFont typeface="+mj-lt"/>
              <a:buNone/>
            </a:pPr>
            <a:r>
              <a:rPr lang="en-CA" i="0" dirty="0"/>
              <a:t>Many ways to perform this inference.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66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CA" dirty="0"/>
              <a:t>Hyperparameters:</a:t>
            </a:r>
          </a:p>
          <a:p>
            <a:pPr marL="0" indent="0">
              <a:buFont typeface="+mj-lt"/>
              <a:buNone/>
            </a:pPr>
            <a:r>
              <a:rPr lang="en" sz="1200" i="1" dirty="0"/>
              <a:t>α</a:t>
            </a:r>
            <a:r>
              <a:rPr lang="en" sz="1200" i="0" dirty="0"/>
              <a:t> = Controls how many topics are in each document (few or many)</a:t>
            </a:r>
          </a:p>
          <a:p>
            <a:pPr marL="0" indent="0">
              <a:buFont typeface="+mj-lt"/>
              <a:buNone/>
            </a:pPr>
            <a:r>
              <a:rPr lang="el-GR" sz="1200" i="1" dirty="0"/>
              <a:t>η</a:t>
            </a:r>
            <a:r>
              <a:rPr lang="en-CA" sz="1200" i="0" dirty="0"/>
              <a:t> = Represents how many words are in each topic (few or many)</a:t>
            </a:r>
            <a:endParaRPr lang="en" sz="1200" i="0" dirty="0"/>
          </a:p>
          <a:p>
            <a:pPr marL="0" indent="0">
              <a:buFont typeface="+mj-lt"/>
              <a:buNone/>
            </a:pPr>
            <a:endParaRPr lang="en-CA" i="0" dirty="0"/>
          </a:p>
          <a:p>
            <a:pPr marL="0" indent="0">
              <a:buFont typeface="+mj-lt"/>
              <a:buNone/>
            </a:pPr>
            <a:r>
              <a:rPr lang="en-CA" i="0" dirty="0"/>
              <a:t>We want to infer: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l-GR" sz="1200" i="1" dirty="0"/>
              <a:t>β</a:t>
            </a:r>
            <a:r>
              <a:rPr lang="en" sz="1200" i="1" baseline="-25000" dirty="0"/>
              <a:t>k</a:t>
            </a:r>
            <a:r>
              <a:rPr lang="en" sz="1200" i="0" dirty="0"/>
              <a:t> = word proportions in topic </a:t>
            </a:r>
            <a:r>
              <a:rPr lang="en" sz="1200" i="1" dirty="0"/>
              <a:t>K</a:t>
            </a:r>
            <a:r>
              <a:rPr lang="en" sz="1200" i="0" dirty="0"/>
              <a:t> (depends on </a:t>
            </a:r>
            <a:r>
              <a:rPr lang="el-GR" sz="1200" i="1" dirty="0"/>
              <a:t>η</a:t>
            </a:r>
            <a:r>
              <a:rPr lang="en-CA" sz="1200" i="0" dirty="0"/>
              <a:t>)</a:t>
            </a:r>
            <a:endParaRPr lang="en-CA" i="0" dirty="0"/>
          </a:p>
          <a:p>
            <a:pPr marL="0" indent="0">
              <a:buFont typeface="+mj-lt"/>
              <a:buNone/>
            </a:pPr>
            <a:r>
              <a:rPr lang="el-GR" b="0" i="1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CA" i="1" baseline="-25000" dirty="0"/>
              <a:t>d</a:t>
            </a:r>
            <a:r>
              <a:rPr lang="en-CA" i="0" dirty="0"/>
              <a:t> = topic proportions in document </a:t>
            </a:r>
            <a:r>
              <a:rPr lang="en-CA" i="1" dirty="0"/>
              <a:t>d</a:t>
            </a:r>
            <a:r>
              <a:rPr lang="en-CA" i="0" dirty="0"/>
              <a:t> (depends on </a:t>
            </a:r>
            <a:r>
              <a:rPr lang="en" sz="1200" i="1" dirty="0"/>
              <a:t>α</a:t>
            </a:r>
            <a:r>
              <a:rPr lang="en" sz="1200" i="0" dirty="0"/>
              <a:t>)</a:t>
            </a:r>
          </a:p>
          <a:p>
            <a:pPr marL="0" indent="0">
              <a:buFont typeface="+mj-lt"/>
              <a:buNone/>
            </a:pPr>
            <a:r>
              <a:rPr lang="en-CA" i="1" dirty="0" err="1"/>
              <a:t>z</a:t>
            </a:r>
            <a:r>
              <a:rPr lang="en-CA" i="1" baseline="-25000" dirty="0" err="1"/>
              <a:t>d,n</a:t>
            </a:r>
            <a:r>
              <a:rPr lang="en-CA" i="0" dirty="0"/>
              <a:t> = assigned topic for word </a:t>
            </a:r>
            <a:r>
              <a:rPr lang="en-CA" i="1" dirty="0"/>
              <a:t>n</a:t>
            </a:r>
            <a:r>
              <a:rPr lang="en-CA" i="0" dirty="0"/>
              <a:t> in document </a:t>
            </a:r>
            <a:r>
              <a:rPr lang="en-CA" i="1" dirty="0"/>
              <a:t>d</a:t>
            </a:r>
          </a:p>
          <a:p>
            <a:pPr marL="0" indent="0">
              <a:buFont typeface="+mj-lt"/>
              <a:buNone/>
            </a:pPr>
            <a:endParaRPr lang="en-CA" i="0" dirty="0"/>
          </a:p>
          <a:p>
            <a:pPr marL="0" indent="0">
              <a:buFont typeface="+mj-lt"/>
              <a:buNone/>
            </a:pPr>
            <a:r>
              <a:rPr lang="en-CA" i="0" dirty="0"/>
              <a:t>Many ways to perform this inference.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319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Faster than reading through every review, social media post, document, etc.</a:t>
            </a:r>
          </a:p>
          <a:p>
            <a:r>
              <a:rPr lang="en-CA" dirty="0"/>
              <a:t>Focus on supervised sentiment</a:t>
            </a:r>
          </a:p>
          <a:p>
            <a:r>
              <a:rPr lang="en-CA" dirty="0"/>
              <a:t>+/- words (e.g., decent)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38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would the (supervised) training data consist of?</a:t>
            </a:r>
          </a:p>
          <a:p>
            <a:r>
              <a:rPr lang="en-CA" dirty="0"/>
              <a:t>For NLP, you usually need a LARGE training data set (corpus)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76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are the English words which does not add much meaning to a sentence. They can safely be ignored without sacrificing the meaning of the sentence.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Lemmatization is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process of grouping together the inflected forms of a word so they can be analyzed as a single item. (running, ran, runner, etc.)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Part-of-speech filtering: Nouns, verbs, adjectives, adverbs, etc.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Vectorizing: converting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words/phrases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vectors of real numbers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Bag of words: words and how often they occur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TF-IDF (</a:t>
            </a:r>
            <a:r>
              <a:rPr lang="en-CA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term frequency-inverse document frequency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):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statistical measure that evaluates how relevant a word is to a document in a collection of documents.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Word vectorization: words/phrases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vectors of real numbers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One-hot-encoded words: Every word which are part of the given text data are written in the form of vectors, constituting only of 1 and 0 . Each word is written or encoded as one hot vector, with each one hot vector being unique.</a:t>
            </a:r>
          </a:p>
          <a:p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69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79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413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Topics of emails: Lighthouse/education, dog/cat, shopping,</a:t>
            </a:r>
          </a:p>
          <a:p>
            <a:r>
              <a:rPr lang="en-CA" dirty="0"/>
              <a:t>Topics of 2021 news articles: covid, Joe Biden, GME meme stock, supply chain problems</a:t>
            </a:r>
          </a:p>
          <a:p>
            <a:r>
              <a:rPr lang="en-CA" dirty="0"/>
              <a:t>Similar to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53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71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LDA in dimensionality reduction refers to linear discriminant analysis</a:t>
            </a:r>
          </a:p>
          <a:p>
            <a:r>
              <a:rPr lang="en-CA" dirty="0"/>
              <a:t>Latent = not observed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03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D6F-0633-4AD8-8B90-3C6C8DEA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84CA-0892-4B36-AEA4-8E99F43D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3FB-D9D4-4F2C-B1B1-D503DD4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FFC4-52EA-42B6-9EF1-D236F30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F132-1BD2-4D09-8FF6-A549760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8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60F-47D8-4FCF-AB43-82B0BE4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F216-18F5-4C60-84EF-F485349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1333-95B1-49EE-A588-0250E12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09D9-51D0-4C04-917D-1205A06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152-44AF-470E-9D8D-B54F171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4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040D-8EBD-46DF-86CE-AD08DE88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B8BF-11E7-45D5-B9BC-24F480DE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63EA-9A51-4151-8D0A-64B0B2AC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3BBD-E043-4757-8272-E4AAED62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0000-0772-4467-8FDF-F20159BE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E9CA-D341-41C6-9A3D-DC66FB62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90A2-0A2B-45EE-8D10-E980FE9F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DDC5-5BE5-4E37-B246-9DFC33A0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C111-8E68-494E-B7ED-1ED6CF17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61BD-11AF-460C-83AC-B8200E2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4279-06B4-40F0-A25F-9FEE1AD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CF3C-290C-4084-80AC-96016791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9646-FE9D-4F7E-97A4-BD6B1275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B089-CCE5-48A2-870A-5C415A37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8786-79C4-420B-8324-3CF0A6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21F-A3B4-4311-924A-9D80DE67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8554-1EB6-4BEC-A559-76833EA3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212F-A420-42E6-8089-8C9E8891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902E-89EA-4A3D-9C27-14772AAF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BCD2-8005-466D-A940-6471701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F3CE-7159-464A-A35B-135CC36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9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9CCC-9920-4DFE-9D5F-3089A43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55AD-B66D-461F-9193-651E1A6A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8DDB-56CD-47C8-956B-2857932B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45408-24F5-4CF8-BF20-6C96DF23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E63B9-0169-4C48-B49F-865967B22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FC3D-DEF0-4516-AF49-BD893EBC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676A-B302-441B-96EB-044A660D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C159-D002-4EA9-B48F-4EF38653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8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81A2-387A-41E9-9F9B-E891273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6DB3-CE15-45A2-AB43-78CA639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4F620-7E25-4EA2-8886-468C969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2ADB-78E9-4560-820D-64C06005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7FD8A-ECB0-4DFB-B5B4-FC44CF0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3E699-6CA3-4D3A-9D1A-A318DF7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5C4D-86B4-4C27-8A6D-FCA2658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8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9A4-CB3B-4795-91F7-B8F71DB5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F851-3A6B-4A64-A505-3849557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28DF4-9DC7-457B-A538-9B94D210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DE23-1B4F-451E-8944-D98E35D9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A079-C221-44D5-BBED-6D4B7DBE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FBFD-F55E-4670-ADA2-7B81C5C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2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80B9-7D75-4F7B-A54F-EB032E6E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0227-03B7-4134-A3D6-E90D58E0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1F72-D932-417A-B8E1-B8555C2F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76B0-0E6B-4CE7-B781-0F3D4D0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0548-1F0E-4163-AA00-0D21FC5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C430-613F-4245-97EB-B3CBA89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C89F4-7E68-49D1-8359-D15DFFE3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E63F-A889-4901-8CFE-BF8D915B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524-AF1F-400B-AF08-219F6175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6CA6-B9B0-44AA-B5AA-150D11000322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765-097E-4690-B191-DA4BE63D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C364-8608-4BA1-ABB1-66FB333F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8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91C5-7B5B-42A0-AC5D-14518D7F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>
                <a:solidFill>
                  <a:srgbClr val="080808"/>
                </a:solidFill>
              </a:rPr>
              <a:t>W8D4 </a:t>
            </a:r>
            <a:r>
              <a:rPr lang="en-CA" sz="3600" dirty="0">
                <a:solidFill>
                  <a:srgbClr val="080808"/>
                </a:solidFill>
              </a:rPr>
              <a:t>– NLP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4A5A-AC59-4D95-9838-B020A522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197" y="4566918"/>
            <a:ext cx="3781605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Instructor: Mark Cassar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Credit: Eric </a:t>
            </a:r>
            <a:r>
              <a:rPr lang="en-CA" sz="2000" dirty="0" err="1">
                <a:solidFill>
                  <a:srgbClr val="080808"/>
                </a:solidFill>
              </a:rPr>
              <a:t>Elmoznino</a:t>
            </a:r>
            <a:r>
              <a:rPr lang="en-CA" sz="2000" dirty="0">
                <a:solidFill>
                  <a:srgbClr val="080808"/>
                </a:solidFill>
              </a:rPr>
              <a:t>/Jeremy </a:t>
            </a:r>
            <a:r>
              <a:rPr lang="en-CA" sz="2000" dirty="0" err="1">
                <a:solidFill>
                  <a:srgbClr val="080808"/>
                </a:solidFill>
              </a:rPr>
              <a:t>Eng</a:t>
            </a:r>
            <a:endParaRPr lang="en-CA" sz="2000" dirty="0">
              <a:solidFill>
                <a:srgbClr val="080808"/>
              </a:solidFill>
            </a:endParaRPr>
          </a:p>
          <a:p>
            <a:endParaRPr lang="en-CA" sz="2000" dirty="0">
              <a:solidFill>
                <a:srgbClr val="080808"/>
              </a:solidFill>
            </a:endParaRPr>
          </a:p>
          <a:p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415543"/>
            <a:ext cx="10905064" cy="4836096"/>
          </a:xfrm>
        </p:spPr>
        <p:txBody>
          <a:bodyPr>
            <a:normAutofit/>
          </a:bodyPr>
          <a:lstStyle/>
          <a:p>
            <a:r>
              <a:rPr lang="en-CA" sz="2000" dirty="0"/>
              <a:t>Tagging documents</a:t>
            </a:r>
          </a:p>
          <a:p>
            <a:pPr lvl="1"/>
            <a:r>
              <a:rPr lang="en-CA" sz="1800" dirty="0"/>
              <a:t>Organizing company documents</a:t>
            </a:r>
          </a:p>
          <a:p>
            <a:pPr lvl="1"/>
            <a:r>
              <a:rPr lang="en-CA" sz="1800" dirty="0"/>
              <a:t>Organizing scientific papers</a:t>
            </a:r>
          </a:p>
          <a:p>
            <a:r>
              <a:rPr lang="en-CA" sz="2000" dirty="0"/>
              <a:t>Marketing</a:t>
            </a:r>
          </a:p>
          <a:p>
            <a:pPr lvl="1"/>
            <a:r>
              <a:rPr lang="en-CA" sz="1800" dirty="0"/>
              <a:t>Kinds of things people are saying about your brand</a:t>
            </a:r>
          </a:p>
          <a:p>
            <a:pPr lvl="1"/>
            <a:r>
              <a:rPr lang="en-CA" sz="1800" dirty="0"/>
              <a:t>Recommendations based on reading (or listening) history</a:t>
            </a:r>
          </a:p>
          <a:p>
            <a:r>
              <a:rPr lang="en-CA" sz="2000" dirty="0"/>
              <a:t>Data collection</a:t>
            </a:r>
          </a:p>
          <a:p>
            <a:pPr lvl="1"/>
            <a:r>
              <a:rPr lang="en-CA" sz="1800" dirty="0"/>
              <a:t>Legal discovery</a:t>
            </a:r>
          </a:p>
          <a:p>
            <a:r>
              <a:rPr lang="en-CA" sz="2000" dirty="0"/>
              <a:t>Search engines</a:t>
            </a:r>
          </a:p>
          <a:p>
            <a:pPr lvl="1"/>
            <a:r>
              <a:rPr lang="en-CA" sz="1800" dirty="0"/>
              <a:t>Label webpages with topics (used by Google)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069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Modeling: 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0"/>
            <a:ext cx="5678673" cy="4450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Overview</a:t>
            </a:r>
          </a:p>
          <a:p>
            <a:r>
              <a:rPr lang="en-CA" sz="2000" dirty="0"/>
              <a:t>Each document is described by a distribution of topics.</a:t>
            </a:r>
          </a:p>
          <a:p>
            <a:r>
              <a:rPr lang="en-CA" sz="2000" dirty="0"/>
              <a:t>Each topic is described by a distribution of words.</a:t>
            </a:r>
          </a:p>
          <a:p>
            <a:r>
              <a:rPr lang="en-CA" sz="2000" dirty="0"/>
              <a:t>Given some document, what is the most probable distribution of topics that generated it?</a:t>
            </a:r>
          </a:p>
          <a:p>
            <a:r>
              <a:rPr lang="en-CA" sz="2000" dirty="0"/>
              <a:t>Hierarchical Bayesian model (three-level):</a:t>
            </a:r>
          </a:p>
          <a:p>
            <a:pPr lvl="1"/>
            <a:r>
              <a:rPr lang="en-CA" sz="1800" i="1" dirty="0"/>
              <a:t>p(</a:t>
            </a:r>
            <a:r>
              <a:rPr lang="en-CA" sz="1800" i="1" dirty="0" err="1"/>
              <a:t>topics</a:t>
            </a:r>
            <a:r>
              <a:rPr lang="en-CA" sz="1800" dirty="0" err="1"/>
              <a:t>|</a:t>
            </a:r>
            <a:r>
              <a:rPr lang="en-CA" sz="1800" i="1" dirty="0" err="1"/>
              <a:t>document</a:t>
            </a:r>
            <a:r>
              <a:rPr lang="en-CA" sz="1800" i="1" dirty="0"/>
              <a:t>)</a:t>
            </a:r>
            <a:r>
              <a:rPr lang="en-CA" sz="1800" dirty="0"/>
              <a:t> ∝ </a:t>
            </a:r>
            <a:r>
              <a:rPr lang="en-CA" sz="1800" i="1" dirty="0"/>
              <a:t>p(</a:t>
            </a:r>
            <a:r>
              <a:rPr lang="en-CA" sz="1800" i="1" dirty="0" err="1"/>
              <a:t>document</a:t>
            </a:r>
            <a:r>
              <a:rPr lang="en-CA" sz="1800" dirty="0" err="1"/>
              <a:t>|</a:t>
            </a:r>
            <a:r>
              <a:rPr lang="en-CA" sz="1800" i="1" dirty="0" err="1"/>
              <a:t>topics</a:t>
            </a:r>
            <a:r>
              <a:rPr lang="en-CA" sz="1800" i="1" dirty="0"/>
              <a:t>)p(topics)</a:t>
            </a:r>
          </a:p>
          <a:p>
            <a:r>
              <a:rPr lang="en-CA" sz="2000" dirty="0"/>
              <a:t>Unsupervised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E45E88-93EF-4714-BA11-7BD219F1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3096" y="2076072"/>
            <a:ext cx="5203570" cy="270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08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Modeling: LDA Assumed Generative Process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Google Shape;145;p25">
            <a:extLst>
              <a:ext uri="{FF2B5EF4-FFF2-40B4-BE49-F238E27FC236}">
                <a16:creationId xmlns:a16="http://schemas.microsoft.com/office/drawing/2014/main" id="{0D9178AC-6FF1-4D1E-97A6-291F2C47B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879" y="2735926"/>
            <a:ext cx="3067545" cy="256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46;p25">
            <a:extLst>
              <a:ext uri="{FF2B5EF4-FFF2-40B4-BE49-F238E27FC236}">
                <a16:creationId xmlns:a16="http://schemas.microsoft.com/office/drawing/2014/main" id="{7ABC3F9C-D942-431D-BCE5-9A5A1941E39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907" y="2331602"/>
            <a:ext cx="7323744" cy="37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7;p25">
            <a:extLst>
              <a:ext uri="{FF2B5EF4-FFF2-40B4-BE49-F238E27FC236}">
                <a16:creationId xmlns:a16="http://schemas.microsoft.com/office/drawing/2014/main" id="{29842ADD-15C7-4C77-A994-31AEE01B357C}"/>
              </a:ext>
            </a:extLst>
          </p:cNvPr>
          <p:cNvSpPr txBox="1"/>
          <p:nvPr/>
        </p:nvSpPr>
        <p:spPr>
          <a:xfrm>
            <a:off x="1145865" y="2002465"/>
            <a:ext cx="291957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topic is described by a distribution of words.</a:t>
            </a:r>
          </a:p>
        </p:txBody>
      </p:sp>
      <p:sp>
        <p:nvSpPr>
          <p:cNvPr id="15" name="Google Shape;148;p25">
            <a:extLst>
              <a:ext uri="{FF2B5EF4-FFF2-40B4-BE49-F238E27FC236}">
                <a16:creationId xmlns:a16="http://schemas.microsoft.com/office/drawing/2014/main" id="{34AD1292-13EC-4D29-BAF4-36901D207F1C}"/>
              </a:ext>
            </a:extLst>
          </p:cNvPr>
          <p:cNvSpPr txBox="1"/>
          <p:nvPr/>
        </p:nvSpPr>
        <p:spPr>
          <a:xfrm>
            <a:off x="6417766" y="1576087"/>
            <a:ext cx="363609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document is described by a distribution of topics.</a:t>
            </a:r>
          </a:p>
        </p:txBody>
      </p:sp>
    </p:spTree>
    <p:extLst>
      <p:ext uri="{BB962C8B-B14F-4D97-AF65-F5344CB8AC3E}">
        <p14:creationId xmlns:p14="http://schemas.microsoft.com/office/powerpoint/2010/main" val="283325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Modeling: LDA Assumed Generative Process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Google Shape;147;p25">
            <a:extLst>
              <a:ext uri="{FF2B5EF4-FFF2-40B4-BE49-F238E27FC236}">
                <a16:creationId xmlns:a16="http://schemas.microsoft.com/office/drawing/2014/main" id="{29842ADD-15C7-4C77-A994-31AEE01B357C}"/>
              </a:ext>
            </a:extLst>
          </p:cNvPr>
          <p:cNvSpPr txBox="1"/>
          <p:nvPr/>
        </p:nvSpPr>
        <p:spPr>
          <a:xfrm>
            <a:off x="1145865" y="2002465"/>
            <a:ext cx="291957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topic is described by a distribution of words.</a:t>
            </a:r>
          </a:p>
        </p:txBody>
      </p:sp>
      <p:sp>
        <p:nvSpPr>
          <p:cNvPr id="15" name="Google Shape;148;p25">
            <a:extLst>
              <a:ext uri="{FF2B5EF4-FFF2-40B4-BE49-F238E27FC236}">
                <a16:creationId xmlns:a16="http://schemas.microsoft.com/office/drawing/2014/main" id="{34AD1292-13EC-4D29-BAF4-36901D207F1C}"/>
              </a:ext>
            </a:extLst>
          </p:cNvPr>
          <p:cNvSpPr txBox="1"/>
          <p:nvPr/>
        </p:nvSpPr>
        <p:spPr>
          <a:xfrm>
            <a:off x="6417766" y="1576087"/>
            <a:ext cx="363609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document is described by a distribution of topics.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E5EF4-833D-4B4B-910E-3CC8F707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68" y="2321372"/>
            <a:ext cx="7360384" cy="37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2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Modeling: LDA Graphical Model</a:t>
            </a:r>
          </a:p>
        </p:txBody>
      </p:sp>
      <p:sp>
        <p:nvSpPr>
          <p:cNvPr id="20" name="Google Shape;155;p26">
            <a:extLst>
              <a:ext uri="{FF2B5EF4-FFF2-40B4-BE49-F238E27FC236}">
                <a16:creationId xmlns:a16="http://schemas.microsoft.com/office/drawing/2014/main" id="{B47A9714-B343-47B1-9314-306D463FDB0A}"/>
              </a:ext>
            </a:extLst>
          </p:cNvPr>
          <p:cNvSpPr txBox="1">
            <a:spLocks noGrp="1"/>
          </p:cNvSpPr>
          <p:nvPr/>
        </p:nvSpPr>
        <p:spPr>
          <a:xfrm>
            <a:off x="643467" y="1782981"/>
            <a:ext cx="5528044" cy="43939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documents,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words,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topics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Hyperparameters: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α, </a:t>
            </a:r>
            <a:r>
              <a:rPr lang="el-GR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η</a:t>
            </a:r>
            <a:r>
              <a:rPr lang="en-CA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</a:t>
            </a:r>
            <a:r>
              <a:rPr lang="en-US" sz="2000" i="1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word proportions in topic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(depends on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η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</a:t>
            </a:r>
            <a:r>
              <a:rPr lang="en-US" sz="2000" i="1" baseline="-25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topic proportions in document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(depends on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US" sz="2000" i="1" baseline="-25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d,n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assigned topic for word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document </a:t>
            </a:r>
            <a:r>
              <a:rPr lang="en-US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CA" sz="2000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 = Random Variables</a:t>
            </a:r>
          </a:p>
          <a:p>
            <a:pPr marL="88265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Shaded = observed</a:t>
            </a:r>
          </a:p>
          <a:p>
            <a:pPr marL="88265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Unshaded = latent</a:t>
            </a:r>
            <a:endParaRPr lang="en-CA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Arrows show dependence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Plates = replication</a:t>
            </a:r>
          </a:p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1000F92-8CDE-4516-9B32-17EEF8F59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21" y="1935308"/>
            <a:ext cx="5707245" cy="348141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1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Modeling: LDA Graphical Model</a:t>
            </a:r>
          </a:p>
        </p:txBody>
      </p:sp>
      <p:sp>
        <p:nvSpPr>
          <p:cNvPr id="20" name="Google Shape;155;p26">
            <a:extLst>
              <a:ext uri="{FF2B5EF4-FFF2-40B4-BE49-F238E27FC236}">
                <a16:creationId xmlns:a16="http://schemas.microsoft.com/office/drawing/2014/main" id="{B47A9714-B343-47B1-9314-306D463FDB0A}"/>
              </a:ext>
            </a:extLst>
          </p:cNvPr>
          <p:cNvSpPr txBox="1">
            <a:spLocks noGrp="1"/>
          </p:cNvSpPr>
          <p:nvPr/>
        </p:nvSpPr>
        <p:spPr>
          <a:xfrm>
            <a:off x="643467" y="1782981"/>
            <a:ext cx="5528044" cy="43939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28600">
              <a:lnSpc>
                <a:spcPct val="100000"/>
              </a:lnSpc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B9BEAE8-C099-4C90-B10D-45B2C7372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66" t="52952" r="30357" b="9104"/>
          <a:stretch/>
        </p:blipFill>
        <p:spPr>
          <a:xfrm>
            <a:off x="1291144" y="1494561"/>
            <a:ext cx="9541390" cy="4372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4EFC0-2F9B-4BE7-B4EC-17117B02B1EF}"/>
              </a:ext>
            </a:extLst>
          </p:cNvPr>
          <p:cNvSpPr txBox="1"/>
          <p:nvPr/>
        </p:nvSpPr>
        <p:spPr>
          <a:xfrm>
            <a:off x="3261360" y="6028688"/>
            <a:ext cx="566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https://serrano.academy/natural-language-processing/</a:t>
            </a:r>
          </a:p>
        </p:txBody>
      </p:sp>
    </p:spTree>
    <p:extLst>
      <p:ext uri="{BB962C8B-B14F-4D97-AF65-F5344CB8AC3E}">
        <p14:creationId xmlns:p14="http://schemas.microsoft.com/office/powerpoint/2010/main" val="198096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Modeling: Demo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oogle Shape;164;p27">
            <a:extLst>
              <a:ext uri="{FF2B5EF4-FFF2-40B4-BE49-F238E27FC236}">
                <a16:creationId xmlns:a16="http://schemas.microsoft.com/office/drawing/2014/main" id="{13A0CACB-007C-4A74-93C0-48AB95B0F97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01326"/>
            <a:ext cx="10515600" cy="2799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74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01CC-08EC-41BA-8513-E973D76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3D1B-C3F9-4952-889D-D7D4744E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Sentiment analysis</a:t>
            </a:r>
          </a:p>
          <a:p>
            <a:pPr lvl="1"/>
            <a:r>
              <a:rPr lang="en-CA" sz="1800" dirty="0"/>
              <a:t>What is sentiment analysis?</a:t>
            </a:r>
          </a:p>
          <a:p>
            <a:pPr lvl="1"/>
            <a:r>
              <a:rPr lang="en-CA" sz="1800" dirty="0"/>
              <a:t>Different types of sentiment analysis</a:t>
            </a:r>
          </a:p>
          <a:p>
            <a:pPr lvl="1"/>
            <a:r>
              <a:rPr lang="en-CA" sz="1800" dirty="0"/>
              <a:t>Use cases</a:t>
            </a:r>
          </a:p>
          <a:p>
            <a:pPr lvl="1"/>
            <a:r>
              <a:rPr lang="en-CA" sz="1800" dirty="0"/>
              <a:t>Demo</a:t>
            </a:r>
          </a:p>
          <a:p>
            <a:r>
              <a:rPr lang="en-CA" sz="2000" dirty="0"/>
              <a:t>Topic modeling</a:t>
            </a:r>
          </a:p>
          <a:p>
            <a:pPr lvl="1"/>
            <a:r>
              <a:rPr lang="en-CA" sz="1800" dirty="0"/>
              <a:t>What is topic modeling?</a:t>
            </a:r>
          </a:p>
          <a:p>
            <a:pPr lvl="1"/>
            <a:r>
              <a:rPr lang="en-CA" sz="1800" dirty="0"/>
              <a:t>Use cases</a:t>
            </a:r>
          </a:p>
          <a:p>
            <a:pPr lvl="1"/>
            <a:r>
              <a:rPr lang="en-CA" sz="1800" dirty="0"/>
              <a:t>Latent Dirichlet Allocation</a:t>
            </a:r>
          </a:p>
          <a:p>
            <a:pPr lvl="1"/>
            <a:r>
              <a:rPr lang="en-CA" sz="1800" dirty="0"/>
              <a:t>Demo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0"/>
            <a:ext cx="10905064" cy="4753285"/>
          </a:xfrm>
        </p:spPr>
        <p:txBody>
          <a:bodyPr>
            <a:normAutofit/>
          </a:bodyPr>
          <a:lstStyle/>
          <a:p>
            <a:pPr lvl="1"/>
            <a:endParaRPr lang="en-US" sz="1600" dirty="0"/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BA7C39-D739-4263-91CE-9FF3CE9CD52A}"/>
              </a:ext>
            </a:extLst>
          </p:cNvPr>
          <p:cNvSpPr txBox="1"/>
          <p:nvPr/>
        </p:nvSpPr>
        <p:spPr>
          <a:xfrm>
            <a:off x="4343400" y="5733678"/>
            <a:ext cx="331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https://vimeo.com/157163730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B82CA-3CC9-4B7A-8F9C-C0293260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1188244"/>
            <a:ext cx="7143750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0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0"/>
            <a:ext cx="10905064" cy="4753285"/>
          </a:xfrm>
        </p:spPr>
        <p:txBody>
          <a:bodyPr>
            <a:normAutofit/>
          </a:bodyPr>
          <a:lstStyle/>
          <a:p>
            <a:r>
              <a:rPr lang="en-CA" sz="2000" b="1" dirty="0"/>
              <a:t>Sentiment analysis</a:t>
            </a:r>
            <a:r>
              <a:rPr lang="en-CA" sz="2000" dirty="0"/>
              <a:t>: determining the </a:t>
            </a:r>
            <a:r>
              <a:rPr lang="en-US" sz="2000" dirty="0"/>
              <a:t>opinion or attitude</a:t>
            </a:r>
            <a:r>
              <a:rPr lang="en-CA" sz="2000" dirty="0"/>
              <a:t> of some given text (subjective).</a:t>
            </a:r>
          </a:p>
          <a:p>
            <a:pPr lvl="1"/>
            <a:r>
              <a:rPr lang="en-CA" sz="1800" b="1" dirty="0"/>
              <a:t>Supervised</a:t>
            </a:r>
            <a:r>
              <a:rPr lang="en-CA" sz="1800" dirty="0"/>
              <a:t> or unsupervised.</a:t>
            </a:r>
          </a:p>
          <a:p>
            <a:pPr lvl="1"/>
            <a:r>
              <a:rPr lang="en-CA" sz="1800" dirty="0"/>
              <a:t>Binary classification, multi-class classification, regression, etc.</a:t>
            </a:r>
          </a:p>
          <a:p>
            <a:pPr lvl="1"/>
            <a:r>
              <a:rPr lang="en-CA" sz="1800" dirty="0"/>
              <a:t>Aka: </a:t>
            </a:r>
            <a:r>
              <a:rPr lang="en-US" sz="1800" dirty="0"/>
              <a:t>Opinion Mining, Sentiment Mining, or Subjectivity Analysis.</a:t>
            </a:r>
          </a:p>
          <a:p>
            <a:r>
              <a:rPr lang="en-US" sz="2000" dirty="0"/>
              <a:t>Useful in marketing, customer service, social media, psychology.</a:t>
            </a:r>
          </a:p>
          <a:p>
            <a:r>
              <a:rPr lang="en-US" sz="2000" dirty="0"/>
              <a:t>Example—”The Batman” review:</a:t>
            </a:r>
          </a:p>
          <a:p>
            <a:pPr lvl="1"/>
            <a:r>
              <a:rPr lang="en-US" sz="1800" dirty="0"/>
              <a:t>“I'll admit I raised an eyebrow when I saw that Pattinson was cast, but I eat my words, he was awesome, and hopefully will play the part a few more times. This film blew me away, exciting, fast paced, surprisingly gritty, and genuinely had an awesome story.”</a:t>
            </a:r>
          </a:p>
          <a:p>
            <a:pPr lvl="1"/>
            <a:r>
              <a:rPr lang="en-US" sz="1800" dirty="0"/>
              <a:t>Result: Positive or negative? Positive, negative, or neutral? Scale from -1 to 1?</a:t>
            </a:r>
          </a:p>
          <a:p>
            <a:r>
              <a:rPr lang="en-US" sz="2000" dirty="0"/>
              <a:t>What are some key factors?</a:t>
            </a:r>
          </a:p>
          <a:p>
            <a:r>
              <a:rPr lang="en-US" sz="2000" dirty="0"/>
              <a:t>Challenges?</a:t>
            </a:r>
          </a:p>
          <a:p>
            <a:pPr lvl="1"/>
            <a:r>
              <a:rPr lang="en-US" sz="1800" dirty="0"/>
              <a:t>Sarcasm, both +/- words, (long range) negation, syntax, writing style.</a:t>
            </a:r>
          </a:p>
          <a:p>
            <a:pPr lvl="1"/>
            <a:endParaRPr lang="en-US" sz="1600" dirty="0"/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274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10905064" cy="4531872"/>
          </a:xfrm>
        </p:spPr>
        <p:txBody>
          <a:bodyPr>
            <a:normAutofit/>
          </a:bodyPr>
          <a:lstStyle/>
          <a:p>
            <a:r>
              <a:rPr lang="en-CA" sz="2000" dirty="0"/>
              <a:t>Marketing</a:t>
            </a:r>
          </a:p>
          <a:p>
            <a:pPr lvl="1"/>
            <a:r>
              <a:rPr lang="en-CA" sz="1800" dirty="0"/>
              <a:t>Immediate feedback on a new product via social media</a:t>
            </a:r>
          </a:p>
          <a:p>
            <a:pPr lvl="1"/>
            <a:r>
              <a:rPr lang="en-CA" sz="1800" dirty="0"/>
              <a:t>Brand monitoring: reviews, blogs, news, forums</a:t>
            </a:r>
          </a:p>
          <a:p>
            <a:pPr lvl="1"/>
            <a:r>
              <a:rPr lang="en-CA" sz="1800" dirty="0"/>
              <a:t>Market research: what is popular/not popular?</a:t>
            </a:r>
          </a:p>
          <a:p>
            <a:r>
              <a:rPr lang="en-CA" sz="2000" dirty="0"/>
              <a:t>Automated customer service actions</a:t>
            </a:r>
          </a:p>
          <a:p>
            <a:pPr lvl="1"/>
            <a:r>
              <a:rPr lang="en-CA" sz="1800" dirty="0"/>
              <a:t>Chat bot vs when to send to human.</a:t>
            </a:r>
          </a:p>
          <a:p>
            <a:r>
              <a:rPr lang="en-CA" sz="2000" dirty="0"/>
              <a:t>Market predictions</a:t>
            </a:r>
          </a:p>
          <a:p>
            <a:pPr lvl="1"/>
            <a:r>
              <a:rPr lang="en-CA" sz="1800" dirty="0"/>
              <a:t>Stock prediction</a:t>
            </a:r>
          </a:p>
          <a:p>
            <a:r>
              <a:rPr lang="en-CA" sz="2000" dirty="0"/>
              <a:t>Psychology</a:t>
            </a:r>
          </a:p>
          <a:p>
            <a:pPr lvl="1"/>
            <a:r>
              <a:rPr lang="en-CA" sz="1800" dirty="0"/>
              <a:t>Suicide prevention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93ED8D-E015-4182-BB34-B5BF021E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24" y="1779204"/>
            <a:ext cx="4286065" cy="45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2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Analysis: Full Process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C0B6C64-F15A-4F3A-98A7-2F115669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9775"/>
            <a:ext cx="10515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Analysis: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415543"/>
            <a:ext cx="10905064" cy="483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For sentiment classes:</a:t>
            </a:r>
          </a:p>
          <a:p>
            <a:r>
              <a:rPr lang="en-CA" sz="2000" dirty="0"/>
              <a:t>Naïve Bayes</a:t>
            </a:r>
          </a:p>
          <a:p>
            <a:r>
              <a:rPr lang="en-CA" sz="2000" dirty="0"/>
              <a:t>Logistic Regression</a:t>
            </a:r>
          </a:p>
          <a:p>
            <a:r>
              <a:rPr lang="en-CA" sz="2000" dirty="0"/>
              <a:t>Random Forest</a:t>
            </a:r>
          </a:p>
          <a:p>
            <a:r>
              <a:rPr lang="en-CA" sz="2000" dirty="0"/>
              <a:t>Support Vector Machines</a:t>
            </a:r>
          </a:p>
          <a:p>
            <a:r>
              <a:rPr lang="en-CA" sz="2000" dirty="0"/>
              <a:t>Classification models!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US" sz="2000" dirty="0"/>
              <a:t>For sentiment values:</a:t>
            </a:r>
          </a:p>
          <a:p>
            <a:r>
              <a:rPr lang="en-US" sz="2000" dirty="0"/>
              <a:t>Regression models!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Neural Networks</a:t>
            </a:r>
            <a:endParaRPr lang="en-CA" sz="2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82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Sentiment Analysis: Demo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Google Shape;108;p20">
            <a:extLst>
              <a:ext uri="{FF2B5EF4-FFF2-40B4-BE49-F238E27FC236}">
                <a16:creationId xmlns:a16="http://schemas.microsoft.com/office/drawing/2014/main" id="{773EBBAF-AF1B-4EF8-B2C6-C0189249510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16343"/>
            <a:ext cx="10515600" cy="2769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01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415543"/>
            <a:ext cx="10905064" cy="4836096"/>
          </a:xfrm>
        </p:spPr>
        <p:txBody>
          <a:bodyPr>
            <a:normAutofit/>
          </a:bodyPr>
          <a:lstStyle/>
          <a:p>
            <a:r>
              <a:rPr lang="en-CA" sz="2000" dirty="0"/>
              <a:t>Given a set of documents, I want to identify </a:t>
            </a:r>
            <a:r>
              <a:rPr lang="en-CA" sz="2000" b="1" dirty="0"/>
              <a:t>topics</a:t>
            </a:r>
            <a:r>
              <a:rPr lang="en-CA" sz="2000" dirty="0"/>
              <a:t> that best describe them.</a:t>
            </a:r>
          </a:p>
          <a:p>
            <a:pPr lvl="1"/>
            <a:r>
              <a:rPr lang="en-CA" sz="1800" dirty="0"/>
              <a:t>Ex: All of your emails.</a:t>
            </a:r>
          </a:p>
          <a:p>
            <a:pPr lvl="1"/>
            <a:r>
              <a:rPr lang="en-CA" sz="1800" dirty="0"/>
              <a:t>Ex: News articles from 2021.</a:t>
            </a:r>
          </a:p>
          <a:p>
            <a:r>
              <a:rPr lang="en-CA" sz="2000" dirty="0"/>
              <a:t>Unsupervised learning</a:t>
            </a:r>
          </a:p>
          <a:p>
            <a:pPr lvl="1"/>
            <a:r>
              <a:rPr lang="en-CA" sz="1800" dirty="0"/>
              <a:t>Could label and do supervised, but would no longer be considered topic modeling.</a:t>
            </a:r>
          </a:p>
          <a:p>
            <a:pPr lvl="1"/>
            <a:r>
              <a:rPr lang="en-CA" sz="1800" dirty="0"/>
              <a:t>Also, a lot of work (reading).</a:t>
            </a:r>
          </a:p>
          <a:p>
            <a:r>
              <a:rPr lang="en-CA" sz="2000" dirty="0"/>
              <a:t>What previous ML technique is this similar to?</a:t>
            </a:r>
          </a:p>
          <a:p>
            <a:r>
              <a:rPr lang="en-CA" sz="2000" dirty="0"/>
              <a:t>Challenges?</a:t>
            </a:r>
          </a:p>
          <a:p>
            <a:pPr lvl="1"/>
            <a:r>
              <a:rPr lang="en-CA" sz="1800" dirty="0"/>
              <a:t>Multiple word meanings (e.g. model)</a:t>
            </a:r>
          </a:p>
          <a:p>
            <a:pPr lvl="1"/>
            <a:r>
              <a:rPr lang="en-CA" sz="1800" dirty="0"/>
              <a:t>Topic mixtures (multiple topics in a single document)</a:t>
            </a:r>
          </a:p>
          <a:p>
            <a:pPr lvl="1"/>
            <a:r>
              <a:rPr lang="en-CA" sz="1800" dirty="0"/>
              <a:t>Very training dataset dependent (global vs local news articles)</a:t>
            </a:r>
          </a:p>
          <a:p>
            <a:pPr lvl="1"/>
            <a:r>
              <a:rPr lang="en-CA" sz="1800" dirty="0"/>
              <a:t>Domain knowledge</a:t>
            </a:r>
          </a:p>
          <a:p>
            <a:pPr lvl="1"/>
            <a:r>
              <a:rPr lang="en-CA" sz="1800" dirty="0"/>
              <a:t>Must determine actual topic “name” afterwards</a:t>
            </a:r>
          </a:p>
          <a:p>
            <a:pPr lvl="1"/>
            <a:r>
              <a:rPr lang="en-CA" sz="1800" dirty="0"/>
              <a:t>Hyperparameter representing number of topics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8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1209</Words>
  <Application>Microsoft Office PowerPoint</Application>
  <PresentationFormat>Widescreen</PresentationFormat>
  <Paragraphs>172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Office Theme</vt:lpstr>
      <vt:lpstr>W8D4 – NLP II</vt:lpstr>
      <vt:lpstr>Outline</vt:lpstr>
      <vt:lpstr>Sentiment Analysis</vt:lpstr>
      <vt:lpstr>Sentiment Analysis</vt:lpstr>
      <vt:lpstr>Sentiment Analysis: Use Case Examples</vt:lpstr>
      <vt:lpstr>Sentiment Analysis: Full Process</vt:lpstr>
      <vt:lpstr>Sentiment Analysis: Machine Learning Models</vt:lpstr>
      <vt:lpstr>Sentiment Analysis: Demo</vt:lpstr>
      <vt:lpstr>Topic Modeling</vt:lpstr>
      <vt:lpstr>Topic Modeling: Use Case Examples</vt:lpstr>
      <vt:lpstr>Topic Modeling: Latent Dirichlet Allocation (LDA)</vt:lpstr>
      <vt:lpstr>Topic Modeling: LDA Assumed Generative Process</vt:lpstr>
      <vt:lpstr>Topic Modeling: LDA Assumed Generative Process</vt:lpstr>
      <vt:lpstr>Topic Modeling: LDA Graphical Model</vt:lpstr>
      <vt:lpstr>Topic Modeling: LDA Graphical Model</vt:lpstr>
      <vt:lpstr>Topic Modeling: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W04D1 – Dimensionality Reduction</dc:title>
  <dc:creator>Eng, Jeremy</dc:creator>
  <cp:lastModifiedBy>Mark Cassar</cp:lastModifiedBy>
  <cp:revision>38</cp:revision>
  <dcterms:created xsi:type="dcterms:W3CDTF">2022-03-22T03:04:09Z</dcterms:created>
  <dcterms:modified xsi:type="dcterms:W3CDTF">2022-11-10T17:04:56Z</dcterms:modified>
</cp:coreProperties>
</file>