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hw/fQwMzTQnXwmvfSgCWRQ6fG2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 name="Google Shape;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7ee15ab11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f7ee15ab11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7ee15ab11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f7ee15ab1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7ee15ab11_0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50">
                <a:solidFill>
                  <a:srgbClr val="D63200"/>
                </a:solidFill>
                <a:highlight>
                  <a:srgbClr val="F8F8F8"/>
                </a:highlight>
                <a:latin typeface="Courier New"/>
                <a:ea typeface="Courier New"/>
                <a:cs typeface="Courier New"/>
                <a:sym typeface="Courier New"/>
              </a:rPr>
              <a:t>v-if</a:t>
            </a:r>
            <a:r>
              <a:rPr lang="en-US" sz="1800">
                <a:solidFill>
                  <a:srgbClr val="304455"/>
                </a:solidFill>
                <a:highlight>
                  <a:srgbClr val="FFFFFF"/>
                </a:highlight>
                <a:latin typeface="Arial"/>
                <a:ea typeface="Arial"/>
                <a:cs typeface="Arial"/>
                <a:sym typeface="Arial"/>
              </a:rPr>
              <a:t> 有更高的切换开销，而 </a:t>
            </a:r>
            <a:r>
              <a:rPr lang="en-US" sz="1550">
                <a:solidFill>
                  <a:srgbClr val="D63200"/>
                </a:solidFill>
                <a:highlight>
                  <a:srgbClr val="F8F8F8"/>
                </a:highlight>
                <a:latin typeface="Courier New"/>
                <a:ea typeface="Courier New"/>
                <a:cs typeface="Courier New"/>
                <a:sym typeface="Courier New"/>
              </a:rPr>
              <a:t>v-show</a:t>
            </a:r>
            <a:r>
              <a:rPr lang="en-US" sz="1800">
                <a:solidFill>
                  <a:srgbClr val="304455"/>
                </a:solidFill>
                <a:highlight>
                  <a:srgbClr val="FFFFFF"/>
                </a:highlight>
                <a:latin typeface="Arial"/>
                <a:ea typeface="Arial"/>
                <a:cs typeface="Arial"/>
                <a:sym typeface="Arial"/>
              </a:rPr>
              <a:t> 有更高的初始渲染开销。因此，如果需要非常频繁地切换，则使用 </a:t>
            </a:r>
            <a:r>
              <a:rPr lang="en-US" sz="1550">
                <a:solidFill>
                  <a:srgbClr val="D63200"/>
                </a:solidFill>
                <a:highlight>
                  <a:srgbClr val="F8F8F8"/>
                </a:highlight>
                <a:latin typeface="Courier New"/>
                <a:ea typeface="Courier New"/>
                <a:cs typeface="Courier New"/>
                <a:sym typeface="Courier New"/>
              </a:rPr>
              <a:t>v-show</a:t>
            </a:r>
            <a:r>
              <a:rPr lang="en-US" sz="1800">
                <a:solidFill>
                  <a:srgbClr val="304455"/>
                </a:solidFill>
                <a:highlight>
                  <a:srgbClr val="FFFFFF"/>
                </a:highlight>
                <a:latin typeface="Arial"/>
                <a:ea typeface="Arial"/>
                <a:cs typeface="Arial"/>
                <a:sym typeface="Arial"/>
              </a:rPr>
              <a:t> 较好；</a:t>
            </a:r>
            <a:endParaRPr sz="1800">
              <a:solidFill>
                <a:srgbClr val="3044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rPr lang="en-US" sz="2000">
                <a:solidFill>
                  <a:srgbClr val="304455"/>
                </a:solidFill>
                <a:highlight>
                  <a:srgbClr val="FFFFFF"/>
                </a:highlight>
                <a:latin typeface="Arial"/>
                <a:ea typeface="Arial"/>
                <a:cs typeface="Arial"/>
                <a:sym typeface="Arial"/>
              </a:rPr>
              <a:t>如果在运行时条件很少改变，则使用 </a:t>
            </a:r>
            <a:r>
              <a:rPr lang="en-US" sz="1750">
                <a:solidFill>
                  <a:srgbClr val="D63200"/>
                </a:solidFill>
                <a:highlight>
                  <a:srgbClr val="F8F8F8"/>
                </a:highlight>
                <a:latin typeface="Courier New"/>
                <a:ea typeface="Courier New"/>
                <a:cs typeface="Courier New"/>
                <a:sym typeface="Courier New"/>
              </a:rPr>
              <a:t>v-if</a:t>
            </a:r>
            <a:r>
              <a:rPr lang="en-US" sz="2000">
                <a:solidFill>
                  <a:srgbClr val="304455"/>
                </a:solidFill>
                <a:highlight>
                  <a:srgbClr val="FFFFFF"/>
                </a:highlight>
                <a:latin typeface="Arial"/>
                <a:ea typeface="Arial"/>
                <a:cs typeface="Arial"/>
                <a:sym typeface="Arial"/>
              </a:rPr>
              <a:t> 较好。</a:t>
            </a:r>
            <a:endParaRPr sz="2600">
              <a:solidFill>
                <a:srgbClr val="304455"/>
              </a:solidFill>
              <a:highlight>
                <a:srgbClr val="FFFFFF"/>
              </a:highlight>
              <a:latin typeface="Arial"/>
              <a:ea typeface="Arial"/>
              <a:cs typeface="Arial"/>
              <a:sym typeface="Arial"/>
            </a:endParaRPr>
          </a:p>
        </p:txBody>
      </p:sp>
      <p:sp>
        <p:nvSpPr>
          <p:cNvPr id="189" name="Google Shape;189;gf7ee15ab11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7ee15ab11_0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2600">
              <a:solidFill>
                <a:srgbClr val="304455"/>
              </a:solidFill>
              <a:highlight>
                <a:srgbClr val="FFFFFF"/>
              </a:highlight>
              <a:latin typeface="Arial"/>
              <a:ea typeface="Arial"/>
              <a:cs typeface="Arial"/>
              <a:sym typeface="Arial"/>
            </a:endParaRPr>
          </a:p>
        </p:txBody>
      </p:sp>
      <p:sp>
        <p:nvSpPr>
          <p:cNvPr id="203" name="Google Shape;203;gf7ee15ab11_0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7ee15ab11_0_2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2600">
              <a:solidFill>
                <a:srgbClr val="304455"/>
              </a:solidFill>
              <a:highlight>
                <a:srgbClr val="FFFFFF"/>
              </a:highlight>
              <a:latin typeface="Arial"/>
              <a:ea typeface="Arial"/>
              <a:cs typeface="Arial"/>
              <a:sym typeface="Arial"/>
            </a:endParaRPr>
          </a:p>
        </p:txBody>
      </p:sp>
      <p:sp>
        <p:nvSpPr>
          <p:cNvPr id="215" name="Google Shape;215;gf7ee15ab11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7ee15ab11_0_2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f7ee15ab11_0_2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7ee15ab11_0_3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f7ee15ab11_0_3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7ee15ab11_0_2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2600">
              <a:solidFill>
                <a:srgbClr val="304455"/>
              </a:solidFill>
              <a:highlight>
                <a:srgbClr val="FFFFFF"/>
              </a:highlight>
              <a:latin typeface="Arial"/>
              <a:ea typeface="Arial"/>
              <a:cs typeface="Arial"/>
              <a:sym typeface="Arial"/>
            </a:endParaRPr>
          </a:p>
        </p:txBody>
      </p:sp>
      <p:sp>
        <p:nvSpPr>
          <p:cNvPr id="250" name="Google Shape;250;gf7ee15ab11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7ee15ab11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1700">
                <a:solidFill>
                  <a:srgbClr val="2C3E50"/>
                </a:solidFill>
                <a:highlight>
                  <a:srgbClr val="FFFFFF"/>
                </a:highlight>
                <a:latin typeface="Arial"/>
                <a:ea typeface="Arial"/>
                <a:cs typeface="Arial"/>
                <a:sym typeface="Arial"/>
              </a:rPr>
              <a:t>這是由於 JavaScript 的物件型別是以「傳址」(Pass by reference) 的⽅式來進⾏資料傳遞， 若是沒 有透過 function 來回傳另⼀個新物件，則這些⼦元件的 data 就會共⽤同⼀個狀態</a:t>
            </a:r>
            <a:endParaRPr b="1" sz="1700">
              <a:solidFill>
                <a:srgbClr val="2C3E50"/>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61" name="Google Shape;261;gf7ee15ab11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8cfc808a0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f8cfc808a0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8cfc808a0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f8cfc808a0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8cfc808a0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f8cfc808a0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8cfc808a0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f8cfc808a0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8cfc808a0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f8cfc808a0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8cfc808a0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f8cfc808a0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8cfc808a0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f8cfc808a0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7ee15ab11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f7ee15ab11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ee15ab11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同樣的程式碼， subtotalComputed 只執行了一次，而 subtotalMethods() 卻執行了三次。</a:t>
            </a:r>
            <a:endParaRPr/>
          </a:p>
          <a:p>
            <a:pPr indent="0" lvl="0" marL="0" rtl="0" algn="l">
              <a:spcBef>
                <a:spcPts val="0"/>
              </a:spcBef>
              <a:spcAft>
                <a:spcPts val="0"/>
              </a:spcAft>
              <a:buSzPts val="1400"/>
              <a:buNone/>
            </a:pPr>
            <a:r>
              <a:rPr lang="en-US"/>
              <a:t>這是由於 computed 屬性會將計算後的結果暫存，若它所觀察的屬性 (也就是那些 this.XXX) 沒有被更新的情況下，computed 就不會重複被執行。</a:t>
            </a:r>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solidFill>
                <a:srgbClr val="2C3E50"/>
              </a:solidFill>
              <a:highlight>
                <a:srgbClr val="FFFFFF"/>
              </a:highlight>
              <a:latin typeface="Arial"/>
              <a:ea typeface="Arial"/>
              <a:cs typeface="Arial"/>
              <a:sym typeface="Arial"/>
            </a:endParaRPr>
          </a:p>
        </p:txBody>
      </p:sp>
      <p:sp>
        <p:nvSpPr>
          <p:cNvPr id="111" name="Google Shape;111;gf7ee15ab11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7ee15ab11_0_2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solidFill>
                  <a:srgbClr val="304455"/>
                </a:solidFill>
                <a:highlight>
                  <a:srgbClr val="FFFFFF"/>
                </a:highlight>
                <a:latin typeface="Arial"/>
                <a:ea typeface="Arial"/>
                <a:cs typeface="Arial"/>
                <a:sym typeface="Arial"/>
              </a:rPr>
              <a:t>通常更好的做法是使用计算属性而不是命令式的 </a:t>
            </a:r>
            <a:r>
              <a:rPr lang="en-US" sz="950">
                <a:solidFill>
                  <a:srgbClr val="D63200"/>
                </a:solidFill>
                <a:highlight>
                  <a:srgbClr val="F8F8F8"/>
                </a:highlight>
                <a:latin typeface="Courier New"/>
                <a:ea typeface="Courier New"/>
                <a:cs typeface="Courier New"/>
                <a:sym typeface="Courier New"/>
              </a:rPr>
              <a:t>watch</a:t>
            </a:r>
            <a:r>
              <a:rPr lang="en-US">
                <a:solidFill>
                  <a:srgbClr val="304455"/>
                </a:solidFill>
                <a:highlight>
                  <a:srgbClr val="FFFFFF"/>
                </a:highlight>
                <a:latin typeface="Arial"/>
                <a:ea typeface="Arial"/>
                <a:cs typeface="Arial"/>
                <a:sym typeface="Arial"/>
              </a:rPr>
              <a:t> 回调</a:t>
            </a:r>
            <a:endParaRPr/>
          </a:p>
          <a:p>
            <a:pPr indent="0" lvl="0" marL="0" rtl="0" algn="l">
              <a:lnSpc>
                <a:spcPct val="115000"/>
              </a:lnSpc>
              <a:spcBef>
                <a:spcPts val="0"/>
              </a:spcBef>
              <a:spcAft>
                <a:spcPts val="0"/>
              </a:spcAft>
              <a:buSzPts val="11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solidFill>
                <a:srgbClr val="2C3E50"/>
              </a:solidFill>
              <a:highlight>
                <a:srgbClr val="FFFFFF"/>
              </a:highlight>
              <a:latin typeface="Arial"/>
              <a:ea typeface="Arial"/>
              <a:cs typeface="Arial"/>
              <a:sym typeface="Arial"/>
            </a:endParaRPr>
          </a:p>
        </p:txBody>
      </p:sp>
      <p:sp>
        <p:nvSpPr>
          <p:cNvPr id="122" name="Google Shape;122;gf7ee15ab11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7ee15ab11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f7ee15ab11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image" Target="../media/image2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標題投影片">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971600" y="3501008"/>
            <a:ext cx="5616624" cy="57606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2A1511"/>
              </a:buClr>
              <a:buSzPts val="3000"/>
              <a:buFont typeface="Arial"/>
              <a:buNone/>
              <a:defRPr b="1" sz="3000">
                <a:solidFill>
                  <a:srgbClr val="2A151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971600" y="4093344"/>
            <a:ext cx="3636304" cy="216000"/>
          </a:xfrm>
          <a:prstGeom prst="rect">
            <a:avLst/>
          </a:prstGeom>
          <a:noFill/>
          <a:ln>
            <a:noFill/>
          </a:ln>
        </p:spPr>
        <p:txBody>
          <a:bodyPr anchorCtr="0" anchor="ctr" bIns="0" lIns="0" spcFirstLastPara="1" rIns="0" wrap="square" tIns="0">
            <a:noAutofit/>
          </a:bodyPr>
          <a:lstStyle>
            <a:lvl1pPr lvl="0" algn="l">
              <a:lnSpc>
                <a:spcPct val="100000"/>
              </a:lnSpc>
              <a:spcBef>
                <a:spcPts val="360"/>
              </a:spcBef>
              <a:spcAft>
                <a:spcPts val="0"/>
              </a:spcAft>
              <a:buClr>
                <a:srgbClr val="7F7F7F"/>
              </a:buClr>
              <a:buSzPts val="1800"/>
              <a:buNone/>
              <a:defRPr sz="1800">
                <a:solidFill>
                  <a:srgbClr val="7F7F7F"/>
                </a:solidFill>
                <a:latin typeface="Arial"/>
                <a:ea typeface="Arial"/>
                <a:cs typeface="Arial"/>
                <a:sym typeface="Arial"/>
              </a:defRPr>
            </a:lvl1pPr>
            <a:lvl2pPr lvl="1" algn="ctr">
              <a:lnSpc>
                <a:spcPct val="100000"/>
              </a:lnSpc>
              <a:spcBef>
                <a:spcPts val="280"/>
              </a:spcBef>
              <a:spcAft>
                <a:spcPts val="0"/>
              </a:spcAft>
              <a:buClr>
                <a:srgbClr val="D2DA88"/>
              </a:buClr>
              <a:buSzPts val="1400"/>
              <a:buNone/>
              <a:defRPr>
                <a:solidFill>
                  <a:srgbClr val="D2DA88"/>
                </a:solidFill>
              </a:defRPr>
            </a:lvl2pPr>
            <a:lvl3pPr lvl="2" algn="ctr">
              <a:lnSpc>
                <a:spcPct val="100000"/>
              </a:lnSpc>
              <a:spcBef>
                <a:spcPts val="280"/>
              </a:spcBef>
              <a:spcAft>
                <a:spcPts val="0"/>
              </a:spcAft>
              <a:buClr>
                <a:srgbClr val="D2DA88"/>
              </a:buClr>
              <a:buSzPts val="1400"/>
              <a:buNone/>
              <a:defRPr>
                <a:solidFill>
                  <a:srgbClr val="D2DA88"/>
                </a:solidFill>
              </a:defRPr>
            </a:lvl3pPr>
            <a:lvl4pPr lvl="3" algn="ctr">
              <a:lnSpc>
                <a:spcPct val="100000"/>
              </a:lnSpc>
              <a:spcBef>
                <a:spcPts val="280"/>
              </a:spcBef>
              <a:spcAft>
                <a:spcPts val="0"/>
              </a:spcAft>
              <a:buClr>
                <a:srgbClr val="D2DA88"/>
              </a:buClr>
              <a:buSzPts val="1400"/>
              <a:buNone/>
              <a:defRPr>
                <a:solidFill>
                  <a:srgbClr val="D2DA88"/>
                </a:solidFill>
              </a:defRPr>
            </a:lvl4pPr>
            <a:lvl5pPr lvl="4" algn="ctr">
              <a:lnSpc>
                <a:spcPct val="100000"/>
              </a:lnSpc>
              <a:spcBef>
                <a:spcPts val="280"/>
              </a:spcBef>
              <a:spcAft>
                <a:spcPts val="0"/>
              </a:spcAft>
              <a:buClr>
                <a:srgbClr val="D2DA88"/>
              </a:buClr>
              <a:buSzPts val="1400"/>
              <a:buNone/>
              <a:defRPr>
                <a:solidFill>
                  <a:srgbClr val="D2DA88"/>
                </a:solidFill>
              </a:defRPr>
            </a:lvl5pPr>
            <a:lvl6pPr lvl="5" algn="ctr">
              <a:lnSpc>
                <a:spcPct val="100000"/>
              </a:lnSpc>
              <a:spcBef>
                <a:spcPts val="400"/>
              </a:spcBef>
              <a:spcAft>
                <a:spcPts val="0"/>
              </a:spcAft>
              <a:buClr>
                <a:srgbClr val="D2DA88"/>
              </a:buClr>
              <a:buSzPts val="2000"/>
              <a:buNone/>
              <a:defRPr>
                <a:solidFill>
                  <a:srgbClr val="D2DA88"/>
                </a:solidFill>
              </a:defRPr>
            </a:lvl6pPr>
            <a:lvl7pPr lvl="6" algn="ctr">
              <a:lnSpc>
                <a:spcPct val="100000"/>
              </a:lnSpc>
              <a:spcBef>
                <a:spcPts val="400"/>
              </a:spcBef>
              <a:spcAft>
                <a:spcPts val="0"/>
              </a:spcAft>
              <a:buClr>
                <a:srgbClr val="D2DA88"/>
              </a:buClr>
              <a:buSzPts val="2000"/>
              <a:buNone/>
              <a:defRPr>
                <a:solidFill>
                  <a:srgbClr val="D2DA88"/>
                </a:solidFill>
              </a:defRPr>
            </a:lvl7pPr>
            <a:lvl8pPr lvl="7" algn="ctr">
              <a:lnSpc>
                <a:spcPct val="100000"/>
              </a:lnSpc>
              <a:spcBef>
                <a:spcPts val="400"/>
              </a:spcBef>
              <a:spcAft>
                <a:spcPts val="0"/>
              </a:spcAft>
              <a:buClr>
                <a:srgbClr val="D2DA88"/>
              </a:buClr>
              <a:buSzPts val="2000"/>
              <a:buNone/>
              <a:defRPr>
                <a:solidFill>
                  <a:srgbClr val="D2DA88"/>
                </a:solidFill>
              </a:defRPr>
            </a:lvl8pPr>
            <a:lvl9pPr lvl="8" algn="ctr">
              <a:lnSpc>
                <a:spcPct val="100000"/>
              </a:lnSpc>
              <a:spcBef>
                <a:spcPts val="400"/>
              </a:spcBef>
              <a:spcAft>
                <a:spcPts val="0"/>
              </a:spcAft>
              <a:buClr>
                <a:srgbClr val="D2DA88"/>
              </a:buClr>
              <a:buSzPts val="2000"/>
              <a:buNone/>
              <a:defRPr>
                <a:solidFill>
                  <a:srgbClr val="D2DA88"/>
                </a:solidFill>
              </a:defRPr>
            </a:lvl9pPr>
          </a:lstStyle>
          <a:p/>
        </p:txBody>
      </p:sp>
      <p:sp>
        <p:nvSpPr>
          <p:cNvPr id="18" name="Google Shape;18;p7"/>
          <p:cNvSpPr txBox="1"/>
          <p:nvPr>
            <p:ph idx="2" type="body"/>
          </p:nvPr>
        </p:nvSpPr>
        <p:spPr>
          <a:xfrm>
            <a:off x="971600" y="4869160"/>
            <a:ext cx="1800200" cy="2520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260"/>
              </a:spcBef>
              <a:spcAft>
                <a:spcPts val="0"/>
              </a:spcAft>
              <a:buClr>
                <a:srgbClr val="7F7F7F"/>
              </a:buClr>
              <a:buSzPts val="1300"/>
              <a:buNone/>
              <a:defRPr sz="13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7"/>
          <p:cNvSpPr txBox="1"/>
          <p:nvPr>
            <p:ph idx="3" type="body"/>
          </p:nvPr>
        </p:nvSpPr>
        <p:spPr>
          <a:xfrm>
            <a:off x="2843808" y="4869160"/>
            <a:ext cx="1728192" cy="2520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260"/>
              </a:spcBef>
              <a:spcAft>
                <a:spcPts val="0"/>
              </a:spcAft>
              <a:buClr>
                <a:srgbClr val="7F7F7F"/>
              </a:buClr>
              <a:buSzPts val="1300"/>
              <a:buNone/>
              <a:defRPr sz="13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錄">
  <p:cSld name="目錄">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8"/>
          <p:cNvSpPr txBox="1"/>
          <p:nvPr>
            <p:ph idx="1" type="body"/>
          </p:nvPr>
        </p:nvSpPr>
        <p:spPr>
          <a:xfrm>
            <a:off x="4392024" y="1728096"/>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80"/>
              </a:spcBef>
              <a:spcAft>
                <a:spcPts val="0"/>
              </a:spcAft>
              <a:buClr>
                <a:srgbClr val="13141A"/>
              </a:buClr>
              <a:buSzPts val="1900"/>
              <a:buNone/>
              <a:defRPr b="1" sz="1900">
                <a:solidFill>
                  <a:srgbClr val="13141A"/>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8"/>
          <p:cNvSpPr txBox="1"/>
          <p:nvPr>
            <p:ph idx="2" type="body"/>
          </p:nvPr>
        </p:nvSpPr>
        <p:spPr>
          <a:xfrm>
            <a:off x="4392023" y="2069808"/>
            <a:ext cx="3528000" cy="144016"/>
          </a:xfrm>
          <a:prstGeom prst="rect">
            <a:avLst/>
          </a:prstGeom>
          <a:noFill/>
          <a:ln>
            <a:noFill/>
          </a:ln>
        </p:spPr>
        <p:txBody>
          <a:bodyPr anchorCtr="0" anchor="ctr" bIns="0" lIns="36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8"/>
          <p:cNvSpPr txBox="1"/>
          <p:nvPr>
            <p:ph idx="3" type="body"/>
          </p:nvPr>
        </p:nvSpPr>
        <p:spPr>
          <a:xfrm>
            <a:off x="3267667" y="1556792"/>
            <a:ext cx="922160" cy="82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800"/>
              </a:spcBef>
              <a:spcAft>
                <a:spcPts val="0"/>
              </a:spcAft>
              <a:buClr>
                <a:schemeClr val="accent6"/>
              </a:buClr>
              <a:buSzPts val="4000"/>
              <a:buNone/>
              <a:defRPr b="1" i="0" sz="4000">
                <a:solidFill>
                  <a:schemeClr val="accent6"/>
                </a:solidFil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4" type="body"/>
          </p:nvPr>
        </p:nvSpPr>
        <p:spPr>
          <a:xfrm>
            <a:off x="3275856" y="2636912"/>
            <a:ext cx="921150" cy="828000"/>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800"/>
              </a:spcBef>
              <a:spcAft>
                <a:spcPts val="0"/>
              </a:spcAft>
              <a:buClr>
                <a:schemeClr val="accent6"/>
              </a:buClr>
              <a:buSzPts val="4000"/>
              <a:buNone/>
              <a:defRPr b="1" i="0" sz="4000">
                <a:solidFill>
                  <a:schemeClr val="accent6"/>
                </a:solidFil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8"/>
          <p:cNvSpPr txBox="1"/>
          <p:nvPr>
            <p:ph idx="5" type="body"/>
          </p:nvPr>
        </p:nvSpPr>
        <p:spPr>
          <a:xfrm>
            <a:off x="3275856" y="3717128"/>
            <a:ext cx="921150" cy="828000"/>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800"/>
              </a:spcBef>
              <a:spcAft>
                <a:spcPts val="0"/>
              </a:spcAft>
              <a:buClr>
                <a:schemeClr val="accent6"/>
              </a:buClr>
              <a:buSzPts val="4000"/>
              <a:buNone/>
              <a:defRPr b="1" i="0" sz="4000">
                <a:solidFill>
                  <a:schemeClr val="accent6"/>
                </a:solidFil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8"/>
          <p:cNvSpPr txBox="1"/>
          <p:nvPr>
            <p:ph idx="6" type="body"/>
          </p:nvPr>
        </p:nvSpPr>
        <p:spPr>
          <a:xfrm>
            <a:off x="3275856" y="4797248"/>
            <a:ext cx="921150" cy="828000"/>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800"/>
              </a:spcBef>
              <a:spcAft>
                <a:spcPts val="0"/>
              </a:spcAft>
              <a:buClr>
                <a:schemeClr val="accent6"/>
              </a:buClr>
              <a:buSzPts val="4000"/>
              <a:buNone/>
              <a:defRPr b="1" i="0" sz="4000">
                <a:solidFill>
                  <a:schemeClr val="accent6"/>
                </a:solidFil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8"/>
          <p:cNvSpPr txBox="1"/>
          <p:nvPr>
            <p:ph idx="7" type="body"/>
          </p:nvPr>
        </p:nvSpPr>
        <p:spPr>
          <a:xfrm>
            <a:off x="4392024" y="2785938"/>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80"/>
              </a:spcBef>
              <a:spcAft>
                <a:spcPts val="0"/>
              </a:spcAft>
              <a:buClr>
                <a:srgbClr val="13141A"/>
              </a:buClr>
              <a:buSzPts val="1900"/>
              <a:buNone/>
              <a:defRPr b="1" sz="1900">
                <a:solidFill>
                  <a:srgbClr val="13141A"/>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8"/>
          <p:cNvSpPr txBox="1"/>
          <p:nvPr>
            <p:ph idx="8" type="body"/>
          </p:nvPr>
        </p:nvSpPr>
        <p:spPr>
          <a:xfrm>
            <a:off x="4392023" y="3141080"/>
            <a:ext cx="3528000" cy="144016"/>
          </a:xfrm>
          <a:prstGeom prst="rect">
            <a:avLst/>
          </a:prstGeom>
          <a:noFill/>
          <a:ln>
            <a:noFill/>
          </a:ln>
        </p:spPr>
        <p:txBody>
          <a:bodyPr anchorCtr="0" anchor="ctr" bIns="0" lIns="36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8"/>
          <p:cNvSpPr txBox="1"/>
          <p:nvPr>
            <p:ph idx="9" type="body"/>
          </p:nvPr>
        </p:nvSpPr>
        <p:spPr>
          <a:xfrm>
            <a:off x="4392024" y="3865954"/>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80"/>
              </a:spcBef>
              <a:spcAft>
                <a:spcPts val="0"/>
              </a:spcAft>
              <a:buClr>
                <a:srgbClr val="13141A"/>
              </a:buClr>
              <a:buSzPts val="1900"/>
              <a:buNone/>
              <a:defRPr b="1" sz="1900">
                <a:solidFill>
                  <a:srgbClr val="13141A"/>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8"/>
          <p:cNvSpPr txBox="1"/>
          <p:nvPr>
            <p:ph idx="13" type="body"/>
          </p:nvPr>
        </p:nvSpPr>
        <p:spPr>
          <a:xfrm>
            <a:off x="4392023" y="4221192"/>
            <a:ext cx="3528000" cy="144016"/>
          </a:xfrm>
          <a:prstGeom prst="rect">
            <a:avLst/>
          </a:prstGeom>
          <a:noFill/>
          <a:ln>
            <a:noFill/>
          </a:ln>
        </p:spPr>
        <p:txBody>
          <a:bodyPr anchorCtr="0" anchor="ctr" bIns="0" lIns="36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8"/>
          <p:cNvSpPr txBox="1"/>
          <p:nvPr>
            <p:ph idx="14" type="body"/>
          </p:nvPr>
        </p:nvSpPr>
        <p:spPr>
          <a:xfrm>
            <a:off x="4392024" y="4943722"/>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80"/>
              </a:spcBef>
              <a:spcAft>
                <a:spcPts val="0"/>
              </a:spcAft>
              <a:buClr>
                <a:srgbClr val="13141A"/>
              </a:buClr>
              <a:buSzPts val="1900"/>
              <a:buNone/>
              <a:defRPr b="1" sz="1900">
                <a:solidFill>
                  <a:srgbClr val="13141A"/>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8"/>
          <p:cNvSpPr txBox="1"/>
          <p:nvPr>
            <p:ph idx="15" type="body"/>
          </p:nvPr>
        </p:nvSpPr>
        <p:spPr>
          <a:xfrm>
            <a:off x="4392023" y="5301208"/>
            <a:ext cx="3528000" cy="144016"/>
          </a:xfrm>
          <a:prstGeom prst="rect">
            <a:avLst/>
          </a:prstGeom>
          <a:noFill/>
          <a:ln>
            <a:noFill/>
          </a:ln>
        </p:spPr>
        <p:txBody>
          <a:bodyPr anchorCtr="0" anchor="ctr" bIns="0" lIns="36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p:cSld name="章節標題">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9"/>
          <p:cNvSpPr txBox="1"/>
          <p:nvPr>
            <p:ph type="title"/>
          </p:nvPr>
        </p:nvSpPr>
        <p:spPr>
          <a:xfrm>
            <a:off x="2482260" y="2852936"/>
            <a:ext cx="5577879" cy="325363"/>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13141A"/>
              </a:buClr>
              <a:buSzPts val="3200"/>
              <a:buFont typeface="Arial"/>
              <a:buNone/>
              <a:defRPr b="1" sz="3200">
                <a:solidFill>
                  <a:srgbClr val="13141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2483768" y="3284984"/>
            <a:ext cx="4464496" cy="27605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80"/>
              </a:spcBef>
              <a:spcAft>
                <a:spcPts val="0"/>
              </a:spcAft>
              <a:buClr>
                <a:schemeClr val="lt1"/>
              </a:buClr>
              <a:buSzPts val="1900"/>
              <a:buNone/>
              <a:defRPr sz="1900">
                <a:solidFill>
                  <a:schemeClr val="lt1"/>
                </a:solidFill>
              </a:defRPr>
            </a:lvl1pPr>
            <a:lvl2pPr indent="-228600" lvl="1" marL="914400" algn="l">
              <a:lnSpc>
                <a:spcPct val="100000"/>
              </a:lnSpc>
              <a:spcBef>
                <a:spcPts val="360"/>
              </a:spcBef>
              <a:spcAft>
                <a:spcPts val="0"/>
              </a:spcAft>
              <a:buClr>
                <a:srgbClr val="D2DA88"/>
              </a:buClr>
              <a:buSzPts val="1800"/>
              <a:buNone/>
              <a:defRPr sz="1800">
                <a:solidFill>
                  <a:srgbClr val="D2DA88"/>
                </a:solidFill>
              </a:defRPr>
            </a:lvl2pPr>
            <a:lvl3pPr indent="-228600" lvl="2" marL="1371600" algn="l">
              <a:lnSpc>
                <a:spcPct val="100000"/>
              </a:lnSpc>
              <a:spcBef>
                <a:spcPts val="320"/>
              </a:spcBef>
              <a:spcAft>
                <a:spcPts val="0"/>
              </a:spcAft>
              <a:buClr>
                <a:srgbClr val="D2DA88"/>
              </a:buClr>
              <a:buSzPts val="1600"/>
              <a:buNone/>
              <a:defRPr sz="1600">
                <a:solidFill>
                  <a:srgbClr val="D2DA88"/>
                </a:solidFill>
              </a:defRPr>
            </a:lvl3pPr>
            <a:lvl4pPr indent="-228600" lvl="3" marL="1828800" algn="l">
              <a:lnSpc>
                <a:spcPct val="100000"/>
              </a:lnSpc>
              <a:spcBef>
                <a:spcPts val="280"/>
              </a:spcBef>
              <a:spcAft>
                <a:spcPts val="0"/>
              </a:spcAft>
              <a:buClr>
                <a:srgbClr val="D2DA88"/>
              </a:buClr>
              <a:buSzPts val="1400"/>
              <a:buNone/>
              <a:defRPr sz="1400">
                <a:solidFill>
                  <a:srgbClr val="D2DA88"/>
                </a:solidFill>
              </a:defRPr>
            </a:lvl4pPr>
            <a:lvl5pPr indent="-228600" lvl="4" marL="2286000" algn="l">
              <a:lnSpc>
                <a:spcPct val="100000"/>
              </a:lnSpc>
              <a:spcBef>
                <a:spcPts val="280"/>
              </a:spcBef>
              <a:spcAft>
                <a:spcPts val="0"/>
              </a:spcAft>
              <a:buClr>
                <a:srgbClr val="D2DA88"/>
              </a:buClr>
              <a:buSzPts val="1400"/>
              <a:buNone/>
              <a:defRPr sz="1400">
                <a:solidFill>
                  <a:srgbClr val="D2DA88"/>
                </a:solidFill>
              </a:defRPr>
            </a:lvl5pPr>
            <a:lvl6pPr indent="-228600" lvl="5" marL="2743200" algn="l">
              <a:lnSpc>
                <a:spcPct val="100000"/>
              </a:lnSpc>
              <a:spcBef>
                <a:spcPts val="280"/>
              </a:spcBef>
              <a:spcAft>
                <a:spcPts val="0"/>
              </a:spcAft>
              <a:buClr>
                <a:srgbClr val="D2DA88"/>
              </a:buClr>
              <a:buSzPts val="1400"/>
              <a:buNone/>
              <a:defRPr sz="1400">
                <a:solidFill>
                  <a:srgbClr val="D2DA88"/>
                </a:solidFill>
              </a:defRPr>
            </a:lvl6pPr>
            <a:lvl7pPr indent="-228600" lvl="6" marL="3200400" algn="l">
              <a:lnSpc>
                <a:spcPct val="100000"/>
              </a:lnSpc>
              <a:spcBef>
                <a:spcPts val="280"/>
              </a:spcBef>
              <a:spcAft>
                <a:spcPts val="0"/>
              </a:spcAft>
              <a:buClr>
                <a:srgbClr val="D2DA88"/>
              </a:buClr>
              <a:buSzPts val="1400"/>
              <a:buNone/>
              <a:defRPr sz="1400">
                <a:solidFill>
                  <a:srgbClr val="D2DA88"/>
                </a:solidFill>
              </a:defRPr>
            </a:lvl7pPr>
            <a:lvl8pPr indent="-228600" lvl="7" marL="3657600" algn="l">
              <a:lnSpc>
                <a:spcPct val="100000"/>
              </a:lnSpc>
              <a:spcBef>
                <a:spcPts val="280"/>
              </a:spcBef>
              <a:spcAft>
                <a:spcPts val="0"/>
              </a:spcAft>
              <a:buClr>
                <a:srgbClr val="D2DA88"/>
              </a:buClr>
              <a:buSzPts val="1400"/>
              <a:buNone/>
              <a:defRPr sz="1400">
                <a:solidFill>
                  <a:srgbClr val="D2DA88"/>
                </a:solidFill>
              </a:defRPr>
            </a:lvl8pPr>
            <a:lvl9pPr indent="-228600" lvl="8" marL="4114800" algn="l">
              <a:lnSpc>
                <a:spcPct val="100000"/>
              </a:lnSpc>
              <a:spcBef>
                <a:spcPts val="280"/>
              </a:spcBef>
              <a:spcAft>
                <a:spcPts val="0"/>
              </a:spcAft>
              <a:buClr>
                <a:srgbClr val="D2DA88"/>
              </a:buClr>
              <a:buSzPts val="1400"/>
              <a:buNone/>
              <a:defRPr sz="1400">
                <a:solidFill>
                  <a:srgbClr val="D2DA88"/>
                </a:solidFill>
              </a:defRPr>
            </a:lvl9pPr>
          </a:lstStyle>
          <a:p/>
        </p:txBody>
      </p:sp>
      <p:sp>
        <p:nvSpPr>
          <p:cNvPr id="36" name="Google Shape;36;p9"/>
          <p:cNvSpPr txBox="1"/>
          <p:nvPr>
            <p:ph idx="2" type="body"/>
          </p:nvPr>
        </p:nvSpPr>
        <p:spPr>
          <a:xfrm>
            <a:off x="755575" y="1700808"/>
            <a:ext cx="1523526" cy="1332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1320"/>
              </a:spcBef>
              <a:spcAft>
                <a:spcPts val="0"/>
              </a:spcAft>
              <a:buClr>
                <a:schemeClr val="accent6"/>
              </a:buClr>
              <a:buSzPts val="6600"/>
              <a:buNone/>
              <a:defRPr b="1" i="0" sz="6600">
                <a:solidFill>
                  <a:schemeClr val="accent6"/>
                </a:solidFil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p:cSld name="含標題的內容">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10"/>
          <p:cNvSpPr txBox="1"/>
          <p:nvPr>
            <p:ph type="title"/>
          </p:nvPr>
        </p:nvSpPr>
        <p:spPr>
          <a:xfrm>
            <a:off x="1331640" y="246387"/>
            <a:ext cx="4320480" cy="273876"/>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13141A"/>
              </a:buClr>
              <a:buSzPts val="2000"/>
              <a:buFont typeface="Arial"/>
              <a:buNone/>
              <a:defRPr b="1" sz="2000">
                <a:solidFill>
                  <a:srgbClr val="13141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 type="body"/>
          </p:nvPr>
        </p:nvSpPr>
        <p:spPr>
          <a:xfrm>
            <a:off x="1331639" y="548681"/>
            <a:ext cx="4320481" cy="216024"/>
          </a:xfrm>
          <a:prstGeom prst="rect">
            <a:avLst/>
          </a:prstGeom>
          <a:noFill/>
          <a:ln>
            <a:noFill/>
          </a:ln>
        </p:spPr>
        <p:txBody>
          <a:bodyPr anchorCtr="0" anchor="ctr" bIns="0" lIns="36000" spcFirstLastPara="1" rIns="0" wrap="square" tIns="0">
            <a:noAutofit/>
          </a:bodyPr>
          <a:lstStyle>
            <a:lvl1pPr indent="-228600" lvl="0" marL="457200" algn="l">
              <a:lnSpc>
                <a:spcPct val="100000"/>
              </a:lnSpc>
              <a:spcBef>
                <a:spcPts val="260"/>
              </a:spcBef>
              <a:spcAft>
                <a:spcPts val="0"/>
              </a:spcAft>
              <a:buClr>
                <a:schemeClr val="lt1"/>
              </a:buClr>
              <a:buSzPts val="1300"/>
              <a:buNone/>
              <a:defRPr sz="1300">
                <a:solidFill>
                  <a:schemeClr val="lt1"/>
                </a:solidFill>
                <a:latin typeface="Arial"/>
                <a:ea typeface="Arial"/>
                <a:cs typeface="Arial"/>
                <a:sym typeface="Arial"/>
              </a:defRPr>
            </a:lvl1pPr>
            <a:lvl2pPr indent="-228600" lvl="1" marL="914400" algn="l">
              <a:lnSpc>
                <a:spcPct val="100000"/>
              </a:lnSpc>
              <a:spcBef>
                <a:spcPts val="360"/>
              </a:spcBef>
              <a:spcAft>
                <a:spcPts val="0"/>
              </a:spcAft>
              <a:buClr>
                <a:srgbClr val="D2DA88"/>
              </a:buClr>
              <a:buSzPts val="1800"/>
              <a:buNone/>
              <a:defRPr sz="1800">
                <a:solidFill>
                  <a:srgbClr val="D2DA88"/>
                </a:solidFill>
              </a:defRPr>
            </a:lvl2pPr>
            <a:lvl3pPr indent="-228600" lvl="2" marL="1371600" algn="l">
              <a:lnSpc>
                <a:spcPct val="100000"/>
              </a:lnSpc>
              <a:spcBef>
                <a:spcPts val="320"/>
              </a:spcBef>
              <a:spcAft>
                <a:spcPts val="0"/>
              </a:spcAft>
              <a:buClr>
                <a:srgbClr val="D2DA88"/>
              </a:buClr>
              <a:buSzPts val="1600"/>
              <a:buNone/>
              <a:defRPr sz="1600">
                <a:solidFill>
                  <a:srgbClr val="D2DA88"/>
                </a:solidFill>
              </a:defRPr>
            </a:lvl3pPr>
            <a:lvl4pPr indent="-228600" lvl="3" marL="1828800" algn="l">
              <a:lnSpc>
                <a:spcPct val="100000"/>
              </a:lnSpc>
              <a:spcBef>
                <a:spcPts val="280"/>
              </a:spcBef>
              <a:spcAft>
                <a:spcPts val="0"/>
              </a:spcAft>
              <a:buClr>
                <a:srgbClr val="D2DA88"/>
              </a:buClr>
              <a:buSzPts val="1400"/>
              <a:buNone/>
              <a:defRPr sz="1400">
                <a:solidFill>
                  <a:srgbClr val="D2DA88"/>
                </a:solidFill>
              </a:defRPr>
            </a:lvl4pPr>
            <a:lvl5pPr indent="-228600" lvl="4" marL="2286000" algn="l">
              <a:lnSpc>
                <a:spcPct val="100000"/>
              </a:lnSpc>
              <a:spcBef>
                <a:spcPts val="280"/>
              </a:spcBef>
              <a:spcAft>
                <a:spcPts val="0"/>
              </a:spcAft>
              <a:buClr>
                <a:srgbClr val="D2DA88"/>
              </a:buClr>
              <a:buSzPts val="1400"/>
              <a:buNone/>
              <a:defRPr sz="1400">
                <a:solidFill>
                  <a:srgbClr val="D2DA88"/>
                </a:solidFill>
              </a:defRPr>
            </a:lvl5pPr>
            <a:lvl6pPr indent="-228600" lvl="5" marL="2743200" algn="l">
              <a:lnSpc>
                <a:spcPct val="100000"/>
              </a:lnSpc>
              <a:spcBef>
                <a:spcPts val="280"/>
              </a:spcBef>
              <a:spcAft>
                <a:spcPts val="0"/>
              </a:spcAft>
              <a:buClr>
                <a:srgbClr val="D2DA88"/>
              </a:buClr>
              <a:buSzPts val="1400"/>
              <a:buNone/>
              <a:defRPr sz="1400">
                <a:solidFill>
                  <a:srgbClr val="D2DA88"/>
                </a:solidFill>
              </a:defRPr>
            </a:lvl6pPr>
            <a:lvl7pPr indent="-228600" lvl="6" marL="3200400" algn="l">
              <a:lnSpc>
                <a:spcPct val="100000"/>
              </a:lnSpc>
              <a:spcBef>
                <a:spcPts val="280"/>
              </a:spcBef>
              <a:spcAft>
                <a:spcPts val="0"/>
              </a:spcAft>
              <a:buClr>
                <a:srgbClr val="D2DA88"/>
              </a:buClr>
              <a:buSzPts val="1400"/>
              <a:buNone/>
              <a:defRPr sz="1400">
                <a:solidFill>
                  <a:srgbClr val="D2DA88"/>
                </a:solidFill>
              </a:defRPr>
            </a:lvl7pPr>
            <a:lvl8pPr indent="-228600" lvl="7" marL="3657600" algn="l">
              <a:lnSpc>
                <a:spcPct val="100000"/>
              </a:lnSpc>
              <a:spcBef>
                <a:spcPts val="280"/>
              </a:spcBef>
              <a:spcAft>
                <a:spcPts val="0"/>
              </a:spcAft>
              <a:buClr>
                <a:srgbClr val="D2DA88"/>
              </a:buClr>
              <a:buSzPts val="1400"/>
              <a:buNone/>
              <a:defRPr sz="1400">
                <a:solidFill>
                  <a:srgbClr val="D2DA88"/>
                </a:solidFill>
              </a:defRPr>
            </a:lvl8pPr>
            <a:lvl9pPr indent="-228600" lvl="8" marL="4114800" algn="l">
              <a:lnSpc>
                <a:spcPct val="100000"/>
              </a:lnSpc>
              <a:spcBef>
                <a:spcPts val="280"/>
              </a:spcBef>
              <a:spcAft>
                <a:spcPts val="0"/>
              </a:spcAft>
              <a:buClr>
                <a:srgbClr val="D2DA88"/>
              </a:buClr>
              <a:buSzPts val="1400"/>
              <a:buNone/>
              <a:defRPr sz="1400">
                <a:solidFill>
                  <a:srgbClr val="D2DA88"/>
                </a:solidFill>
              </a:defRPr>
            </a:lvl9pPr>
          </a:lstStyle>
          <a:p/>
        </p:txBody>
      </p:sp>
      <p:sp>
        <p:nvSpPr>
          <p:cNvPr id="40" name="Google Shape;40;p10"/>
          <p:cNvSpPr txBox="1"/>
          <p:nvPr>
            <p:ph idx="12" type="sldNum"/>
          </p:nvPr>
        </p:nvSpPr>
        <p:spPr>
          <a:xfrm>
            <a:off x="8316416" y="6094799"/>
            <a:ext cx="504319" cy="4536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10"/>
          <p:cNvSpPr txBox="1"/>
          <p:nvPr>
            <p:ph idx="2" type="body"/>
          </p:nvPr>
        </p:nvSpPr>
        <p:spPr>
          <a:xfrm>
            <a:off x="467544" y="177468"/>
            <a:ext cx="720080" cy="647263"/>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700"/>
              </a:spcBef>
              <a:spcAft>
                <a:spcPts val="0"/>
              </a:spcAft>
              <a:buClr>
                <a:srgbClr val="7EA234"/>
              </a:buClr>
              <a:buSzPts val="3500"/>
              <a:buNone/>
              <a:defRPr b="1" i="0" sz="3500">
                <a:solidFill>
                  <a:srgbClr val="7EA234"/>
                </a:solidFil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42" name="Google Shape;42;p10"/>
          <p:cNvPicPr preferRelativeResize="0"/>
          <p:nvPr/>
        </p:nvPicPr>
        <p:blipFill rotWithShape="1">
          <a:blip r:embed="rId5">
            <a:alphaModFix/>
          </a:blip>
          <a:srcRect b="0" l="0" r="0" t="0"/>
          <a:stretch/>
        </p:blipFill>
        <p:spPr>
          <a:xfrm>
            <a:off x="1053076" y="900000"/>
            <a:ext cx="360000" cy="60353"/>
          </a:xfrm>
          <a:prstGeom prst="rect">
            <a:avLst/>
          </a:prstGeom>
          <a:noFill/>
          <a:ln>
            <a:noFill/>
          </a:ln>
        </p:spPr>
      </p:pic>
      <p:sp>
        <p:nvSpPr>
          <p:cNvPr id="43" name="Google Shape;43;p10"/>
          <p:cNvSpPr txBox="1"/>
          <p:nvPr>
            <p:ph idx="3" type="body"/>
          </p:nvPr>
        </p:nvSpPr>
        <p:spPr>
          <a:xfrm>
            <a:off x="1053076" y="1916832"/>
            <a:ext cx="7119887" cy="388890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280"/>
              </a:spcBef>
              <a:spcAft>
                <a:spcPts val="0"/>
              </a:spcAft>
              <a:buClr>
                <a:srgbClr val="7F7F7F"/>
              </a:buClr>
              <a:buSzPts val="1400"/>
              <a:buChar char="•"/>
              <a:defRPr sz="1400"/>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內容">
  <p:cSld name="空白內容">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1"/>
          <p:cNvSpPr txBox="1"/>
          <p:nvPr>
            <p:ph idx="12" type="sldNum"/>
          </p:nvPr>
        </p:nvSpPr>
        <p:spPr>
          <a:xfrm>
            <a:off x="8316416" y="6093296"/>
            <a:ext cx="504057" cy="453085"/>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11"/>
          <p:cNvSpPr txBox="1"/>
          <p:nvPr>
            <p:ph idx="1" type="body"/>
          </p:nvPr>
        </p:nvSpPr>
        <p:spPr>
          <a:xfrm>
            <a:off x="900113" y="1196752"/>
            <a:ext cx="7559675" cy="4536504"/>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280"/>
              </a:spcBef>
              <a:spcAft>
                <a:spcPts val="0"/>
              </a:spcAft>
              <a:buClr>
                <a:srgbClr val="7F7F7F"/>
              </a:buClr>
              <a:buSzPts val="1400"/>
              <a:buChar char="•"/>
              <a:defRPr sz="1400"/>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7F7F7F"/>
              </a:buClr>
              <a:buSzPts val="3600"/>
              <a:buFont typeface="Arial"/>
              <a:buNone/>
              <a:defRPr b="0" i="0" sz="36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17500" lvl="0" marL="4572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1pPr>
            <a:lvl2pPr indent="-317500" lvl="1" marL="9144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2pPr>
            <a:lvl3pPr indent="-317500" lvl="2" marL="13716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3pPr>
            <a:lvl4pPr indent="-317500" lvl="3" marL="18288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4.png"/><Relationship Id="rId9" Type="http://schemas.openxmlformats.org/officeDocument/2006/relationships/image" Target="../media/image25.png"/><Relationship Id="rId5" Type="http://schemas.openxmlformats.org/officeDocument/2006/relationships/hyperlink" Target="https://vuejs.org/v2/guide/forms.html#Checkbox" TargetMode="External"/><Relationship Id="rId6" Type="http://schemas.openxmlformats.org/officeDocument/2006/relationships/hyperlink" Target="https://vuejs.org/v2/guide/forms.html#Checkbox" TargetMode="External"/><Relationship Id="rId7" Type="http://schemas.openxmlformats.org/officeDocument/2006/relationships/image" Target="../media/image23.png"/><Relationship Id="rId8"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hyperlink" Target="https://vuejs.org/v2/guide/forms.html#Radio" TargetMode="External"/><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hyperlink" Target="https://vuejs.org/v2/guide/forms.html#Sel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3.png"/><Relationship Id="rId9" Type="http://schemas.openxmlformats.org/officeDocument/2006/relationships/hyperlink" Target="https://cn.vuejs.org/v2/guide/conditional.html#v-if-vs-v-show" TargetMode="External"/><Relationship Id="rId5" Type="http://schemas.openxmlformats.org/officeDocument/2006/relationships/image" Target="../media/image51.png"/><Relationship Id="rId6" Type="http://schemas.openxmlformats.org/officeDocument/2006/relationships/image" Target="../media/image43.png"/><Relationship Id="rId7" Type="http://schemas.openxmlformats.org/officeDocument/2006/relationships/hyperlink" Target="https://cn.vuejs.org/v2/guide/conditional.html#v-if-vs-v-show" TargetMode="External"/><Relationship Id="rId8" Type="http://schemas.openxmlformats.org/officeDocument/2006/relationships/hyperlink" Target="https://cn.vuejs.org/v2/guide/conditional.html#v-if-vs-v-sho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6.png"/><Relationship Id="rId5" Type="http://schemas.openxmlformats.org/officeDocument/2006/relationships/image" Target="../media/image53.png"/><Relationship Id="rId6"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59.png"/><Relationship Id="rId5" Type="http://schemas.openxmlformats.org/officeDocument/2006/relationships/image" Target="../media/image37.png"/><Relationship Id="rId6" Type="http://schemas.openxmlformats.org/officeDocument/2006/relationships/image" Target="../media/image42.png"/><Relationship Id="rId7" Type="http://schemas.openxmlformats.org/officeDocument/2006/relationships/image" Target="../media/image6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5.png"/><Relationship Id="rId5" Type="http://schemas.openxmlformats.org/officeDocument/2006/relationships/image" Target="../media/image54.png"/><Relationship Id="rId6" Type="http://schemas.openxmlformats.org/officeDocument/2006/relationships/image" Target="../media/image52.png"/><Relationship Id="rId7"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62.png"/><Relationship Id="rId5" Type="http://schemas.openxmlformats.org/officeDocument/2006/relationships/image" Target="../media/image40.png"/><Relationship Id="rId6"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6.png"/><Relationship Id="rId4" Type="http://schemas.openxmlformats.org/officeDocument/2006/relationships/image" Target="../media/image12.png"/><Relationship Id="rId5" Type="http://schemas.openxmlformats.org/officeDocument/2006/relationships/image" Target="../media/image64.png"/><Relationship Id="rId6"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5.png"/><Relationship Id="rId4" Type="http://schemas.openxmlformats.org/officeDocument/2006/relationships/image" Target="../media/image47.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48.png"/><Relationship Id="rId5" Type="http://schemas.openxmlformats.org/officeDocument/2006/relationships/image" Target="../media/image58.png"/><Relationship Id="rId6" Type="http://schemas.openxmlformats.org/officeDocument/2006/relationships/image" Target="../media/image57.png"/><Relationship Id="rId7" Type="http://schemas.openxmlformats.org/officeDocument/2006/relationships/image" Target="../media/image49.png"/><Relationship Id="rId8" Type="http://schemas.openxmlformats.org/officeDocument/2006/relationships/image" Target="../media/image6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38.png"/><Relationship Id="rId6" Type="http://schemas.openxmlformats.org/officeDocument/2006/relationships/hyperlink" Target="https://vuejs.org/v2/guide/instance.html#Creating-a-Vue-Insta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5.png"/><Relationship Id="rId5" Type="http://schemas.openxmlformats.org/officeDocument/2006/relationships/image" Target="../media/image17.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31.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41.png"/><Relationship Id="rId7" Type="http://schemas.openxmlformats.org/officeDocument/2006/relationships/image" Target="../media/image27.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971600" y="3501008"/>
            <a:ext cx="5616624" cy="57606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2A1511"/>
              </a:buClr>
              <a:buSzPts val="3000"/>
              <a:buFont typeface="Arial"/>
              <a:buNone/>
            </a:pPr>
            <a:r>
              <a:rPr lang="en-US"/>
              <a:t>Vue</a:t>
            </a:r>
            <a:r>
              <a:rPr lang="en-US"/>
              <a:t>簡報</a:t>
            </a:r>
            <a:endParaRPr/>
          </a:p>
        </p:txBody>
      </p:sp>
      <p:sp>
        <p:nvSpPr>
          <p:cNvPr id="52" name="Google Shape;52;p1"/>
          <p:cNvSpPr txBox="1"/>
          <p:nvPr>
            <p:ph idx="1" type="subTitle"/>
          </p:nvPr>
        </p:nvSpPr>
        <p:spPr>
          <a:xfrm>
            <a:off x="971600" y="4093344"/>
            <a:ext cx="3636304" cy="216000"/>
          </a:xfrm>
          <a:prstGeom prst="rect">
            <a:avLst/>
          </a:prstGeom>
          <a:noFill/>
          <a:ln>
            <a:noFill/>
          </a:ln>
        </p:spPr>
        <p:txBody>
          <a:bodyPr anchorCtr="0" anchor="ctr" bIns="0" lIns="0" spcFirstLastPara="1" rIns="0" wrap="square" tIns="0">
            <a:noAutofit/>
          </a:bodyPr>
          <a:lstStyle/>
          <a:p>
            <a:pPr indent="0" lvl="0" marL="0" rtl="0" algn="l">
              <a:spcBef>
                <a:spcPts val="360"/>
              </a:spcBef>
              <a:spcAft>
                <a:spcPts val="0"/>
              </a:spcAft>
              <a:buClr>
                <a:srgbClr val="7F7F7F"/>
              </a:buClr>
              <a:buSzPts val="1800"/>
              <a:buNone/>
            </a:pPr>
            <a:r>
              <a:rPr lang="en-US"/>
              <a:t>Vue、Vue Router、Vuex </a:t>
            </a:r>
            <a:endParaRPr/>
          </a:p>
        </p:txBody>
      </p:sp>
      <p:sp>
        <p:nvSpPr>
          <p:cNvPr id="53" name="Google Shape;53;p1"/>
          <p:cNvSpPr txBox="1"/>
          <p:nvPr>
            <p:ph idx="2" type="body"/>
          </p:nvPr>
        </p:nvSpPr>
        <p:spPr>
          <a:xfrm>
            <a:off x="971600" y="4869160"/>
            <a:ext cx="1800200" cy="252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300"/>
              <a:buNone/>
            </a:pPr>
            <a:r>
              <a:rPr lang="en-US"/>
              <a:t>編輯者：Jess_Wu</a:t>
            </a:r>
            <a:endParaRPr/>
          </a:p>
        </p:txBody>
      </p:sp>
      <p:sp>
        <p:nvSpPr>
          <p:cNvPr id="54" name="Google Shape;54;p1"/>
          <p:cNvSpPr txBox="1"/>
          <p:nvPr>
            <p:ph idx="3" type="body"/>
          </p:nvPr>
        </p:nvSpPr>
        <p:spPr>
          <a:xfrm>
            <a:off x="2843808" y="4869160"/>
            <a:ext cx="1728192" cy="252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f7ee15ab11_0_67"/>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56" name="Google Shape;156;gf7ee15ab11_0_67"/>
          <p:cNvSpPr txBox="1"/>
          <p:nvPr>
            <p:ph idx="4294967295" type="body"/>
          </p:nvPr>
        </p:nvSpPr>
        <p:spPr>
          <a:xfrm>
            <a:off x="213625" y="284900"/>
            <a:ext cx="7559700" cy="2643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solidFill>
                  <a:srgbClr val="7F7F7F"/>
                </a:solidFill>
              </a:rPr>
              <a:t>Vue.js 的 </a:t>
            </a:r>
            <a:r>
              <a:rPr lang="en-US">
                <a:solidFill>
                  <a:srgbClr val="FF0000"/>
                </a:solidFill>
              </a:rPr>
              <a:t>v-model/radio/checkbox</a:t>
            </a:r>
            <a:endParaRPr>
              <a:solidFill>
                <a:srgbClr val="FF0000"/>
              </a:solidFill>
            </a:endParaRPr>
          </a:p>
        </p:txBody>
      </p:sp>
      <p:sp>
        <p:nvSpPr>
          <p:cNvPr id="157" name="Google Shape;157;gf7ee15ab11_0_67"/>
          <p:cNvSpPr txBox="1"/>
          <p:nvPr/>
        </p:nvSpPr>
        <p:spPr>
          <a:xfrm>
            <a:off x="213625" y="549200"/>
            <a:ext cx="79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Vue.js 的 v-model:常見的表單元素像是 &lt;input&gt;、&lt;textarea&gt; 以及 &lt;select&gt; 等進行資料的「雙向」綁定</a:t>
            </a:r>
            <a:endParaRPr/>
          </a:p>
        </p:txBody>
      </p:sp>
      <p:grpSp>
        <p:nvGrpSpPr>
          <p:cNvPr id="158" name="Google Shape;158;gf7ee15ab11_0_67"/>
          <p:cNvGrpSpPr/>
          <p:nvPr/>
        </p:nvGrpSpPr>
        <p:grpSpPr>
          <a:xfrm>
            <a:off x="103959" y="1510177"/>
            <a:ext cx="3610209" cy="4193115"/>
            <a:chOff x="304180" y="1072525"/>
            <a:chExt cx="3992270" cy="4583141"/>
          </a:xfrm>
        </p:grpSpPr>
        <p:pic>
          <p:nvPicPr>
            <p:cNvPr id="159" name="Google Shape;159;gf7ee15ab11_0_67"/>
            <p:cNvPicPr preferRelativeResize="0"/>
            <p:nvPr/>
          </p:nvPicPr>
          <p:blipFill>
            <a:blip r:embed="rId4">
              <a:alphaModFix/>
            </a:blip>
            <a:stretch>
              <a:fillRect/>
            </a:stretch>
          </p:blipFill>
          <p:spPr>
            <a:xfrm>
              <a:off x="304180" y="1378233"/>
              <a:ext cx="3992270" cy="4277433"/>
            </a:xfrm>
            <a:prstGeom prst="rect">
              <a:avLst/>
            </a:prstGeom>
            <a:noFill/>
            <a:ln>
              <a:noFill/>
            </a:ln>
          </p:spPr>
        </p:pic>
        <p:sp>
          <p:nvSpPr>
            <p:cNvPr id="160" name="Google Shape;160;gf7ee15ab11_0_67"/>
            <p:cNvSpPr txBox="1"/>
            <p:nvPr/>
          </p:nvSpPr>
          <p:spPr>
            <a:xfrm>
              <a:off x="361522" y="1072525"/>
              <a:ext cx="3310200" cy="43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v-model</a:t>
              </a:r>
              <a:endParaRPr/>
            </a:p>
          </p:txBody>
        </p:sp>
      </p:grpSp>
      <p:sp>
        <p:nvSpPr>
          <p:cNvPr id="161" name="Google Shape;161;gf7ee15ab11_0_67"/>
          <p:cNvSpPr txBox="1"/>
          <p:nvPr/>
        </p:nvSpPr>
        <p:spPr>
          <a:xfrm>
            <a:off x="3899647" y="1349725"/>
            <a:ext cx="331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rgbClr val="2A1511"/>
                </a:solidFill>
                <a:hlinkClick r:id="rId5">
                  <a:extLst>
                    <a:ext uri="{A12FA001-AC4F-418D-AE19-62706E023703}">
                      <ahyp:hlinkClr val="tx"/>
                    </a:ext>
                  </a:extLst>
                </a:hlinkClick>
              </a:rPr>
              <a:t>Checkbox</a:t>
            </a:r>
            <a:r>
              <a:rPr lang="en-US">
                <a:solidFill>
                  <a:srgbClr val="2A1511"/>
                </a:solidFill>
              </a:rPr>
              <a:t> </a:t>
            </a:r>
            <a:r>
              <a:rPr lang="en-US" sz="1200">
                <a:solidFill>
                  <a:srgbClr val="304455"/>
                </a:solidFill>
                <a:highlight>
                  <a:srgbClr val="FFFFFF"/>
                </a:highlight>
              </a:rPr>
              <a:t>Single checkbox, boolean value:</a:t>
            </a:r>
            <a:endParaRPr>
              <a:solidFill>
                <a:srgbClr val="2A1511"/>
              </a:solidFill>
            </a:endParaRPr>
          </a:p>
          <a:p>
            <a:pPr indent="0" lvl="0" marL="0" rtl="0" algn="l">
              <a:spcBef>
                <a:spcPts val="0"/>
              </a:spcBef>
              <a:spcAft>
                <a:spcPts val="0"/>
              </a:spcAft>
              <a:buNone/>
            </a:pPr>
            <a:r>
              <a:t/>
            </a:r>
            <a:endParaRPr/>
          </a:p>
        </p:txBody>
      </p:sp>
      <p:sp>
        <p:nvSpPr>
          <p:cNvPr id="162" name="Google Shape;162;gf7ee15ab11_0_67"/>
          <p:cNvSpPr txBox="1"/>
          <p:nvPr/>
        </p:nvSpPr>
        <p:spPr>
          <a:xfrm>
            <a:off x="3899650" y="1705750"/>
            <a:ext cx="5294100" cy="538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150">
                <a:solidFill>
                  <a:srgbClr val="808080"/>
                </a:solidFill>
                <a:highlight>
                  <a:srgbClr val="1E1E1E"/>
                </a:highlight>
                <a:latin typeface="Courier New"/>
                <a:ea typeface="Courier New"/>
                <a:cs typeface="Courier New"/>
                <a:sym typeface="Courier New"/>
              </a:rPr>
              <a:t>&lt;</a:t>
            </a:r>
            <a:r>
              <a:rPr b="1" lang="en-US" sz="1150">
                <a:solidFill>
                  <a:srgbClr val="569CD6"/>
                </a:solidFill>
                <a:highlight>
                  <a:srgbClr val="1E1E1E"/>
                </a:highlight>
                <a:latin typeface="Courier New"/>
                <a:ea typeface="Courier New"/>
                <a:cs typeface="Courier New"/>
                <a:sym typeface="Courier New"/>
              </a:rPr>
              <a:t>input</a:t>
            </a:r>
            <a:r>
              <a:rPr b="1" lang="en-US" sz="1150">
                <a:solidFill>
                  <a:srgbClr val="D4D4D4"/>
                </a:solidFill>
                <a:highlight>
                  <a:srgbClr val="1E1E1E"/>
                </a:highlight>
                <a:latin typeface="Courier New"/>
                <a:ea typeface="Courier New"/>
                <a:cs typeface="Courier New"/>
                <a:sym typeface="Courier New"/>
              </a:rPr>
              <a:t> </a:t>
            </a:r>
            <a:r>
              <a:rPr b="1" lang="en-US" sz="1150">
                <a:solidFill>
                  <a:srgbClr val="9CDCFE"/>
                </a:solidFill>
                <a:highlight>
                  <a:srgbClr val="1E1E1E"/>
                </a:highlight>
                <a:latin typeface="Courier New"/>
                <a:ea typeface="Courier New"/>
                <a:cs typeface="Courier New"/>
                <a:sym typeface="Courier New"/>
              </a:rPr>
              <a:t>type</a:t>
            </a:r>
            <a:r>
              <a:rPr b="1" lang="en-US" sz="1150">
                <a:solidFill>
                  <a:srgbClr val="D4D4D4"/>
                </a:solidFill>
                <a:highlight>
                  <a:srgbClr val="1E1E1E"/>
                </a:highlight>
                <a:latin typeface="Courier New"/>
                <a:ea typeface="Courier New"/>
                <a:cs typeface="Courier New"/>
                <a:sym typeface="Courier New"/>
              </a:rPr>
              <a:t>=</a:t>
            </a:r>
            <a:r>
              <a:rPr b="1" lang="en-US" sz="1150">
                <a:solidFill>
                  <a:srgbClr val="CE9178"/>
                </a:solidFill>
                <a:highlight>
                  <a:srgbClr val="1E1E1E"/>
                </a:highlight>
                <a:latin typeface="Courier New"/>
                <a:ea typeface="Courier New"/>
                <a:cs typeface="Courier New"/>
                <a:sym typeface="Courier New"/>
              </a:rPr>
              <a:t>"checkbox"</a:t>
            </a:r>
            <a:r>
              <a:rPr b="1" lang="en-US" sz="1150">
                <a:solidFill>
                  <a:srgbClr val="D4D4D4"/>
                </a:solidFill>
                <a:highlight>
                  <a:srgbClr val="1E1E1E"/>
                </a:highlight>
                <a:latin typeface="Courier New"/>
                <a:ea typeface="Courier New"/>
                <a:cs typeface="Courier New"/>
                <a:sym typeface="Courier New"/>
              </a:rPr>
              <a:t> </a:t>
            </a:r>
            <a:r>
              <a:rPr b="1" lang="en-US" sz="1150">
                <a:solidFill>
                  <a:srgbClr val="9CDCFE"/>
                </a:solidFill>
                <a:highlight>
                  <a:srgbClr val="1E1E1E"/>
                </a:highlight>
                <a:latin typeface="Courier New"/>
                <a:ea typeface="Courier New"/>
                <a:cs typeface="Courier New"/>
                <a:sym typeface="Courier New"/>
              </a:rPr>
              <a:t>id</a:t>
            </a:r>
            <a:r>
              <a:rPr b="1" lang="en-US" sz="1150">
                <a:solidFill>
                  <a:srgbClr val="D4D4D4"/>
                </a:solidFill>
                <a:highlight>
                  <a:srgbClr val="1E1E1E"/>
                </a:highlight>
                <a:latin typeface="Courier New"/>
                <a:ea typeface="Courier New"/>
                <a:cs typeface="Courier New"/>
                <a:sym typeface="Courier New"/>
              </a:rPr>
              <a:t>=</a:t>
            </a:r>
            <a:r>
              <a:rPr b="1" lang="en-US" sz="1150">
                <a:solidFill>
                  <a:srgbClr val="CE9178"/>
                </a:solidFill>
                <a:highlight>
                  <a:srgbClr val="1E1E1E"/>
                </a:highlight>
                <a:latin typeface="Courier New"/>
                <a:ea typeface="Courier New"/>
                <a:cs typeface="Courier New"/>
                <a:sym typeface="Courier New"/>
              </a:rPr>
              <a:t>"checkbox"</a:t>
            </a:r>
            <a:r>
              <a:rPr b="1" lang="en-US" sz="1150">
                <a:solidFill>
                  <a:srgbClr val="D4D4D4"/>
                </a:solidFill>
                <a:highlight>
                  <a:srgbClr val="1E1E1E"/>
                </a:highlight>
                <a:latin typeface="Courier New"/>
                <a:ea typeface="Courier New"/>
                <a:cs typeface="Courier New"/>
                <a:sym typeface="Courier New"/>
              </a:rPr>
              <a:t> </a:t>
            </a:r>
            <a:r>
              <a:rPr b="1" lang="en-US" sz="1150">
                <a:solidFill>
                  <a:srgbClr val="9CDCFE"/>
                </a:solidFill>
                <a:highlight>
                  <a:srgbClr val="1E1E1E"/>
                </a:highlight>
                <a:latin typeface="Courier New"/>
                <a:ea typeface="Courier New"/>
                <a:cs typeface="Courier New"/>
                <a:sym typeface="Courier New"/>
              </a:rPr>
              <a:t>v-model</a:t>
            </a:r>
            <a:r>
              <a:rPr b="1" lang="en-US" sz="1150">
                <a:solidFill>
                  <a:srgbClr val="D4D4D4"/>
                </a:solidFill>
                <a:highlight>
                  <a:srgbClr val="1E1E1E"/>
                </a:highlight>
                <a:latin typeface="Courier New"/>
                <a:ea typeface="Courier New"/>
                <a:cs typeface="Courier New"/>
                <a:sym typeface="Courier New"/>
              </a:rPr>
              <a:t>=</a:t>
            </a:r>
            <a:r>
              <a:rPr b="1" lang="en-US" sz="1150">
                <a:solidFill>
                  <a:srgbClr val="CE9178"/>
                </a:solidFill>
                <a:highlight>
                  <a:srgbClr val="1E1E1E"/>
                </a:highlight>
                <a:latin typeface="Courier New"/>
                <a:ea typeface="Courier New"/>
                <a:cs typeface="Courier New"/>
                <a:sym typeface="Courier New"/>
              </a:rPr>
              <a:t>"checked"</a:t>
            </a:r>
            <a:r>
              <a:rPr b="1" lang="en-US" sz="1150">
                <a:solidFill>
                  <a:srgbClr val="D4D4D4"/>
                </a:solidFill>
                <a:highlight>
                  <a:srgbClr val="1E1E1E"/>
                </a:highlight>
                <a:latin typeface="Courier New"/>
                <a:ea typeface="Courier New"/>
                <a:cs typeface="Courier New"/>
                <a:sym typeface="Courier New"/>
              </a:rPr>
              <a:t> </a:t>
            </a:r>
            <a:r>
              <a:rPr b="1" lang="en-US" sz="1150">
                <a:solidFill>
                  <a:srgbClr val="808080"/>
                </a:solidFill>
                <a:highlight>
                  <a:srgbClr val="1E1E1E"/>
                </a:highlight>
                <a:latin typeface="Courier New"/>
                <a:ea typeface="Courier New"/>
                <a:cs typeface="Courier New"/>
                <a:sym typeface="Courier New"/>
              </a:rPr>
              <a:t>/&gt;</a:t>
            </a:r>
            <a:endParaRPr b="1" sz="11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150">
                <a:solidFill>
                  <a:srgbClr val="808080"/>
                </a:solidFill>
                <a:highlight>
                  <a:srgbClr val="1E1E1E"/>
                </a:highlight>
                <a:latin typeface="Courier New"/>
                <a:ea typeface="Courier New"/>
                <a:cs typeface="Courier New"/>
                <a:sym typeface="Courier New"/>
              </a:rPr>
              <a:t>&lt;</a:t>
            </a:r>
            <a:r>
              <a:rPr b="1" lang="en-US" sz="1150">
                <a:solidFill>
                  <a:srgbClr val="569CD6"/>
                </a:solidFill>
                <a:highlight>
                  <a:srgbClr val="1E1E1E"/>
                </a:highlight>
                <a:latin typeface="Courier New"/>
                <a:ea typeface="Courier New"/>
                <a:cs typeface="Courier New"/>
                <a:sym typeface="Courier New"/>
              </a:rPr>
              <a:t>label</a:t>
            </a:r>
            <a:r>
              <a:rPr b="1" lang="en-US" sz="1150">
                <a:solidFill>
                  <a:srgbClr val="D4D4D4"/>
                </a:solidFill>
                <a:highlight>
                  <a:srgbClr val="1E1E1E"/>
                </a:highlight>
                <a:latin typeface="Courier New"/>
                <a:ea typeface="Courier New"/>
                <a:cs typeface="Courier New"/>
                <a:sym typeface="Courier New"/>
              </a:rPr>
              <a:t> </a:t>
            </a:r>
            <a:r>
              <a:rPr b="1" lang="en-US" sz="1150">
                <a:solidFill>
                  <a:srgbClr val="9CDCFE"/>
                </a:solidFill>
                <a:highlight>
                  <a:srgbClr val="1E1E1E"/>
                </a:highlight>
                <a:latin typeface="Courier New"/>
                <a:ea typeface="Courier New"/>
                <a:cs typeface="Courier New"/>
                <a:sym typeface="Courier New"/>
              </a:rPr>
              <a:t>for</a:t>
            </a:r>
            <a:r>
              <a:rPr b="1" lang="en-US" sz="1150">
                <a:solidFill>
                  <a:srgbClr val="D4D4D4"/>
                </a:solidFill>
                <a:highlight>
                  <a:srgbClr val="1E1E1E"/>
                </a:highlight>
                <a:latin typeface="Courier New"/>
                <a:ea typeface="Courier New"/>
                <a:cs typeface="Courier New"/>
                <a:sym typeface="Courier New"/>
              </a:rPr>
              <a:t>=</a:t>
            </a:r>
            <a:r>
              <a:rPr b="1" lang="en-US" sz="1150">
                <a:solidFill>
                  <a:srgbClr val="CE9178"/>
                </a:solidFill>
                <a:highlight>
                  <a:srgbClr val="1E1E1E"/>
                </a:highlight>
                <a:latin typeface="Courier New"/>
                <a:ea typeface="Courier New"/>
                <a:cs typeface="Courier New"/>
                <a:sym typeface="Courier New"/>
              </a:rPr>
              <a:t>"checkbox"</a:t>
            </a:r>
            <a:r>
              <a:rPr b="1" lang="en-US" sz="1150">
                <a:solidFill>
                  <a:srgbClr val="808080"/>
                </a:solidFill>
                <a:highlight>
                  <a:srgbClr val="1E1E1E"/>
                </a:highlight>
                <a:latin typeface="Courier New"/>
                <a:ea typeface="Courier New"/>
                <a:cs typeface="Courier New"/>
                <a:sym typeface="Courier New"/>
              </a:rPr>
              <a:t>&gt;</a:t>
            </a:r>
            <a:r>
              <a:rPr b="1" lang="en-US" sz="1150">
                <a:solidFill>
                  <a:srgbClr val="D4D4D4"/>
                </a:solidFill>
                <a:highlight>
                  <a:srgbClr val="1E1E1E"/>
                </a:highlight>
                <a:latin typeface="Courier New"/>
                <a:ea typeface="Courier New"/>
                <a:cs typeface="Courier New"/>
                <a:sym typeface="Courier New"/>
              </a:rPr>
              <a:t>狀態:{{ checked }}</a:t>
            </a:r>
            <a:r>
              <a:rPr b="1" lang="en-US" sz="1150">
                <a:solidFill>
                  <a:srgbClr val="808080"/>
                </a:solidFill>
                <a:highlight>
                  <a:srgbClr val="1E1E1E"/>
                </a:highlight>
                <a:latin typeface="Courier New"/>
                <a:ea typeface="Courier New"/>
                <a:cs typeface="Courier New"/>
                <a:sym typeface="Courier New"/>
              </a:rPr>
              <a:t>&lt;/</a:t>
            </a:r>
            <a:r>
              <a:rPr b="1" lang="en-US" sz="1150">
                <a:solidFill>
                  <a:srgbClr val="569CD6"/>
                </a:solidFill>
                <a:highlight>
                  <a:srgbClr val="1E1E1E"/>
                </a:highlight>
                <a:latin typeface="Courier New"/>
                <a:ea typeface="Courier New"/>
                <a:cs typeface="Courier New"/>
                <a:sym typeface="Courier New"/>
              </a:rPr>
              <a:t>label</a:t>
            </a:r>
            <a:r>
              <a:rPr b="1" lang="en-US" sz="1150">
                <a:solidFill>
                  <a:srgbClr val="808080"/>
                </a:solidFill>
                <a:highlight>
                  <a:srgbClr val="1E1E1E"/>
                </a:highlight>
                <a:latin typeface="Courier New"/>
                <a:ea typeface="Courier New"/>
                <a:cs typeface="Courier New"/>
                <a:sym typeface="Courier New"/>
              </a:rPr>
              <a:t>&gt;</a:t>
            </a:r>
            <a:endParaRPr b="1" sz="1150">
              <a:solidFill>
                <a:srgbClr val="808080"/>
              </a:solidFill>
              <a:highlight>
                <a:srgbClr val="1E1E1E"/>
              </a:highlight>
              <a:latin typeface="Courier New"/>
              <a:ea typeface="Courier New"/>
              <a:cs typeface="Courier New"/>
              <a:sym typeface="Courier New"/>
            </a:endParaRPr>
          </a:p>
        </p:txBody>
      </p:sp>
      <p:sp>
        <p:nvSpPr>
          <p:cNvPr id="163" name="Google Shape;163;gf7ee15ab11_0_67"/>
          <p:cNvSpPr txBox="1"/>
          <p:nvPr/>
        </p:nvSpPr>
        <p:spPr>
          <a:xfrm>
            <a:off x="3899651" y="3307500"/>
            <a:ext cx="44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rgbClr val="2A1511"/>
                </a:solidFill>
                <a:hlinkClick r:id="rId6">
                  <a:extLst>
                    <a:ext uri="{A12FA001-AC4F-418D-AE19-62706E023703}">
                      <ahyp:hlinkClr val="tx"/>
                    </a:ext>
                  </a:extLst>
                </a:hlinkClick>
              </a:rPr>
              <a:t>Checkbox</a:t>
            </a:r>
            <a:r>
              <a:rPr lang="en-US">
                <a:solidFill>
                  <a:srgbClr val="2A1511"/>
                </a:solidFill>
              </a:rPr>
              <a:t> </a:t>
            </a:r>
            <a:r>
              <a:rPr lang="en-US" sz="1200">
                <a:solidFill>
                  <a:srgbClr val="304455"/>
                </a:solidFill>
                <a:highlight>
                  <a:srgbClr val="FFFFFF"/>
                </a:highlight>
              </a:rPr>
              <a:t>Multiple checkboxes, bound to the same Array:</a:t>
            </a:r>
            <a:endParaRPr/>
          </a:p>
        </p:txBody>
      </p:sp>
      <p:pic>
        <p:nvPicPr>
          <p:cNvPr id="164" name="Google Shape;164;gf7ee15ab11_0_67"/>
          <p:cNvPicPr preferRelativeResize="0"/>
          <p:nvPr/>
        </p:nvPicPr>
        <p:blipFill>
          <a:blip r:embed="rId7">
            <a:alphaModFix/>
          </a:blip>
          <a:stretch>
            <a:fillRect/>
          </a:stretch>
        </p:blipFill>
        <p:spPr>
          <a:xfrm>
            <a:off x="7396212" y="2354850"/>
            <a:ext cx="1095375" cy="361950"/>
          </a:xfrm>
          <a:prstGeom prst="rect">
            <a:avLst/>
          </a:prstGeom>
          <a:noFill/>
          <a:ln>
            <a:noFill/>
          </a:ln>
        </p:spPr>
      </p:pic>
      <p:pic>
        <p:nvPicPr>
          <p:cNvPr id="165" name="Google Shape;165;gf7ee15ab11_0_67"/>
          <p:cNvPicPr preferRelativeResize="0"/>
          <p:nvPr/>
        </p:nvPicPr>
        <p:blipFill>
          <a:blip r:embed="rId8">
            <a:alphaModFix/>
          </a:blip>
          <a:stretch>
            <a:fillRect/>
          </a:stretch>
        </p:blipFill>
        <p:spPr>
          <a:xfrm>
            <a:off x="7396188" y="2785500"/>
            <a:ext cx="1112996" cy="361950"/>
          </a:xfrm>
          <a:prstGeom prst="rect">
            <a:avLst/>
          </a:prstGeom>
          <a:noFill/>
          <a:ln>
            <a:noFill/>
          </a:ln>
        </p:spPr>
      </p:pic>
      <p:sp>
        <p:nvSpPr>
          <p:cNvPr id="166" name="Google Shape;166;gf7ee15ab11_0_67"/>
          <p:cNvSpPr txBox="1"/>
          <p:nvPr/>
        </p:nvSpPr>
        <p:spPr>
          <a:xfrm>
            <a:off x="3899650" y="2308538"/>
            <a:ext cx="3000000" cy="11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150">
                <a:solidFill>
                  <a:srgbClr val="569CD6"/>
                </a:solidFill>
                <a:highlight>
                  <a:srgbClr val="1E1E1E"/>
                </a:highlight>
                <a:latin typeface="Courier New"/>
                <a:ea typeface="Courier New"/>
                <a:cs typeface="Courier New"/>
                <a:sym typeface="Courier New"/>
              </a:rPr>
              <a:t>const</a:t>
            </a:r>
            <a:r>
              <a:rPr b="1" lang="en-US" sz="1150">
                <a:solidFill>
                  <a:srgbClr val="D4D4D4"/>
                </a:solidFill>
                <a:highlight>
                  <a:srgbClr val="1E1E1E"/>
                </a:highlight>
                <a:latin typeface="Courier New"/>
                <a:ea typeface="Courier New"/>
                <a:cs typeface="Courier New"/>
                <a:sym typeface="Courier New"/>
              </a:rPr>
              <a:t> </a:t>
            </a:r>
            <a:r>
              <a:rPr b="1" lang="en-US" sz="1150">
                <a:solidFill>
                  <a:srgbClr val="4FC1FF"/>
                </a:solidFill>
                <a:highlight>
                  <a:srgbClr val="1E1E1E"/>
                </a:highlight>
                <a:latin typeface="Courier New"/>
                <a:ea typeface="Courier New"/>
                <a:cs typeface="Courier New"/>
                <a:sym typeface="Courier New"/>
              </a:rPr>
              <a:t>vm</a:t>
            </a:r>
            <a:r>
              <a:rPr b="1" lang="en-US" sz="1150">
                <a:solidFill>
                  <a:srgbClr val="D4D4D4"/>
                </a:solidFill>
                <a:highlight>
                  <a:srgbClr val="1E1E1E"/>
                </a:highlight>
                <a:latin typeface="Courier New"/>
                <a:ea typeface="Courier New"/>
                <a:cs typeface="Courier New"/>
                <a:sym typeface="Courier New"/>
              </a:rPr>
              <a:t> = </a:t>
            </a:r>
            <a:r>
              <a:rPr b="1" lang="en-US" sz="1150">
                <a:solidFill>
                  <a:srgbClr val="569CD6"/>
                </a:solidFill>
                <a:highlight>
                  <a:srgbClr val="1E1E1E"/>
                </a:highlight>
                <a:latin typeface="Courier New"/>
                <a:ea typeface="Courier New"/>
                <a:cs typeface="Courier New"/>
                <a:sym typeface="Courier New"/>
              </a:rPr>
              <a:t>new</a:t>
            </a:r>
            <a:r>
              <a:rPr b="1" lang="en-US" sz="1150">
                <a:solidFill>
                  <a:srgbClr val="D4D4D4"/>
                </a:solidFill>
                <a:highlight>
                  <a:srgbClr val="1E1E1E"/>
                </a:highlight>
                <a:latin typeface="Courier New"/>
                <a:ea typeface="Courier New"/>
                <a:cs typeface="Courier New"/>
                <a:sym typeface="Courier New"/>
              </a:rPr>
              <a:t> </a:t>
            </a:r>
            <a:r>
              <a:rPr b="1" lang="en-US" sz="1150">
                <a:solidFill>
                  <a:srgbClr val="DCDCAA"/>
                </a:solidFill>
                <a:highlight>
                  <a:srgbClr val="1E1E1E"/>
                </a:highlight>
                <a:latin typeface="Courier New"/>
                <a:ea typeface="Courier New"/>
                <a:cs typeface="Courier New"/>
                <a:sym typeface="Courier New"/>
              </a:rPr>
              <a:t>Vue</a:t>
            </a:r>
            <a:r>
              <a:rPr b="1" lang="en-US" sz="1150">
                <a:solidFill>
                  <a:srgbClr val="D4D4D4"/>
                </a:solidFill>
                <a:highlight>
                  <a:srgbClr val="1E1E1E"/>
                </a:highlight>
                <a:latin typeface="Courier New"/>
                <a:ea typeface="Courier New"/>
                <a:cs typeface="Courier New"/>
                <a:sym typeface="Courier New"/>
              </a:rPr>
              <a:t>({</a:t>
            </a:r>
            <a:endParaRPr b="1" sz="11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150">
                <a:solidFill>
                  <a:srgbClr val="D4D4D4"/>
                </a:solidFill>
                <a:highlight>
                  <a:srgbClr val="1E1E1E"/>
                </a:highlight>
                <a:latin typeface="Courier New"/>
                <a:ea typeface="Courier New"/>
                <a:cs typeface="Courier New"/>
                <a:sym typeface="Courier New"/>
              </a:rPr>
              <a:t>       </a:t>
            </a:r>
            <a:r>
              <a:rPr b="1" lang="en-US" sz="1150">
                <a:solidFill>
                  <a:srgbClr val="9CDCFE"/>
                </a:solidFill>
                <a:highlight>
                  <a:srgbClr val="1E1E1E"/>
                </a:highlight>
                <a:latin typeface="Courier New"/>
                <a:ea typeface="Courier New"/>
                <a:cs typeface="Courier New"/>
                <a:sym typeface="Courier New"/>
              </a:rPr>
              <a:t>el:</a:t>
            </a:r>
            <a:r>
              <a:rPr b="1" lang="en-US" sz="1150">
                <a:solidFill>
                  <a:srgbClr val="D4D4D4"/>
                </a:solidFill>
                <a:highlight>
                  <a:srgbClr val="1E1E1E"/>
                </a:highlight>
                <a:latin typeface="Courier New"/>
                <a:ea typeface="Courier New"/>
                <a:cs typeface="Courier New"/>
                <a:sym typeface="Courier New"/>
              </a:rPr>
              <a:t> </a:t>
            </a:r>
            <a:r>
              <a:rPr b="1" lang="en-US" sz="1150">
                <a:solidFill>
                  <a:srgbClr val="CE9178"/>
                </a:solidFill>
                <a:highlight>
                  <a:srgbClr val="1E1E1E"/>
                </a:highlight>
                <a:latin typeface="Courier New"/>
                <a:ea typeface="Courier New"/>
                <a:cs typeface="Courier New"/>
                <a:sym typeface="Courier New"/>
              </a:rPr>
              <a:t>"#app"</a:t>
            </a:r>
            <a:r>
              <a:rPr b="1" lang="en-US" sz="1150">
                <a:solidFill>
                  <a:srgbClr val="D4D4D4"/>
                </a:solidFill>
                <a:highlight>
                  <a:srgbClr val="1E1E1E"/>
                </a:highlight>
                <a:latin typeface="Courier New"/>
                <a:ea typeface="Courier New"/>
                <a:cs typeface="Courier New"/>
                <a:sym typeface="Courier New"/>
              </a:rPr>
              <a:t>,</a:t>
            </a:r>
            <a:endParaRPr b="1" sz="11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150">
                <a:solidFill>
                  <a:srgbClr val="D4D4D4"/>
                </a:solidFill>
                <a:highlight>
                  <a:srgbClr val="1E1E1E"/>
                </a:highlight>
                <a:latin typeface="Courier New"/>
                <a:ea typeface="Courier New"/>
                <a:cs typeface="Courier New"/>
                <a:sym typeface="Courier New"/>
              </a:rPr>
              <a:t>       </a:t>
            </a:r>
            <a:r>
              <a:rPr b="1" lang="en-US" sz="1150">
                <a:solidFill>
                  <a:srgbClr val="9CDCFE"/>
                </a:solidFill>
                <a:highlight>
                  <a:srgbClr val="1E1E1E"/>
                </a:highlight>
                <a:latin typeface="Courier New"/>
                <a:ea typeface="Courier New"/>
                <a:cs typeface="Courier New"/>
                <a:sym typeface="Courier New"/>
              </a:rPr>
              <a:t>data:</a:t>
            </a:r>
            <a:r>
              <a:rPr b="1" lang="en-US" sz="1150">
                <a:solidFill>
                  <a:srgbClr val="D4D4D4"/>
                </a:solidFill>
                <a:highlight>
                  <a:srgbClr val="1E1E1E"/>
                </a:highlight>
                <a:latin typeface="Courier New"/>
                <a:ea typeface="Courier New"/>
                <a:cs typeface="Courier New"/>
                <a:sym typeface="Courier New"/>
              </a:rPr>
              <a:t> {</a:t>
            </a:r>
            <a:endParaRPr b="1" sz="11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150">
                <a:solidFill>
                  <a:srgbClr val="D4D4D4"/>
                </a:solidFill>
                <a:highlight>
                  <a:srgbClr val="1E1E1E"/>
                </a:highlight>
                <a:latin typeface="Courier New"/>
                <a:ea typeface="Courier New"/>
                <a:cs typeface="Courier New"/>
                <a:sym typeface="Courier New"/>
              </a:rPr>
              <a:t>         </a:t>
            </a:r>
            <a:r>
              <a:rPr b="1" lang="en-US" sz="1150">
                <a:solidFill>
                  <a:srgbClr val="9CDCFE"/>
                </a:solidFill>
                <a:highlight>
                  <a:srgbClr val="1E1E1E"/>
                </a:highlight>
                <a:latin typeface="Courier New"/>
                <a:ea typeface="Courier New"/>
                <a:cs typeface="Courier New"/>
                <a:sym typeface="Courier New"/>
              </a:rPr>
              <a:t>checked:</a:t>
            </a:r>
            <a:r>
              <a:rPr b="1" lang="en-US" sz="1150">
                <a:solidFill>
                  <a:srgbClr val="D4D4D4"/>
                </a:solidFill>
                <a:highlight>
                  <a:srgbClr val="1E1E1E"/>
                </a:highlight>
                <a:latin typeface="Courier New"/>
                <a:ea typeface="Courier New"/>
                <a:cs typeface="Courier New"/>
                <a:sym typeface="Courier New"/>
              </a:rPr>
              <a:t> </a:t>
            </a:r>
            <a:r>
              <a:rPr b="1" lang="en-US" sz="1150">
                <a:solidFill>
                  <a:srgbClr val="569CD6"/>
                </a:solidFill>
                <a:highlight>
                  <a:srgbClr val="1E1E1E"/>
                </a:highlight>
                <a:latin typeface="Courier New"/>
                <a:ea typeface="Courier New"/>
                <a:cs typeface="Courier New"/>
                <a:sym typeface="Courier New"/>
              </a:rPr>
              <a:t>true</a:t>
            </a:r>
            <a:r>
              <a:rPr b="1" lang="en-US" sz="1150">
                <a:solidFill>
                  <a:srgbClr val="D4D4D4"/>
                </a:solidFill>
                <a:highlight>
                  <a:srgbClr val="1E1E1E"/>
                </a:highlight>
                <a:latin typeface="Courier New"/>
                <a:ea typeface="Courier New"/>
                <a:cs typeface="Courier New"/>
                <a:sym typeface="Courier New"/>
              </a:rPr>
              <a:t>,.....</a:t>
            </a:r>
            <a:endParaRPr b="1" sz="115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50">
              <a:solidFill>
                <a:srgbClr val="9CDCFE"/>
              </a:solidFill>
              <a:highlight>
                <a:srgbClr val="1E1E1E"/>
              </a:highlight>
              <a:latin typeface="Courier New"/>
              <a:ea typeface="Courier New"/>
              <a:cs typeface="Courier New"/>
              <a:sym typeface="Courier New"/>
            </a:endParaRPr>
          </a:p>
        </p:txBody>
      </p:sp>
      <p:sp>
        <p:nvSpPr>
          <p:cNvPr id="167" name="Google Shape;167;gf7ee15ab11_0_67"/>
          <p:cNvSpPr txBox="1"/>
          <p:nvPr/>
        </p:nvSpPr>
        <p:spPr>
          <a:xfrm>
            <a:off x="3806950" y="3641600"/>
            <a:ext cx="6764400" cy="1354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input</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type</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"checkbox"</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id</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"jack"</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value</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"Jack"</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v-model</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"checkedNames"</a:t>
            </a:r>
            <a:r>
              <a:rPr b="1" lang="en-US" sz="950">
                <a:solidFill>
                  <a:srgbClr val="D4D4D4"/>
                </a:solidFill>
                <a:highlight>
                  <a:srgbClr val="1E1E1E"/>
                </a:highlight>
                <a:latin typeface="Courier New"/>
                <a:ea typeface="Courier New"/>
                <a:cs typeface="Courier New"/>
                <a:sym typeface="Courier New"/>
              </a:rPr>
              <a:t> </a:t>
            </a:r>
            <a:r>
              <a:rPr b="1" lang="en-US" sz="950">
                <a:solidFill>
                  <a:srgbClr val="808080"/>
                </a:solidFill>
                <a:highlight>
                  <a:srgbClr val="1E1E1E"/>
                </a:highlight>
                <a:latin typeface="Courier New"/>
                <a:ea typeface="Courier New"/>
                <a:cs typeface="Courier New"/>
                <a:sym typeface="Courier New"/>
              </a:rPr>
              <a:t>/&gt;</a:t>
            </a:r>
            <a:endParaRPr b="1"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label</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for</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"jack"</a:t>
            </a:r>
            <a:r>
              <a:rPr b="1" lang="en-US" sz="950">
                <a:solidFill>
                  <a:srgbClr val="808080"/>
                </a:solidFill>
                <a:highlight>
                  <a:srgbClr val="1E1E1E"/>
                </a:highlight>
                <a:latin typeface="Courier New"/>
                <a:ea typeface="Courier New"/>
                <a:cs typeface="Courier New"/>
                <a:sym typeface="Courier New"/>
              </a:rPr>
              <a:t>&gt;</a:t>
            </a:r>
            <a:r>
              <a:rPr b="1" lang="en-US" sz="950">
                <a:solidFill>
                  <a:srgbClr val="D4D4D4"/>
                </a:solidFill>
                <a:highlight>
                  <a:srgbClr val="1E1E1E"/>
                </a:highlight>
                <a:latin typeface="Courier New"/>
                <a:ea typeface="Courier New"/>
                <a:cs typeface="Courier New"/>
                <a:sym typeface="Courier New"/>
              </a:rPr>
              <a:t>Jack</a:t>
            </a: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label</a:t>
            </a:r>
            <a:r>
              <a:rPr b="1" lang="en-US" sz="950">
                <a:solidFill>
                  <a:srgbClr val="808080"/>
                </a:solidFill>
                <a:highlight>
                  <a:srgbClr val="1E1E1E"/>
                </a:highlight>
                <a:latin typeface="Courier New"/>
                <a:ea typeface="Courier New"/>
                <a:cs typeface="Courier New"/>
                <a:sym typeface="Courier New"/>
              </a:rPr>
              <a:t>&gt;</a:t>
            </a:r>
            <a:endParaRPr b="1"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input</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type</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"checkbox"</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id</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"john"</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value</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"John"</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v-model</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"checkedNames"</a:t>
            </a:r>
            <a:r>
              <a:rPr b="1" lang="en-US" sz="950">
                <a:solidFill>
                  <a:srgbClr val="D4D4D4"/>
                </a:solidFill>
                <a:highlight>
                  <a:srgbClr val="1E1E1E"/>
                </a:highlight>
                <a:latin typeface="Courier New"/>
                <a:ea typeface="Courier New"/>
                <a:cs typeface="Courier New"/>
                <a:sym typeface="Courier New"/>
              </a:rPr>
              <a:t> </a:t>
            </a:r>
            <a:r>
              <a:rPr b="1" lang="en-US" sz="950">
                <a:solidFill>
                  <a:srgbClr val="808080"/>
                </a:solidFill>
                <a:highlight>
                  <a:srgbClr val="1E1E1E"/>
                </a:highlight>
                <a:latin typeface="Courier New"/>
                <a:ea typeface="Courier New"/>
                <a:cs typeface="Courier New"/>
                <a:sym typeface="Courier New"/>
              </a:rPr>
              <a:t>/&gt;</a:t>
            </a:r>
            <a:endParaRPr b="1"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label</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for</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"john"</a:t>
            </a:r>
            <a:r>
              <a:rPr b="1" lang="en-US" sz="950">
                <a:solidFill>
                  <a:srgbClr val="808080"/>
                </a:solidFill>
                <a:highlight>
                  <a:srgbClr val="1E1E1E"/>
                </a:highlight>
                <a:latin typeface="Courier New"/>
                <a:ea typeface="Courier New"/>
                <a:cs typeface="Courier New"/>
                <a:sym typeface="Courier New"/>
              </a:rPr>
              <a:t>&gt;</a:t>
            </a:r>
            <a:r>
              <a:rPr b="1" lang="en-US" sz="950">
                <a:solidFill>
                  <a:srgbClr val="D4D4D4"/>
                </a:solidFill>
                <a:highlight>
                  <a:srgbClr val="1E1E1E"/>
                </a:highlight>
                <a:latin typeface="Courier New"/>
                <a:ea typeface="Courier New"/>
                <a:cs typeface="Courier New"/>
                <a:sym typeface="Courier New"/>
              </a:rPr>
              <a:t>John</a:t>
            </a: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label</a:t>
            </a:r>
            <a:r>
              <a:rPr b="1" lang="en-US" sz="950">
                <a:solidFill>
                  <a:srgbClr val="808080"/>
                </a:solidFill>
                <a:highlight>
                  <a:srgbClr val="1E1E1E"/>
                </a:highlight>
                <a:latin typeface="Courier New"/>
                <a:ea typeface="Courier New"/>
                <a:cs typeface="Courier New"/>
                <a:sym typeface="Courier New"/>
              </a:rPr>
              <a:t>&gt;</a:t>
            </a:r>
            <a:endParaRPr b="1"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input</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type</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"checkbox"</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id</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"mike"</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value</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"Mike"</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v-model</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"checkedNames"</a:t>
            </a:r>
            <a:r>
              <a:rPr b="1" lang="en-US" sz="950">
                <a:solidFill>
                  <a:srgbClr val="D4D4D4"/>
                </a:solidFill>
                <a:highlight>
                  <a:srgbClr val="1E1E1E"/>
                </a:highlight>
                <a:latin typeface="Courier New"/>
                <a:ea typeface="Courier New"/>
                <a:cs typeface="Courier New"/>
                <a:sym typeface="Courier New"/>
              </a:rPr>
              <a:t> </a:t>
            </a:r>
            <a:r>
              <a:rPr b="1" lang="en-US" sz="950">
                <a:solidFill>
                  <a:srgbClr val="808080"/>
                </a:solidFill>
                <a:highlight>
                  <a:srgbClr val="1E1E1E"/>
                </a:highlight>
                <a:latin typeface="Courier New"/>
                <a:ea typeface="Courier New"/>
                <a:cs typeface="Courier New"/>
                <a:sym typeface="Courier New"/>
              </a:rPr>
              <a:t>/&gt;</a:t>
            </a:r>
            <a:endParaRPr b="1"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label</a:t>
            </a: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for</a:t>
            </a:r>
            <a:r>
              <a:rPr b="1" lang="en-US" sz="950">
                <a:solidFill>
                  <a:srgbClr val="D4D4D4"/>
                </a:solidFill>
                <a:highlight>
                  <a:srgbClr val="1E1E1E"/>
                </a:highlight>
                <a:latin typeface="Courier New"/>
                <a:ea typeface="Courier New"/>
                <a:cs typeface="Courier New"/>
                <a:sym typeface="Courier New"/>
              </a:rPr>
              <a:t>=</a:t>
            </a:r>
            <a:r>
              <a:rPr b="1" lang="en-US" sz="950">
                <a:solidFill>
                  <a:srgbClr val="CE9178"/>
                </a:solidFill>
                <a:highlight>
                  <a:srgbClr val="1E1E1E"/>
                </a:highlight>
                <a:latin typeface="Courier New"/>
                <a:ea typeface="Courier New"/>
                <a:cs typeface="Courier New"/>
                <a:sym typeface="Courier New"/>
              </a:rPr>
              <a:t>"mike"</a:t>
            </a:r>
            <a:r>
              <a:rPr b="1" lang="en-US" sz="950">
                <a:solidFill>
                  <a:srgbClr val="808080"/>
                </a:solidFill>
                <a:highlight>
                  <a:srgbClr val="1E1E1E"/>
                </a:highlight>
                <a:latin typeface="Courier New"/>
                <a:ea typeface="Courier New"/>
                <a:cs typeface="Courier New"/>
                <a:sym typeface="Courier New"/>
              </a:rPr>
              <a:t>&gt;</a:t>
            </a:r>
            <a:r>
              <a:rPr b="1" lang="en-US" sz="950">
                <a:solidFill>
                  <a:srgbClr val="D4D4D4"/>
                </a:solidFill>
                <a:highlight>
                  <a:srgbClr val="1E1E1E"/>
                </a:highlight>
                <a:latin typeface="Courier New"/>
                <a:ea typeface="Courier New"/>
                <a:cs typeface="Courier New"/>
                <a:sym typeface="Courier New"/>
              </a:rPr>
              <a:t>Mike</a:t>
            </a: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label</a:t>
            </a:r>
            <a:r>
              <a:rPr b="1" lang="en-US" sz="950">
                <a:solidFill>
                  <a:srgbClr val="808080"/>
                </a:solidFill>
                <a:highlight>
                  <a:srgbClr val="1E1E1E"/>
                </a:highlight>
                <a:latin typeface="Courier New"/>
                <a:ea typeface="Courier New"/>
                <a:cs typeface="Courier New"/>
                <a:sym typeface="Courier New"/>
              </a:rPr>
              <a:t>&gt;</a:t>
            </a:r>
            <a:endParaRPr b="1"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br</a:t>
            </a:r>
            <a:r>
              <a:rPr b="1" lang="en-US" sz="950">
                <a:solidFill>
                  <a:srgbClr val="D4D4D4"/>
                </a:solidFill>
                <a:highlight>
                  <a:srgbClr val="1E1E1E"/>
                </a:highlight>
                <a:latin typeface="Courier New"/>
                <a:ea typeface="Courier New"/>
                <a:cs typeface="Courier New"/>
                <a:sym typeface="Courier New"/>
              </a:rPr>
              <a:t> </a:t>
            </a:r>
            <a:r>
              <a:rPr b="1" lang="en-US" sz="950">
                <a:solidFill>
                  <a:srgbClr val="808080"/>
                </a:solidFill>
                <a:highlight>
                  <a:srgbClr val="1E1E1E"/>
                </a:highlight>
                <a:latin typeface="Courier New"/>
                <a:ea typeface="Courier New"/>
                <a:cs typeface="Courier New"/>
                <a:sym typeface="Courier New"/>
              </a:rPr>
              <a:t>/&gt;</a:t>
            </a:r>
            <a:endParaRPr b="1"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span</a:t>
            </a:r>
            <a:r>
              <a:rPr b="1" lang="en-US" sz="950">
                <a:solidFill>
                  <a:srgbClr val="808080"/>
                </a:solidFill>
                <a:highlight>
                  <a:srgbClr val="1E1E1E"/>
                </a:highlight>
                <a:latin typeface="Courier New"/>
                <a:ea typeface="Courier New"/>
                <a:cs typeface="Courier New"/>
                <a:sym typeface="Courier New"/>
              </a:rPr>
              <a:t>&gt;</a:t>
            </a:r>
            <a:r>
              <a:rPr b="1" lang="en-US" sz="950">
                <a:solidFill>
                  <a:srgbClr val="D4D4D4"/>
                </a:solidFill>
                <a:highlight>
                  <a:srgbClr val="1E1E1E"/>
                </a:highlight>
                <a:latin typeface="Courier New"/>
                <a:ea typeface="Courier New"/>
                <a:cs typeface="Courier New"/>
                <a:sym typeface="Courier New"/>
              </a:rPr>
              <a:t>Checked names: {{ checkedNames }}</a:t>
            </a:r>
            <a:r>
              <a:rPr b="1" lang="en-US" sz="950">
                <a:solidFill>
                  <a:srgbClr val="808080"/>
                </a:solidFill>
                <a:highlight>
                  <a:srgbClr val="1E1E1E"/>
                </a:highlight>
                <a:latin typeface="Courier New"/>
                <a:ea typeface="Courier New"/>
                <a:cs typeface="Courier New"/>
                <a:sym typeface="Courier New"/>
              </a:rPr>
              <a:t>&lt;/</a:t>
            </a:r>
            <a:r>
              <a:rPr b="1" lang="en-US" sz="950">
                <a:solidFill>
                  <a:srgbClr val="569CD6"/>
                </a:solidFill>
                <a:highlight>
                  <a:srgbClr val="1E1E1E"/>
                </a:highlight>
                <a:latin typeface="Courier New"/>
                <a:ea typeface="Courier New"/>
                <a:cs typeface="Courier New"/>
                <a:sym typeface="Courier New"/>
              </a:rPr>
              <a:t>span</a:t>
            </a:r>
            <a:r>
              <a:rPr b="1" lang="en-US" sz="950">
                <a:solidFill>
                  <a:srgbClr val="808080"/>
                </a:solidFill>
                <a:highlight>
                  <a:srgbClr val="1E1E1E"/>
                </a:highlight>
                <a:latin typeface="Courier New"/>
                <a:ea typeface="Courier New"/>
                <a:cs typeface="Courier New"/>
                <a:sym typeface="Courier New"/>
              </a:rPr>
              <a:t>&gt;</a:t>
            </a:r>
            <a:endParaRPr b="1" sz="950">
              <a:solidFill>
                <a:srgbClr val="808080"/>
              </a:solidFill>
              <a:highlight>
                <a:srgbClr val="1E1E1E"/>
              </a:highlight>
              <a:latin typeface="Courier New"/>
              <a:ea typeface="Courier New"/>
              <a:cs typeface="Courier New"/>
              <a:sym typeface="Courier New"/>
            </a:endParaRPr>
          </a:p>
        </p:txBody>
      </p:sp>
      <p:sp>
        <p:nvSpPr>
          <p:cNvPr id="168" name="Google Shape;168;gf7ee15ab11_0_67"/>
          <p:cNvSpPr txBox="1"/>
          <p:nvPr/>
        </p:nvSpPr>
        <p:spPr>
          <a:xfrm>
            <a:off x="3899650" y="4993250"/>
            <a:ext cx="3000000" cy="1062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950">
                <a:solidFill>
                  <a:srgbClr val="569CD6"/>
                </a:solidFill>
                <a:highlight>
                  <a:srgbClr val="1E1E1E"/>
                </a:highlight>
                <a:latin typeface="Courier New"/>
                <a:ea typeface="Courier New"/>
                <a:cs typeface="Courier New"/>
                <a:sym typeface="Courier New"/>
              </a:rPr>
              <a:t>new</a:t>
            </a:r>
            <a:r>
              <a:rPr b="1" lang="en-US" sz="950">
                <a:solidFill>
                  <a:srgbClr val="D4D4D4"/>
                </a:solidFill>
                <a:highlight>
                  <a:srgbClr val="1E1E1E"/>
                </a:highlight>
                <a:latin typeface="Courier New"/>
                <a:ea typeface="Courier New"/>
                <a:cs typeface="Courier New"/>
                <a:sym typeface="Courier New"/>
              </a:rPr>
              <a:t> </a:t>
            </a:r>
            <a:r>
              <a:rPr b="1" lang="en-US" sz="950">
                <a:solidFill>
                  <a:srgbClr val="DCDCAA"/>
                </a:solidFill>
                <a:highlight>
                  <a:srgbClr val="1E1E1E"/>
                </a:highlight>
                <a:latin typeface="Courier New"/>
                <a:ea typeface="Courier New"/>
                <a:cs typeface="Courier New"/>
                <a:sym typeface="Courier New"/>
              </a:rPr>
              <a:t>Vue</a:t>
            </a:r>
            <a:r>
              <a:rPr b="1" lang="en-US" sz="950">
                <a:solidFill>
                  <a:srgbClr val="D4D4D4"/>
                </a:solidFill>
                <a:highlight>
                  <a:srgbClr val="1E1E1E"/>
                </a:highlight>
                <a:latin typeface="Courier New"/>
                <a:ea typeface="Courier New"/>
                <a:cs typeface="Courier New"/>
                <a:sym typeface="Courier New"/>
              </a:rPr>
              <a:t>({</a:t>
            </a:r>
            <a:endParaRPr b="1"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el:</a:t>
            </a:r>
            <a:r>
              <a:rPr b="1" lang="en-US" sz="950">
                <a:solidFill>
                  <a:srgbClr val="D4D4D4"/>
                </a:solidFill>
                <a:highlight>
                  <a:srgbClr val="1E1E1E"/>
                </a:highlight>
                <a:latin typeface="Courier New"/>
                <a:ea typeface="Courier New"/>
                <a:cs typeface="Courier New"/>
                <a:sym typeface="Courier New"/>
              </a:rPr>
              <a:t> </a:t>
            </a:r>
            <a:r>
              <a:rPr b="1" lang="en-US" sz="950">
                <a:solidFill>
                  <a:srgbClr val="CE9178"/>
                </a:solidFill>
                <a:highlight>
                  <a:srgbClr val="1E1E1E"/>
                </a:highlight>
                <a:latin typeface="Courier New"/>
                <a:ea typeface="Courier New"/>
                <a:cs typeface="Courier New"/>
                <a:sym typeface="Courier New"/>
              </a:rPr>
              <a:t>"..."</a:t>
            </a:r>
            <a:r>
              <a:rPr b="1" lang="en-US" sz="950">
                <a:solidFill>
                  <a:srgbClr val="D4D4D4"/>
                </a:solidFill>
                <a:highlight>
                  <a:srgbClr val="1E1E1E"/>
                </a:highlight>
                <a:latin typeface="Courier New"/>
                <a:ea typeface="Courier New"/>
                <a:cs typeface="Courier New"/>
                <a:sym typeface="Courier New"/>
              </a:rPr>
              <a:t>,</a:t>
            </a:r>
            <a:endParaRPr b="1"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data:</a:t>
            </a:r>
            <a:r>
              <a:rPr b="1" lang="en-US" sz="950">
                <a:solidFill>
                  <a:srgbClr val="D4D4D4"/>
                </a:solidFill>
                <a:highlight>
                  <a:srgbClr val="1E1E1E"/>
                </a:highlight>
                <a:latin typeface="Courier New"/>
                <a:ea typeface="Courier New"/>
                <a:cs typeface="Courier New"/>
                <a:sym typeface="Courier New"/>
              </a:rPr>
              <a:t> {</a:t>
            </a:r>
            <a:endParaRPr b="1"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D4D4D4"/>
                </a:solidFill>
                <a:highlight>
                  <a:srgbClr val="1E1E1E"/>
                </a:highlight>
                <a:latin typeface="Courier New"/>
                <a:ea typeface="Courier New"/>
                <a:cs typeface="Courier New"/>
                <a:sym typeface="Courier New"/>
              </a:rPr>
              <a:t>         </a:t>
            </a:r>
            <a:r>
              <a:rPr b="1" lang="en-US" sz="950">
                <a:solidFill>
                  <a:srgbClr val="9CDCFE"/>
                </a:solidFill>
                <a:highlight>
                  <a:srgbClr val="1E1E1E"/>
                </a:highlight>
                <a:latin typeface="Courier New"/>
                <a:ea typeface="Courier New"/>
                <a:cs typeface="Courier New"/>
                <a:sym typeface="Courier New"/>
              </a:rPr>
              <a:t>checkedNames:</a:t>
            </a:r>
            <a:r>
              <a:rPr b="1" lang="en-US" sz="950">
                <a:solidFill>
                  <a:srgbClr val="D4D4D4"/>
                </a:solidFill>
                <a:highlight>
                  <a:srgbClr val="1E1E1E"/>
                </a:highlight>
                <a:latin typeface="Courier New"/>
                <a:ea typeface="Courier New"/>
                <a:cs typeface="Courier New"/>
                <a:sym typeface="Courier New"/>
              </a:rPr>
              <a:t> [],</a:t>
            </a:r>
            <a:endParaRPr b="1"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D4D4D4"/>
                </a:solidFill>
                <a:highlight>
                  <a:srgbClr val="1E1E1E"/>
                </a:highlight>
                <a:latin typeface="Courier New"/>
                <a:ea typeface="Courier New"/>
                <a:cs typeface="Courier New"/>
                <a:sym typeface="Courier New"/>
              </a:rPr>
              <a:t>       },</a:t>
            </a:r>
            <a:endParaRPr b="1"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950">
                <a:solidFill>
                  <a:srgbClr val="D4D4D4"/>
                </a:solidFill>
                <a:highlight>
                  <a:srgbClr val="1E1E1E"/>
                </a:highlight>
                <a:latin typeface="Courier New"/>
                <a:ea typeface="Courier New"/>
                <a:cs typeface="Courier New"/>
                <a:sym typeface="Courier New"/>
              </a:rPr>
              <a:t>     });</a:t>
            </a:r>
            <a:endParaRPr b="1" sz="950">
              <a:solidFill>
                <a:srgbClr val="D4D4D4"/>
              </a:solidFill>
              <a:highlight>
                <a:srgbClr val="1E1E1E"/>
              </a:highlight>
              <a:latin typeface="Courier New"/>
              <a:ea typeface="Courier New"/>
              <a:cs typeface="Courier New"/>
              <a:sym typeface="Courier New"/>
            </a:endParaRPr>
          </a:p>
        </p:txBody>
      </p:sp>
      <p:pic>
        <p:nvPicPr>
          <p:cNvPr id="169" name="Google Shape;169;gf7ee15ab11_0_67"/>
          <p:cNvPicPr preferRelativeResize="0"/>
          <p:nvPr/>
        </p:nvPicPr>
        <p:blipFill>
          <a:blip r:embed="rId9">
            <a:alphaModFix/>
          </a:blip>
          <a:stretch>
            <a:fillRect/>
          </a:stretch>
        </p:blipFill>
        <p:spPr>
          <a:xfrm>
            <a:off x="6033400" y="5490250"/>
            <a:ext cx="2965750" cy="568350"/>
          </a:xfrm>
          <a:prstGeom prst="rect">
            <a:avLst/>
          </a:prstGeom>
          <a:noFill/>
          <a:ln>
            <a:noFill/>
          </a:ln>
        </p:spPr>
      </p:pic>
      <p:sp>
        <p:nvSpPr>
          <p:cNvPr id="170" name="Google Shape;170;gf7ee15ab11_0_67"/>
          <p:cNvSpPr txBox="1"/>
          <p:nvPr/>
        </p:nvSpPr>
        <p:spPr>
          <a:xfrm>
            <a:off x="6360800" y="2314925"/>
            <a:ext cx="27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
        <p:nvSpPr>
          <p:cNvPr id="171" name="Google Shape;171;gf7ee15ab11_0_67"/>
          <p:cNvSpPr txBox="1"/>
          <p:nvPr/>
        </p:nvSpPr>
        <p:spPr>
          <a:xfrm>
            <a:off x="6033400" y="5049875"/>
            <a:ext cx="27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f7ee15ab11_0_72"/>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77" name="Google Shape;177;gf7ee15ab11_0_72"/>
          <p:cNvSpPr txBox="1"/>
          <p:nvPr>
            <p:ph idx="4294967295" type="body"/>
          </p:nvPr>
        </p:nvSpPr>
        <p:spPr>
          <a:xfrm>
            <a:off x="213625" y="284900"/>
            <a:ext cx="7559700" cy="2643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solidFill>
                  <a:srgbClr val="7F7F7F"/>
                </a:solidFill>
              </a:rPr>
              <a:t>Vue.js 的 </a:t>
            </a:r>
            <a:r>
              <a:rPr lang="en-US">
                <a:solidFill>
                  <a:srgbClr val="FF0000"/>
                </a:solidFill>
              </a:rPr>
              <a:t>v-model/radio/checkbox</a:t>
            </a:r>
            <a:endParaRPr>
              <a:solidFill>
                <a:srgbClr val="FF0000"/>
              </a:solidFill>
            </a:endParaRPr>
          </a:p>
          <a:p>
            <a:pPr indent="0" lvl="0" marL="0" rtl="0" algn="l">
              <a:spcBef>
                <a:spcPts val="280"/>
              </a:spcBef>
              <a:spcAft>
                <a:spcPts val="0"/>
              </a:spcAft>
              <a:buNone/>
            </a:pPr>
            <a:r>
              <a:t/>
            </a:r>
            <a:endParaRPr>
              <a:solidFill>
                <a:srgbClr val="7F7F7F"/>
              </a:solidFill>
            </a:endParaRPr>
          </a:p>
        </p:txBody>
      </p:sp>
      <p:sp>
        <p:nvSpPr>
          <p:cNvPr id="178" name="Google Shape;178;gf7ee15ab11_0_72"/>
          <p:cNvSpPr txBox="1"/>
          <p:nvPr/>
        </p:nvSpPr>
        <p:spPr>
          <a:xfrm>
            <a:off x="286875" y="700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hlinkClick r:id="rId4"/>
              </a:rPr>
              <a:t>Radio</a:t>
            </a:r>
            <a:endParaRPr/>
          </a:p>
        </p:txBody>
      </p:sp>
      <p:sp>
        <p:nvSpPr>
          <p:cNvPr id="179" name="Google Shape;179;gf7ee15ab11_0_72"/>
          <p:cNvSpPr txBox="1"/>
          <p:nvPr/>
        </p:nvSpPr>
        <p:spPr>
          <a:xfrm>
            <a:off x="870525" y="2847750"/>
            <a:ext cx="35229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450">
                <a:solidFill>
                  <a:srgbClr val="569CD6"/>
                </a:solidFill>
                <a:highlight>
                  <a:srgbClr val="1E1E1E"/>
                </a:highlight>
                <a:latin typeface="Courier New"/>
                <a:ea typeface="Courier New"/>
                <a:cs typeface="Courier New"/>
                <a:sym typeface="Courier New"/>
              </a:rPr>
              <a:t>new</a:t>
            </a:r>
            <a:r>
              <a:rPr b="1" lang="en-US" sz="1450">
                <a:solidFill>
                  <a:srgbClr val="D4D4D4"/>
                </a:solidFill>
                <a:highlight>
                  <a:srgbClr val="1E1E1E"/>
                </a:highlight>
                <a:latin typeface="Courier New"/>
                <a:ea typeface="Courier New"/>
                <a:cs typeface="Courier New"/>
                <a:sym typeface="Courier New"/>
              </a:rPr>
              <a:t> </a:t>
            </a:r>
            <a:r>
              <a:rPr b="1" lang="en-US" sz="1450">
                <a:solidFill>
                  <a:srgbClr val="DCDCAA"/>
                </a:solidFill>
                <a:highlight>
                  <a:srgbClr val="1E1E1E"/>
                </a:highlight>
                <a:latin typeface="Courier New"/>
                <a:ea typeface="Courier New"/>
                <a:cs typeface="Courier New"/>
                <a:sym typeface="Courier New"/>
              </a:rPr>
              <a:t>Vue</a:t>
            </a:r>
            <a:r>
              <a:rPr b="1" lang="en-US" sz="1450">
                <a:solidFill>
                  <a:srgbClr val="D4D4D4"/>
                </a:solidFill>
                <a:highlight>
                  <a:srgbClr val="1E1E1E"/>
                </a:highlight>
                <a:latin typeface="Courier New"/>
                <a:ea typeface="Courier New"/>
                <a:cs typeface="Courier New"/>
                <a:sym typeface="Courier New"/>
              </a:rPr>
              <a:t>({</a:t>
            </a:r>
            <a:endParaRPr b="1"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el:</a:t>
            </a:r>
            <a:r>
              <a:rPr b="1" lang="en-US" sz="1450">
                <a:solidFill>
                  <a:srgbClr val="D4D4D4"/>
                </a:solidFill>
                <a:highlight>
                  <a:srgbClr val="1E1E1E"/>
                </a:highlight>
                <a:latin typeface="Courier New"/>
                <a:ea typeface="Courier New"/>
                <a:cs typeface="Courier New"/>
                <a:sym typeface="Courier New"/>
              </a:rPr>
              <a:t> </a:t>
            </a:r>
            <a:r>
              <a:rPr b="1" lang="en-US" sz="1450">
                <a:solidFill>
                  <a:srgbClr val="CE9178"/>
                </a:solidFill>
                <a:highlight>
                  <a:srgbClr val="1E1E1E"/>
                </a:highlight>
                <a:latin typeface="Courier New"/>
                <a:ea typeface="Courier New"/>
                <a:cs typeface="Courier New"/>
                <a:sym typeface="Courier New"/>
              </a:rPr>
              <a:t>"..."</a:t>
            </a:r>
            <a:r>
              <a:rPr b="1" lang="en-US" sz="1450">
                <a:solidFill>
                  <a:srgbClr val="D4D4D4"/>
                </a:solidFill>
                <a:highlight>
                  <a:srgbClr val="1E1E1E"/>
                </a:highlight>
                <a:latin typeface="Courier New"/>
                <a:ea typeface="Courier New"/>
                <a:cs typeface="Courier New"/>
                <a:sym typeface="Courier New"/>
              </a:rPr>
              <a:t>,</a:t>
            </a:r>
            <a:endParaRPr b="1"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data:</a:t>
            </a:r>
            <a:r>
              <a:rPr b="1" lang="en-US" sz="1450">
                <a:solidFill>
                  <a:srgbClr val="D4D4D4"/>
                </a:solidFill>
                <a:highlight>
                  <a:srgbClr val="1E1E1E"/>
                </a:highlight>
                <a:latin typeface="Courier New"/>
                <a:ea typeface="Courier New"/>
                <a:cs typeface="Courier New"/>
                <a:sym typeface="Courier New"/>
              </a:rPr>
              <a:t> {</a:t>
            </a:r>
            <a:endParaRPr b="1"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D4D4D4"/>
                </a:solidFill>
                <a:highlight>
                  <a:srgbClr val="1E1E1E"/>
                </a:highlight>
                <a:latin typeface="Courier New"/>
                <a:ea typeface="Courier New"/>
                <a:cs typeface="Courier New"/>
                <a:sym typeface="Courier New"/>
              </a:rPr>
              <a:t>picked</a:t>
            </a:r>
            <a:r>
              <a:rPr b="1" lang="en-US" sz="1450">
                <a:solidFill>
                  <a:srgbClr val="9CDCFE"/>
                </a:solidFill>
                <a:highlight>
                  <a:srgbClr val="1E1E1E"/>
                </a:highlight>
                <a:latin typeface="Courier New"/>
                <a:ea typeface="Courier New"/>
                <a:cs typeface="Courier New"/>
                <a:sym typeface="Courier New"/>
              </a:rPr>
              <a:t>:</a:t>
            </a:r>
            <a:r>
              <a:rPr b="1" lang="en-US" sz="1450">
                <a:solidFill>
                  <a:srgbClr val="D4D4D4"/>
                </a:solidFill>
                <a:highlight>
                  <a:srgbClr val="1E1E1E"/>
                </a:highlight>
                <a:latin typeface="Courier New"/>
                <a:ea typeface="Courier New"/>
                <a:cs typeface="Courier New"/>
                <a:sym typeface="Courier New"/>
              </a:rPr>
              <a:t> </a:t>
            </a:r>
            <a:r>
              <a:rPr b="1" lang="en-US" sz="1450">
                <a:solidFill>
                  <a:srgbClr val="CE9178"/>
                </a:solidFill>
                <a:highlight>
                  <a:srgbClr val="1E1E1E"/>
                </a:highlight>
                <a:latin typeface="Courier New"/>
                <a:ea typeface="Courier New"/>
                <a:cs typeface="Courier New"/>
                <a:sym typeface="Courier New"/>
              </a:rPr>
              <a:t>""</a:t>
            </a:r>
            <a:r>
              <a:rPr b="1" lang="en-US" sz="1450">
                <a:solidFill>
                  <a:srgbClr val="D4D4D4"/>
                </a:solidFill>
                <a:highlight>
                  <a:srgbClr val="1E1E1E"/>
                </a:highlight>
                <a:latin typeface="Courier New"/>
                <a:ea typeface="Courier New"/>
                <a:cs typeface="Courier New"/>
                <a:sym typeface="Courier New"/>
              </a:rPr>
              <a:t>,</a:t>
            </a:r>
            <a:endParaRPr b="1"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endParaRPr b="1"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});v</a:t>
            </a:r>
            <a:endParaRPr sz="1900"/>
          </a:p>
        </p:txBody>
      </p:sp>
      <p:sp>
        <p:nvSpPr>
          <p:cNvPr id="180" name="Google Shape;180;gf7ee15ab11_0_72"/>
          <p:cNvSpPr txBox="1"/>
          <p:nvPr/>
        </p:nvSpPr>
        <p:spPr>
          <a:xfrm>
            <a:off x="792150" y="1100850"/>
            <a:ext cx="7559700" cy="1746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input</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type</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"radio"</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id</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"one"</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value</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"One"</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v-model</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"picked"</a:t>
            </a: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/&gt;</a:t>
            </a:r>
            <a:endParaRPr b="1" sz="14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label</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for</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"one"</a:t>
            </a:r>
            <a:r>
              <a:rPr b="1" lang="en-US" sz="1450">
                <a:solidFill>
                  <a:srgbClr val="808080"/>
                </a:solidFill>
                <a:highlight>
                  <a:srgbClr val="1E1E1E"/>
                </a:highlight>
                <a:latin typeface="Courier New"/>
                <a:ea typeface="Courier New"/>
                <a:cs typeface="Courier New"/>
                <a:sym typeface="Courier New"/>
              </a:rPr>
              <a:t>&gt;</a:t>
            </a:r>
            <a:r>
              <a:rPr b="1" lang="en-US" sz="1450">
                <a:solidFill>
                  <a:srgbClr val="D4D4D4"/>
                </a:solidFill>
                <a:highlight>
                  <a:srgbClr val="1E1E1E"/>
                </a:highlight>
                <a:latin typeface="Courier New"/>
                <a:ea typeface="Courier New"/>
                <a:cs typeface="Courier New"/>
                <a:sym typeface="Courier New"/>
              </a:rPr>
              <a:t>One</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label</a:t>
            </a:r>
            <a:r>
              <a:rPr b="1" lang="en-US" sz="1450">
                <a:solidFill>
                  <a:srgbClr val="808080"/>
                </a:solidFill>
                <a:highlight>
                  <a:srgbClr val="1E1E1E"/>
                </a:highlight>
                <a:latin typeface="Courier New"/>
                <a:ea typeface="Courier New"/>
                <a:cs typeface="Courier New"/>
                <a:sym typeface="Courier New"/>
              </a:rPr>
              <a:t>&gt;</a:t>
            </a:r>
            <a:endParaRPr b="1" sz="14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br</a:t>
            </a: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/&gt;</a:t>
            </a:r>
            <a:endParaRPr b="1" sz="14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input</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type</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"radio"</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id</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"two"</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value</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"Two"</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v-model</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"picked"</a:t>
            </a: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/&gt;</a:t>
            </a:r>
            <a:endParaRPr b="1" sz="14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label</a:t>
            </a:r>
            <a:r>
              <a:rPr b="1" lang="en-US" sz="1450">
                <a:solidFill>
                  <a:srgbClr val="D4D4D4"/>
                </a:solidFill>
                <a:highlight>
                  <a:srgbClr val="1E1E1E"/>
                </a:highlight>
                <a:latin typeface="Courier New"/>
                <a:ea typeface="Courier New"/>
                <a:cs typeface="Courier New"/>
                <a:sym typeface="Courier New"/>
              </a:rPr>
              <a:t> </a:t>
            </a:r>
            <a:r>
              <a:rPr b="1" lang="en-US" sz="1450">
                <a:solidFill>
                  <a:srgbClr val="9CDCFE"/>
                </a:solidFill>
                <a:highlight>
                  <a:srgbClr val="1E1E1E"/>
                </a:highlight>
                <a:latin typeface="Courier New"/>
                <a:ea typeface="Courier New"/>
                <a:cs typeface="Courier New"/>
                <a:sym typeface="Courier New"/>
              </a:rPr>
              <a:t>for</a:t>
            </a:r>
            <a:r>
              <a:rPr b="1" lang="en-US" sz="1450">
                <a:solidFill>
                  <a:srgbClr val="D4D4D4"/>
                </a:solidFill>
                <a:highlight>
                  <a:srgbClr val="1E1E1E"/>
                </a:highlight>
                <a:latin typeface="Courier New"/>
                <a:ea typeface="Courier New"/>
                <a:cs typeface="Courier New"/>
                <a:sym typeface="Courier New"/>
              </a:rPr>
              <a:t>=</a:t>
            </a:r>
            <a:r>
              <a:rPr b="1" lang="en-US" sz="1450">
                <a:solidFill>
                  <a:srgbClr val="CE9178"/>
                </a:solidFill>
                <a:highlight>
                  <a:srgbClr val="1E1E1E"/>
                </a:highlight>
                <a:latin typeface="Courier New"/>
                <a:ea typeface="Courier New"/>
                <a:cs typeface="Courier New"/>
                <a:sym typeface="Courier New"/>
              </a:rPr>
              <a:t>"two"</a:t>
            </a:r>
            <a:r>
              <a:rPr b="1" lang="en-US" sz="1450">
                <a:solidFill>
                  <a:srgbClr val="808080"/>
                </a:solidFill>
                <a:highlight>
                  <a:srgbClr val="1E1E1E"/>
                </a:highlight>
                <a:latin typeface="Courier New"/>
                <a:ea typeface="Courier New"/>
                <a:cs typeface="Courier New"/>
                <a:sym typeface="Courier New"/>
              </a:rPr>
              <a:t>&gt;</a:t>
            </a:r>
            <a:r>
              <a:rPr b="1" lang="en-US" sz="1450">
                <a:solidFill>
                  <a:srgbClr val="D4D4D4"/>
                </a:solidFill>
                <a:highlight>
                  <a:srgbClr val="1E1E1E"/>
                </a:highlight>
                <a:latin typeface="Courier New"/>
                <a:ea typeface="Courier New"/>
                <a:cs typeface="Courier New"/>
                <a:sym typeface="Courier New"/>
              </a:rPr>
              <a:t>Two</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label</a:t>
            </a:r>
            <a:r>
              <a:rPr b="1" lang="en-US" sz="1450">
                <a:solidFill>
                  <a:srgbClr val="808080"/>
                </a:solidFill>
                <a:highlight>
                  <a:srgbClr val="1E1E1E"/>
                </a:highlight>
                <a:latin typeface="Courier New"/>
                <a:ea typeface="Courier New"/>
                <a:cs typeface="Courier New"/>
                <a:sym typeface="Courier New"/>
              </a:rPr>
              <a:t>&gt;</a:t>
            </a:r>
            <a:endParaRPr b="1" sz="14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br</a:t>
            </a: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/&gt;</a:t>
            </a:r>
            <a:endParaRPr b="1" sz="14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450">
                <a:solidFill>
                  <a:srgbClr val="D4D4D4"/>
                </a:solidFill>
                <a:highlight>
                  <a:srgbClr val="1E1E1E"/>
                </a:highlight>
                <a:latin typeface="Courier New"/>
                <a:ea typeface="Courier New"/>
                <a:cs typeface="Courier New"/>
                <a:sym typeface="Courier New"/>
              </a:rPr>
              <a:t>     </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span</a:t>
            </a:r>
            <a:r>
              <a:rPr b="1" lang="en-US" sz="1450">
                <a:solidFill>
                  <a:srgbClr val="808080"/>
                </a:solidFill>
                <a:highlight>
                  <a:srgbClr val="1E1E1E"/>
                </a:highlight>
                <a:latin typeface="Courier New"/>
                <a:ea typeface="Courier New"/>
                <a:cs typeface="Courier New"/>
                <a:sym typeface="Courier New"/>
              </a:rPr>
              <a:t>&gt;</a:t>
            </a:r>
            <a:r>
              <a:rPr b="1" lang="en-US" sz="1450">
                <a:solidFill>
                  <a:srgbClr val="D4D4D4"/>
                </a:solidFill>
                <a:highlight>
                  <a:srgbClr val="1E1E1E"/>
                </a:highlight>
                <a:latin typeface="Courier New"/>
                <a:ea typeface="Courier New"/>
                <a:cs typeface="Courier New"/>
                <a:sym typeface="Courier New"/>
              </a:rPr>
              <a:t>Picked: {{ picked }}</a:t>
            </a:r>
            <a:r>
              <a:rPr b="1" lang="en-US" sz="1450">
                <a:solidFill>
                  <a:srgbClr val="808080"/>
                </a:solidFill>
                <a:highlight>
                  <a:srgbClr val="1E1E1E"/>
                </a:highlight>
                <a:latin typeface="Courier New"/>
                <a:ea typeface="Courier New"/>
                <a:cs typeface="Courier New"/>
                <a:sym typeface="Courier New"/>
              </a:rPr>
              <a:t>&lt;/</a:t>
            </a:r>
            <a:r>
              <a:rPr b="1" lang="en-US" sz="1450">
                <a:solidFill>
                  <a:srgbClr val="569CD6"/>
                </a:solidFill>
                <a:highlight>
                  <a:srgbClr val="1E1E1E"/>
                </a:highlight>
                <a:latin typeface="Courier New"/>
                <a:ea typeface="Courier New"/>
                <a:cs typeface="Courier New"/>
                <a:sym typeface="Courier New"/>
              </a:rPr>
              <a:t>span</a:t>
            </a:r>
            <a:r>
              <a:rPr b="1" lang="en-US" sz="1450">
                <a:solidFill>
                  <a:srgbClr val="808080"/>
                </a:solidFill>
                <a:highlight>
                  <a:srgbClr val="1E1E1E"/>
                </a:highlight>
                <a:latin typeface="Courier New"/>
                <a:ea typeface="Courier New"/>
                <a:cs typeface="Courier New"/>
                <a:sym typeface="Courier New"/>
              </a:rPr>
              <a:t>&gt;</a:t>
            </a:r>
            <a:endParaRPr b="1" sz="1450">
              <a:solidFill>
                <a:srgbClr val="808080"/>
              </a:solidFill>
              <a:highlight>
                <a:srgbClr val="1E1E1E"/>
              </a:highlight>
              <a:latin typeface="Courier New"/>
              <a:ea typeface="Courier New"/>
              <a:cs typeface="Courier New"/>
              <a:sym typeface="Courier New"/>
            </a:endParaRPr>
          </a:p>
        </p:txBody>
      </p:sp>
      <p:pic>
        <p:nvPicPr>
          <p:cNvPr id="181" name="Google Shape;181;gf7ee15ab11_0_72"/>
          <p:cNvPicPr preferRelativeResize="0"/>
          <p:nvPr/>
        </p:nvPicPr>
        <p:blipFill>
          <a:blip r:embed="rId5">
            <a:alphaModFix/>
          </a:blip>
          <a:stretch>
            <a:fillRect/>
          </a:stretch>
        </p:blipFill>
        <p:spPr>
          <a:xfrm>
            <a:off x="5800050" y="2957100"/>
            <a:ext cx="1601225" cy="1614900"/>
          </a:xfrm>
          <a:prstGeom prst="rect">
            <a:avLst/>
          </a:prstGeom>
          <a:noFill/>
          <a:ln>
            <a:noFill/>
          </a:ln>
        </p:spPr>
      </p:pic>
      <p:sp>
        <p:nvSpPr>
          <p:cNvPr id="182" name="Google Shape;182;gf7ee15ab11_0_72"/>
          <p:cNvSpPr txBox="1"/>
          <p:nvPr/>
        </p:nvSpPr>
        <p:spPr>
          <a:xfrm>
            <a:off x="382175" y="5014800"/>
            <a:ext cx="7019100" cy="15315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select</a:t>
            </a:r>
            <a:r>
              <a:rPr b="1" lang="en-US" sz="1250">
                <a:highlight>
                  <a:srgbClr val="1E1E1E"/>
                </a:highlight>
                <a:latin typeface="Courier New"/>
                <a:ea typeface="Courier New"/>
                <a:cs typeface="Courier New"/>
                <a:sym typeface="Courier New"/>
              </a:rPr>
              <a:t> </a:t>
            </a:r>
            <a:r>
              <a:rPr b="1" lang="en-US" sz="1250">
                <a:solidFill>
                  <a:srgbClr val="9CDCFE"/>
                </a:solidFill>
                <a:highlight>
                  <a:srgbClr val="1E1E1E"/>
                </a:highlight>
                <a:latin typeface="Courier New"/>
                <a:ea typeface="Courier New"/>
                <a:cs typeface="Courier New"/>
                <a:sym typeface="Courier New"/>
              </a:rPr>
              <a:t>v-model</a:t>
            </a:r>
            <a:r>
              <a:rPr b="1" lang="en-US" sz="1250">
                <a:solidFill>
                  <a:srgbClr val="F2F2F2"/>
                </a:solidFill>
                <a:highlight>
                  <a:srgbClr val="1E1E1E"/>
                </a:highlight>
                <a:latin typeface="Courier New"/>
                <a:ea typeface="Courier New"/>
                <a:cs typeface="Courier New"/>
                <a:sym typeface="Courier New"/>
              </a:rPr>
              <a:t>=</a:t>
            </a:r>
            <a:r>
              <a:rPr b="1" lang="en-US" sz="1250">
                <a:solidFill>
                  <a:srgbClr val="CE9178"/>
                </a:solidFill>
                <a:highlight>
                  <a:srgbClr val="1E1E1E"/>
                </a:highlight>
                <a:latin typeface="Courier New"/>
                <a:ea typeface="Courier New"/>
                <a:cs typeface="Courier New"/>
                <a:sym typeface="Courier New"/>
              </a:rPr>
              <a:t>"selected"</a:t>
            </a:r>
            <a:r>
              <a:rPr b="1" lang="en-US" sz="1250">
                <a:solidFill>
                  <a:srgbClr val="808080"/>
                </a:solidFill>
                <a:highlight>
                  <a:srgbClr val="1E1E1E"/>
                </a:highlight>
                <a:latin typeface="Courier New"/>
                <a:ea typeface="Courier New"/>
                <a:cs typeface="Courier New"/>
                <a:sym typeface="Courier New"/>
              </a:rPr>
              <a:t>&gt;</a:t>
            </a:r>
            <a:endParaRPr b="1" sz="12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250">
                <a:solidFill>
                  <a:srgbClr val="EFEFEF"/>
                </a:solidFill>
                <a:highlight>
                  <a:srgbClr val="1E1E1E"/>
                </a:highlight>
                <a:latin typeface="Courier New"/>
                <a:ea typeface="Courier New"/>
                <a:cs typeface="Courier New"/>
                <a:sym typeface="Courier New"/>
              </a:rPr>
              <a:t>       </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option</a:t>
            </a:r>
            <a:r>
              <a:rPr b="1" lang="en-US" sz="1250">
                <a:highlight>
                  <a:srgbClr val="1E1E1E"/>
                </a:highlight>
                <a:latin typeface="Courier New"/>
                <a:ea typeface="Courier New"/>
                <a:cs typeface="Courier New"/>
                <a:sym typeface="Courier New"/>
              </a:rPr>
              <a:t> </a:t>
            </a:r>
            <a:r>
              <a:rPr b="1" lang="en-US" sz="1250">
                <a:solidFill>
                  <a:srgbClr val="9CDCFE"/>
                </a:solidFill>
                <a:highlight>
                  <a:srgbClr val="1E1E1E"/>
                </a:highlight>
                <a:latin typeface="Courier New"/>
                <a:ea typeface="Courier New"/>
                <a:cs typeface="Courier New"/>
                <a:sym typeface="Courier New"/>
              </a:rPr>
              <a:t>disabled</a:t>
            </a:r>
            <a:r>
              <a:rPr b="1" lang="en-US" sz="1250">
                <a:highlight>
                  <a:srgbClr val="1E1E1E"/>
                </a:highlight>
                <a:latin typeface="Courier New"/>
                <a:ea typeface="Courier New"/>
                <a:cs typeface="Courier New"/>
                <a:sym typeface="Courier New"/>
              </a:rPr>
              <a:t> </a:t>
            </a:r>
            <a:r>
              <a:rPr b="1" lang="en-US" sz="1250">
                <a:solidFill>
                  <a:srgbClr val="9CDCFE"/>
                </a:solidFill>
                <a:highlight>
                  <a:srgbClr val="1E1E1E"/>
                </a:highlight>
                <a:latin typeface="Courier New"/>
                <a:ea typeface="Courier New"/>
                <a:cs typeface="Courier New"/>
                <a:sym typeface="Courier New"/>
              </a:rPr>
              <a:t>value</a:t>
            </a:r>
            <a:r>
              <a:rPr b="1" lang="en-US" sz="1250">
                <a:solidFill>
                  <a:srgbClr val="FFFFFF"/>
                </a:solidFill>
                <a:highlight>
                  <a:srgbClr val="1E1E1E"/>
                </a:highlight>
                <a:latin typeface="Courier New"/>
                <a:ea typeface="Courier New"/>
                <a:cs typeface="Courier New"/>
                <a:sym typeface="Courier New"/>
              </a:rPr>
              <a:t>=</a:t>
            </a:r>
            <a:r>
              <a:rPr b="1" lang="en-US" sz="1250">
                <a:solidFill>
                  <a:srgbClr val="CE9178"/>
                </a:solidFill>
                <a:highlight>
                  <a:srgbClr val="1E1E1E"/>
                </a:highlight>
                <a:latin typeface="Courier New"/>
                <a:ea typeface="Courier New"/>
                <a:cs typeface="Courier New"/>
                <a:sym typeface="Courier New"/>
              </a:rPr>
              <a:t>""</a:t>
            </a:r>
            <a:r>
              <a:rPr b="1" lang="en-US" sz="1250">
                <a:solidFill>
                  <a:srgbClr val="808080"/>
                </a:solidFill>
                <a:highlight>
                  <a:srgbClr val="1E1E1E"/>
                </a:highlight>
                <a:latin typeface="Courier New"/>
                <a:ea typeface="Courier New"/>
                <a:cs typeface="Courier New"/>
                <a:sym typeface="Courier New"/>
              </a:rPr>
              <a:t>&gt;</a:t>
            </a:r>
            <a:r>
              <a:rPr b="1" lang="en-US" sz="1250">
                <a:solidFill>
                  <a:schemeClr val="accent6"/>
                </a:solidFill>
                <a:highlight>
                  <a:srgbClr val="1E1E1E"/>
                </a:highlight>
                <a:latin typeface="Courier New"/>
                <a:ea typeface="Courier New"/>
                <a:cs typeface="Courier New"/>
                <a:sym typeface="Courier New"/>
              </a:rPr>
              <a:t>Please select one</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option</a:t>
            </a:r>
            <a:r>
              <a:rPr b="1" lang="en-US" sz="1250">
                <a:solidFill>
                  <a:srgbClr val="808080"/>
                </a:solidFill>
                <a:highlight>
                  <a:srgbClr val="1E1E1E"/>
                </a:highlight>
                <a:latin typeface="Courier New"/>
                <a:ea typeface="Courier New"/>
                <a:cs typeface="Courier New"/>
                <a:sym typeface="Courier New"/>
              </a:rPr>
              <a:t>&gt;</a:t>
            </a:r>
            <a:endParaRPr b="1" sz="12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250">
                <a:highlight>
                  <a:srgbClr val="1E1E1E"/>
                </a:highlight>
                <a:latin typeface="Courier New"/>
                <a:ea typeface="Courier New"/>
                <a:cs typeface="Courier New"/>
                <a:sym typeface="Courier New"/>
              </a:rPr>
              <a:t>       </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option</a:t>
            </a:r>
            <a:r>
              <a:rPr b="1" lang="en-US" sz="1250">
                <a:solidFill>
                  <a:srgbClr val="808080"/>
                </a:solidFill>
                <a:highlight>
                  <a:srgbClr val="1E1E1E"/>
                </a:highlight>
                <a:latin typeface="Courier New"/>
                <a:ea typeface="Courier New"/>
                <a:cs typeface="Courier New"/>
                <a:sym typeface="Courier New"/>
              </a:rPr>
              <a:t>&gt;</a:t>
            </a:r>
            <a:r>
              <a:rPr b="1" lang="en-US" sz="1250">
                <a:solidFill>
                  <a:schemeClr val="accent6"/>
                </a:solidFill>
                <a:highlight>
                  <a:srgbClr val="1E1E1E"/>
                </a:highlight>
                <a:latin typeface="Courier New"/>
                <a:ea typeface="Courier New"/>
                <a:cs typeface="Courier New"/>
                <a:sym typeface="Courier New"/>
              </a:rPr>
              <a:t>A</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option</a:t>
            </a:r>
            <a:r>
              <a:rPr b="1" lang="en-US" sz="1250">
                <a:solidFill>
                  <a:srgbClr val="808080"/>
                </a:solidFill>
                <a:highlight>
                  <a:srgbClr val="1E1E1E"/>
                </a:highlight>
                <a:latin typeface="Courier New"/>
                <a:ea typeface="Courier New"/>
                <a:cs typeface="Courier New"/>
                <a:sym typeface="Courier New"/>
              </a:rPr>
              <a:t>&gt;</a:t>
            </a:r>
            <a:endParaRPr b="1" sz="12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250">
                <a:highlight>
                  <a:srgbClr val="1E1E1E"/>
                </a:highlight>
                <a:latin typeface="Courier New"/>
                <a:ea typeface="Courier New"/>
                <a:cs typeface="Courier New"/>
                <a:sym typeface="Courier New"/>
              </a:rPr>
              <a:t>       </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option</a:t>
            </a:r>
            <a:r>
              <a:rPr b="1" lang="en-US" sz="1250">
                <a:solidFill>
                  <a:srgbClr val="808080"/>
                </a:solidFill>
                <a:highlight>
                  <a:srgbClr val="1E1E1E"/>
                </a:highlight>
                <a:latin typeface="Courier New"/>
                <a:ea typeface="Courier New"/>
                <a:cs typeface="Courier New"/>
                <a:sym typeface="Courier New"/>
              </a:rPr>
              <a:t>&gt;</a:t>
            </a:r>
            <a:r>
              <a:rPr b="1" lang="en-US" sz="1250">
                <a:solidFill>
                  <a:schemeClr val="accent6"/>
                </a:solidFill>
                <a:highlight>
                  <a:srgbClr val="1E1E1E"/>
                </a:highlight>
                <a:latin typeface="Courier New"/>
                <a:ea typeface="Courier New"/>
                <a:cs typeface="Courier New"/>
                <a:sym typeface="Courier New"/>
              </a:rPr>
              <a:t>B</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option</a:t>
            </a:r>
            <a:r>
              <a:rPr b="1" lang="en-US" sz="1250">
                <a:solidFill>
                  <a:srgbClr val="808080"/>
                </a:solidFill>
                <a:highlight>
                  <a:srgbClr val="1E1E1E"/>
                </a:highlight>
                <a:latin typeface="Courier New"/>
                <a:ea typeface="Courier New"/>
                <a:cs typeface="Courier New"/>
                <a:sym typeface="Courier New"/>
              </a:rPr>
              <a:t>&gt;</a:t>
            </a:r>
            <a:endParaRPr b="1" sz="12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250">
                <a:highlight>
                  <a:srgbClr val="1E1E1E"/>
                </a:highlight>
                <a:latin typeface="Courier New"/>
                <a:ea typeface="Courier New"/>
                <a:cs typeface="Courier New"/>
                <a:sym typeface="Courier New"/>
              </a:rPr>
              <a:t>       </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option</a:t>
            </a:r>
            <a:r>
              <a:rPr b="1" lang="en-US" sz="1250">
                <a:solidFill>
                  <a:schemeClr val="accent6"/>
                </a:solidFill>
                <a:highlight>
                  <a:srgbClr val="1E1E1E"/>
                </a:highlight>
                <a:latin typeface="Courier New"/>
                <a:ea typeface="Courier New"/>
                <a:cs typeface="Courier New"/>
                <a:sym typeface="Courier New"/>
              </a:rPr>
              <a:t>&gt;C</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option</a:t>
            </a:r>
            <a:r>
              <a:rPr b="1" lang="en-US" sz="1250">
                <a:solidFill>
                  <a:srgbClr val="808080"/>
                </a:solidFill>
                <a:highlight>
                  <a:srgbClr val="1E1E1E"/>
                </a:highlight>
                <a:latin typeface="Courier New"/>
                <a:ea typeface="Courier New"/>
                <a:cs typeface="Courier New"/>
                <a:sym typeface="Courier New"/>
              </a:rPr>
              <a:t>&gt;</a:t>
            </a:r>
            <a:endParaRPr b="1" sz="12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250">
                <a:highlight>
                  <a:srgbClr val="1E1E1E"/>
                </a:highlight>
                <a:latin typeface="Courier New"/>
                <a:ea typeface="Courier New"/>
                <a:cs typeface="Courier New"/>
                <a:sym typeface="Courier New"/>
              </a:rPr>
              <a:t>     </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select</a:t>
            </a:r>
            <a:r>
              <a:rPr b="1" lang="en-US" sz="1250">
                <a:solidFill>
                  <a:srgbClr val="808080"/>
                </a:solidFill>
                <a:highlight>
                  <a:srgbClr val="1E1E1E"/>
                </a:highlight>
                <a:latin typeface="Courier New"/>
                <a:ea typeface="Courier New"/>
                <a:cs typeface="Courier New"/>
                <a:sym typeface="Courier New"/>
              </a:rPr>
              <a:t>&gt;</a:t>
            </a:r>
            <a:endParaRPr b="1" sz="12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250">
                <a:highlight>
                  <a:srgbClr val="1E1E1E"/>
                </a:highlight>
                <a:latin typeface="Courier New"/>
                <a:ea typeface="Courier New"/>
                <a:cs typeface="Courier New"/>
                <a:sym typeface="Courier New"/>
              </a:rPr>
              <a:t>     </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span</a:t>
            </a:r>
            <a:r>
              <a:rPr b="1" lang="en-US" sz="1250">
                <a:solidFill>
                  <a:srgbClr val="808080"/>
                </a:solidFill>
                <a:highlight>
                  <a:srgbClr val="1E1E1E"/>
                </a:highlight>
                <a:latin typeface="Courier New"/>
                <a:ea typeface="Courier New"/>
                <a:cs typeface="Courier New"/>
                <a:sym typeface="Courier New"/>
              </a:rPr>
              <a:t>&gt;</a:t>
            </a:r>
            <a:r>
              <a:rPr b="1" lang="en-US" sz="1250">
                <a:solidFill>
                  <a:srgbClr val="FFFFFF"/>
                </a:solidFill>
                <a:highlight>
                  <a:srgbClr val="1E1E1E"/>
                </a:highlight>
                <a:latin typeface="Courier New"/>
                <a:ea typeface="Courier New"/>
                <a:cs typeface="Courier New"/>
                <a:sym typeface="Courier New"/>
              </a:rPr>
              <a:t>Selected: {{ selected }}</a:t>
            </a:r>
            <a:r>
              <a:rPr b="1" lang="en-US" sz="1250">
                <a:solidFill>
                  <a:srgbClr val="808080"/>
                </a:solidFill>
                <a:highlight>
                  <a:srgbClr val="1E1E1E"/>
                </a:highlight>
                <a:latin typeface="Courier New"/>
                <a:ea typeface="Courier New"/>
                <a:cs typeface="Courier New"/>
                <a:sym typeface="Courier New"/>
              </a:rPr>
              <a:t>&lt;/</a:t>
            </a:r>
            <a:r>
              <a:rPr b="1" lang="en-US" sz="1250">
                <a:solidFill>
                  <a:srgbClr val="569CD6"/>
                </a:solidFill>
                <a:highlight>
                  <a:srgbClr val="1E1E1E"/>
                </a:highlight>
                <a:latin typeface="Courier New"/>
                <a:ea typeface="Courier New"/>
                <a:cs typeface="Courier New"/>
                <a:sym typeface="Courier New"/>
              </a:rPr>
              <a:t>span</a:t>
            </a:r>
            <a:r>
              <a:rPr b="1" lang="en-US" sz="1250">
                <a:solidFill>
                  <a:srgbClr val="808080"/>
                </a:solidFill>
                <a:highlight>
                  <a:srgbClr val="1E1E1E"/>
                </a:highlight>
                <a:latin typeface="Courier New"/>
                <a:ea typeface="Courier New"/>
                <a:cs typeface="Courier New"/>
                <a:sym typeface="Courier New"/>
              </a:rPr>
              <a:t>&gt;</a:t>
            </a:r>
            <a:endParaRPr b="1" sz="1250">
              <a:solidFill>
                <a:srgbClr val="808080"/>
              </a:solidFill>
              <a:highlight>
                <a:srgbClr val="1E1E1E"/>
              </a:highlight>
              <a:latin typeface="Courier New"/>
              <a:ea typeface="Courier New"/>
              <a:cs typeface="Courier New"/>
              <a:sym typeface="Courier New"/>
            </a:endParaRPr>
          </a:p>
        </p:txBody>
      </p:sp>
      <p:pic>
        <p:nvPicPr>
          <p:cNvPr id="183" name="Google Shape;183;gf7ee15ab11_0_72"/>
          <p:cNvPicPr preferRelativeResize="0"/>
          <p:nvPr/>
        </p:nvPicPr>
        <p:blipFill>
          <a:blip r:embed="rId6">
            <a:alphaModFix/>
          </a:blip>
          <a:stretch>
            <a:fillRect/>
          </a:stretch>
        </p:blipFill>
        <p:spPr>
          <a:xfrm>
            <a:off x="5033650" y="6019950"/>
            <a:ext cx="2438400" cy="276225"/>
          </a:xfrm>
          <a:prstGeom prst="rect">
            <a:avLst/>
          </a:prstGeom>
          <a:noFill/>
          <a:ln>
            <a:noFill/>
          </a:ln>
        </p:spPr>
      </p:pic>
      <p:sp>
        <p:nvSpPr>
          <p:cNvPr id="184" name="Google Shape;184;gf7ee15ab11_0_72"/>
          <p:cNvSpPr txBox="1"/>
          <p:nvPr/>
        </p:nvSpPr>
        <p:spPr>
          <a:xfrm>
            <a:off x="382175" y="4572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hlinkClick r:id="rId7"/>
              </a:rPr>
              <a:t>Select</a:t>
            </a:r>
            <a:endParaRPr b="1" sz="1300">
              <a:highlight>
                <a:srgbClr val="FFFFFF"/>
              </a:highlight>
            </a:endParaRPr>
          </a:p>
        </p:txBody>
      </p:sp>
      <p:sp>
        <p:nvSpPr>
          <p:cNvPr id="185" name="Google Shape;185;gf7ee15ab11_0_72"/>
          <p:cNvSpPr txBox="1"/>
          <p:nvPr/>
        </p:nvSpPr>
        <p:spPr>
          <a:xfrm>
            <a:off x="5800050" y="2581900"/>
            <a:ext cx="27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
        <p:nvSpPr>
          <p:cNvPr id="186" name="Google Shape;186;gf7ee15ab11_0_72"/>
          <p:cNvSpPr txBox="1"/>
          <p:nvPr/>
        </p:nvSpPr>
        <p:spPr>
          <a:xfrm>
            <a:off x="5132700" y="5580450"/>
            <a:ext cx="27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f7ee15ab11_0_77"/>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92" name="Google Shape;192;gf7ee15ab11_0_77"/>
          <p:cNvSpPr txBox="1"/>
          <p:nvPr>
            <p:ph idx="4294967295" type="body"/>
          </p:nvPr>
        </p:nvSpPr>
        <p:spPr>
          <a:xfrm>
            <a:off x="235875" y="273075"/>
            <a:ext cx="8223900" cy="57435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Vue.js 的 </a:t>
            </a:r>
            <a:r>
              <a:rPr lang="en-US"/>
              <a:t>條件渲染</a:t>
            </a:r>
            <a:r>
              <a:rPr lang="en-US">
                <a:solidFill>
                  <a:srgbClr val="FF0000"/>
                </a:solidFill>
              </a:rPr>
              <a:t>v-if v-show</a:t>
            </a:r>
            <a:endParaRPr>
              <a:solidFill>
                <a:srgbClr val="FF0000"/>
              </a:solidFill>
            </a:endParaRPr>
          </a:p>
        </p:txBody>
      </p:sp>
      <p:pic>
        <p:nvPicPr>
          <p:cNvPr id="193" name="Google Shape;193;gf7ee15ab11_0_77"/>
          <p:cNvPicPr preferRelativeResize="0"/>
          <p:nvPr/>
        </p:nvPicPr>
        <p:blipFill>
          <a:blip r:embed="rId4">
            <a:alphaModFix/>
          </a:blip>
          <a:stretch>
            <a:fillRect/>
          </a:stretch>
        </p:blipFill>
        <p:spPr>
          <a:xfrm>
            <a:off x="6882677" y="785825"/>
            <a:ext cx="1577150" cy="3441075"/>
          </a:xfrm>
          <a:prstGeom prst="rect">
            <a:avLst/>
          </a:prstGeom>
          <a:noFill/>
          <a:ln>
            <a:noFill/>
          </a:ln>
        </p:spPr>
      </p:pic>
      <p:pic>
        <p:nvPicPr>
          <p:cNvPr id="194" name="Google Shape;194;gf7ee15ab11_0_77"/>
          <p:cNvPicPr preferRelativeResize="0"/>
          <p:nvPr/>
        </p:nvPicPr>
        <p:blipFill>
          <a:blip r:embed="rId5">
            <a:alphaModFix/>
          </a:blip>
          <a:stretch>
            <a:fillRect/>
          </a:stretch>
        </p:blipFill>
        <p:spPr>
          <a:xfrm>
            <a:off x="311225" y="874500"/>
            <a:ext cx="5921975" cy="2071400"/>
          </a:xfrm>
          <a:prstGeom prst="rect">
            <a:avLst/>
          </a:prstGeom>
          <a:noFill/>
          <a:ln>
            <a:noFill/>
          </a:ln>
        </p:spPr>
      </p:pic>
      <p:pic>
        <p:nvPicPr>
          <p:cNvPr id="195" name="Google Shape;195;gf7ee15ab11_0_77"/>
          <p:cNvPicPr preferRelativeResize="0"/>
          <p:nvPr/>
        </p:nvPicPr>
        <p:blipFill>
          <a:blip r:embed="rId6">
            <a:alphaModFix/>
          </a:blip>
          <a:stretch>
            <a:fillRect/>
          </a:stretch>
        </p:blipFill>
        <p:spPr>
          <a:xfrm>
            <a:off x="383275" y="3108525"/>
            <a:ext cx="3325347" cy="3551050"/>
          </a:xfrm>
          <a:prstGeom prst="rect">
            <a:avLst/>
          </a:prstGeom>
          <a:noFill/>
          <a:ln>
            <a:noFill/>
          </a:ln>
        </p:spPr>
      </p:pic>
      <p:sp>
        <p:nvSpPr>
          <p:cNvPr id="196" name="Google Shape;196;gf7ee15ab11_0_77"/>
          <p:cNvSpPr/>
          <p:nvPr/>
        </p:nvSpPr>
        <p:spPr>
          <a:xfrm>
            <a:off x="900125" y="4496650"/>
            <a:ext cx="2672100" cy="69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f7ee15ab11_0_77"/>
          <p:cNvSpPr txBox="1"/>
          <p:nvPr/>
        </p:nvSpPr>
        <p:spPr>
          <a:xfrm>
            <a:off x="3795650" y="3205800"/>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400"/>
              </a:spcBef>
              <a:spcAft>
                <a:spcPts val="1400"/>
              </a:spcAft>
              <a:buNone/>
            </a:pPr>
            <a:r>
              <a:rPr b="1" lang="en-US" sz="1450">
                <a:solidFill>
                  <a:srgbClr val="D63200"/>
                </a:solidFill>
                <a:highlight>
                  <a:srgbClr val="F8F8F8"/>
                </a:highlight>
                <a:uFill>
                  <a:noFill/>
                </a:uFill>
                <a:latin typeface="Courier New"/>
                <a:ea typeface="Courier New"/>
                <a:cs typeface="Courier New"/>
                <a:sym typeface="Courier New"/>
                <a:hlinkClick r:id="rId7">
                  <a:extLst>
                    <a:ext uri="{A12FA001-AC4F-418D-AE19-62706E023703}">
                      <ahyp:hlinkClr val="tx"/>
                    </a:ext>
                  </a:extLst>
                </a:hlinkClick>
              </a:rPr>
              <a:t>v-if</a:t>
            </a:r>
            <a:r>
              <a:rPr b="1" lang="en-US" sz="1700">
                <a:solidFill>
                  <a:srgbClr val="273849"/>
                </a:solidFill>
                <a:highlight>
                  <a:srgbClr val="FFFFFF"/>
                </a:highlight>
                <a:uFill>
                  <a:noFill/>
                </a:uFill>
                <a:hlinkClick r:id="rId8">
                  <a:extLst>
                    <a:ext uri="{A12FA001-AC4F-418D-AE19-62706E023703}">
                      <ahyp:hlinkClr val="tx"/>
                    </a:ext>
                  </a:extLst>
                </a:hlinkClick>
              </a:rPr>
              <a:t> vs </a:t>
            </a:r>
            <a:r>
              <a:rPr b="1" lang="en-US" sz="1450">
                <a:solidFill>
                  <a:srgbClr val="D63200"/>
                </a:solidFill>
                <a:highlight>
                  <a:srgbClr val="F8F8F8"/>
                </a:highlight>
                <a:uFill>
                  <a:noFill/>
                </a:uFill>
                <a:latin typeface="Courier New"/>
                <a:ea typeface="Courier New"/>
                <a:cs typeface="Courier New"/>
                <a:sym typeface="Courier New"/>
                <a:hlinkClick r:id="rId9">
                  <a:extLst>
                    <a:ext uri="{A12FA001-AC4F-418D-AE19-62706E023703}">
                      <ahyp:hlinkClr val="tx"/>
                    </a:ext>
                  </a:extLst>
                </a:hlinkClick>
              </a:rPr>
              <a:t>v-show</a:t>
            </a:r>
            <a:endParaRPr b="1" sz="1450">
              <a:solidFill>
                <a:srgbClr val="D63200"/>
              </a:solidFill>
              <a:highlight>
                <a:srgbClr val="F8F8F8"/>
              </a:highlight>
              <a:latin typeface="Courier New"/>
              <a:ea typeface="Courier New"/>
              <a:cs typeface="Courier New"/>
              <a:sym typeface="Courier New"/>
            </a:endParaRPr>
          </a:p>
        </p:txBody>
      </p:sp>
      <p:sp>
        <p:nvSpPr>
          <p:cNvPr id="198" name="Google Shape;198;gf7ee15ab11_0_77"/>
          <p:cNvSpPr txBox="1"/>
          <p:nvPr/>
        </p:nvSpPr>
        <p:spPr>
          <a:xfrm>
            <a:off x="3836450" y="37577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50">
                <a:solidFill>
                  <a:srgbClr val="D63200"/>
                </a:solidFill>
                <a:highlight>
                  <a:srgbClr val="F8F8F8"/>
                </a:highlight>
                <a:latin typeface="Courier New"/>
                <a:ea typeface="Courier New"/>
                <a:cs typeface="Courier New"/>
                <a:sym typeface="Courier New"/>
              </a:rPr>
              <a:t>v-if</a:t>
            </a:r>
            <a:r>
              <a:rPr b="1" lang="en-US" sz="1600">
                <a:solidFill>
                  <a:srgbClr val="304455"/>
                </a:solidFill>
                <a:highlight>
                  <a:srgbClr val="FFFFFF"/>
                </a:highlight>
              </a:rPr>
              <a:t> </a:t>
            </a:r>
            <a:r>
              <a:rPr lang="en-US" sz="1200">
                <a:solidFill>
                  <a:srgbClr val="304455"/>
                </a:solidFill>
                <a:highlight>
                  <a:srgbClr val="FFFFFF"/>
                </a:highlight>
              </a:rPr>
              <a:t>是“真正”的条件渲染，因为它会确保在切换过程中条件块内的事件监听器和子组件适当地被</a:t>
            </a:r>
            <a:r>
              <a:rPr lang="en-US" sz="1200">
                <a:solidFill>
                  <a:srgbClr val="FF0000"/>
                </a:solidFill>
                <a:highlight>
                  <a:srgbClr val="FFFFFF"/>
                </a:highlight>
              </a:rPr>
              <a:t>销毁和重建</a:t>
            </a:r>
            <a:r>
              <a:rPr lang="en-US" sz="1200">
                <a:solidFill>
                  <a:srgbClr val="304455"/>
                </a:solidFill>
                <a:highlight>
                  <a:srgbClr val="FFFFFF"/>
                </a:highlight>
              </a:rPr>
              <a:t>。</a:t>
            </a:r>
            <a:endParaRPr/>
          </a:p>
        </p:txBody>
      </p:sp>
      <p:sp>
        <p:nvSpPr>
          <p:cNvPr id="199" name="Google Shape;199;gf7ee15ab11_0_77"/>
          <p:cNvSpPr txBox="1"/>
          <p:nvPr/>
        </p:nvSpPr>
        <p:spPr>
          <a:xfrm>
            <a:off x="3836450" y="4660500"/>
            <a:ext cx="3000000" cy="7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450">
                <a:solidFill>
                  <a:srgbClr val="D63200"/>
                </a:solidFill>
                <a:highlight>
                  <a:srgbClr val="F8F8F8"/>
                </a:highlight>
                <a:latin typeface="Courier New"/>
                <a:ea typeface="Courier New"/>
                <a:cs typeface="Courier New"/>
                <a:sym typeface="Courier New"/>
              </a:rPr>
              <a:t>v-show</a:t>
            </a:r>
            <a:r>
              <a:rPr lang="en-US" sz="1200">
                <a:solidFill>
                  <a:srgbClr val="304455"/>
                </a:solidFill>
                <a:highlight>
                  <a:srgbClr val="FFFFFF"/>
                </a:highlight>
              </a:rPr>
              <a:t> 就简单得多——不管初始条件是什么，</a:t>
            </a:r>
            <a:r>
              <a:rPr lang="en-US" sz="1200">
                <a:solidFill>
                  <a:srgbClr val="FF0000"/>
                </a:solidFill>
                <a:highlight>
                  <a:srgbClr val="FFFFFF"/>
                </a:highlight>
              </a:rPr>
              <a:t>元素总是会被渲染</a:t>
            </a:r>
            <a:r>
              <a:rPr lang="en-US" sz="1200">
                <a:solidFill>
                  <a:srgbClr val="304455"/>
                </a:solidFill>
                <a:highlight>
                  <a:srgbClr val="FFFFFF"/>
                </a:highlight>
              </a:rPr>
              <a:t>，并且只是简单地基于 </a:t>
            </a:r>
            <a:r>
              <a:rPr lang="en-US" sz="1200">
                <a:solidFill>
                  <a:srgbClr val="FF0000"/>
                </a:solidFill>
                <a:highlight>
                  <a:srgbClr val="FFFFFF"/>
                </a:highlight>
              </a:rPr>
              <a:t>CSS 进行切换</a:t>
            </a:r>
            <a:r>
              <a:rPr lang="en-US" sz="1200">
                <a:solidFill>
                  <a:srgbClr val="304455"/>
                </a:solidFill>
                <a:highlight>
                  <a:srgbClr val="FFFFFF"/>
                </a:highlight>
              </a:rPr>
              <a:t>。</a:t>
            </a:r>
            <a:endParaRPr/>
          </a:p>
        </p:txBody>
      </p:sp>
      <p:sp>
        <p:nvSpPr>
          <p:cNvPr id="200" name="Google Shape;200;gf7ee15ab11_0_77"/>
          <p:cNvSpPr txBox="1"/>
          <p:nvPr/>
        </p:nvSpPr>
        <p:spPr>
          <a:xfrm>
            <a:off x="6882675" y="325575"/>
            <a:ext cx="15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f7ee15ab11_0_237"/>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06" name="Google Shape;206;gf7ee15ab11_0_237"/>
          <p:cNvSpPr txBox="1"/>
          <p:nvPr>
            <p:ph idx="4294967295" type="body"/>
          </p:nvPr>
        </p:nvSpPr>
        <p:spPr>
          <a:xfrm>
            <a:off x="235875" y="273075"/>
            <a:ext cx="8223900" cy="57435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Vue.js 的 </a:t>
            </a:r>
            <a:r>
              <a:rPr lang="en-US"/>
              <a:t>列表</a:t>
            </a:r>
            <a:r>
              <a:rPr lang="en-US"/>
              <a:t>渲染</a:t>
            </a:r>
            <a:r>
              <a:rPr lang="en-US">
                <a:solidFill>
                  <a:srgbClr val="FF0000"/>
                </a:solidFill>
              </a:rPr>
              <a:t>v-for</a:t>
            </a:r>
            <a:endParaRPr>
              <a:solidFill>
                <a:srgbClr val="FF0000"/>
              </a:solidFill>
            </a:endParaRPr>
          </a:p>
        </p:txBody>
      </p:sp>
      <p:pic>
        <p:nvPicPr>
          <p:cNvPr id="207" name="Google Shape;207;gf7ee15ab11_0_237"/>
          <p:cNvPicPr preferRelativeResize="0"/>
          <p:nvPr/>
        </p:nvPicPr>
        <p:blipFill>
          <a:blip r:embed="rId4">
            <a:alphaModFix/>
          </a:blip>
          <a:stretch>
            <a:fillRect/>
          </a:stretch>
        </p:blipFill>
        <p:spPr>
          <a:xfrm>
            <a:off x="364050" y="754600"/>
            <a:ext cx="7291400" cy="943000"/>
          </a:xfrm>
          <a:prstGeom prst="rect">
            <a:avLst/>
          </a:prstGeom>
          <a:noFill/>
          <a:ln>
            <a:noFill/>
          </a:ln>
        </p:spPr>
      </p:pic>
      <p:pic>
        <p:nvPicPr>
          <p:cNvPr id="208" name="Google Shape;208;gf7ee15ab11_0_237"/>
          <p:cNvPicPr preferRelativeResize="0"/>
          <p:nvPr/>
        </p:nvPicPr>
        <p:blipFill>
          <a:blip r:embed="rId5">
            <a:alphaModFix/>
          </a:blip>
          <a:stretch>
            <a:fillRect/>
          </a:stretch>
        </p:blipFill>
        <p:spPr>
          <a:xfrm>
            <a:off x="364050" y="1754575"/>
            <a:ext cx="3614750" cy="5622101"/>
          </a:xfrm>
          <a:prstGeom prst="rect">
            <a:avLst/>
          </a:prstGeom>
          <a:noFill/>
          <a:ln>
            <a:noFill/>
          </a:ln>
        </p:spPr>
      </p:pic>
      <p:sp>
        <p:nvSpPr>
          <p:cNvPr id="209" name="Google Shape;209;gf7ee15ab11_0_237"/>
          <p:cNvSpPr/>
          <p:nvPr/>
        </p:nvSpPr>
        <p:spPr>
          <a:xfrm>
            <a:off x="633100" y="3106575"/>
            <a:ext cx="2939100" cy="249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gf7ee15ab11_0_237"/>
          <p:cNvPicPr preferRelativeResize="0"/>
          <p:nvPr/>
        </p:nvPicPr>
        <p:blipFill>
          <a:blip r:embed="rId6">
            <a:alphaModFix/>
          </a:blip>
          <a:stretch>
            <a:fillRect/>
          </a:stretch>
        </p:blipFill>
        <p:spPr>
          <a:xfrm>
            <a:off x="4913849" y="2807524"/>
            <a:ext cx="2741600" cy="2152798"/>
          </a:xfrm>
          <a:prstGeom prst="rect">
            <a:avLst/>
          </a:prstGeom>
          <a:noFill/>
          <a:ln>
            <a:noFill/>
          </a:ln>
        </p:spPr>
      </p:pic>
      <p:sp>
        <p:nvSpPr>
          <p:cNvPr id="211" name="Google Shape;211;gf7ee15ab11_0_237"/>
          <p:cNvSpPr txBox="1"/>
          <p:nvPr/>
        </p:nvSpPr>
        <p:spPr>
          <a:xfrm>
            <a:off x="4913850" y="2407325"/>
            <a:ext cx="27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
        <p:nvSpPr>
          <p:cNvPr id="212" name="Google Shape;212;gf7ee15ab11_0_237"/>
          <p:cNvSpPr/>
          <p:nvPr/>
        </p:nvSpPr>
        <p:spPr>
          <a:xfrm>
            <a:off x="785500" y="933900"/>
            <a:ext cx="2261700" cy="16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f7ee15ab11_0_249"/>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18" name="Google Shape;218;gf7ee15ab11_0_249"/>
          <p:cNvSpPr txBox="1"/>
          <p:nvPr>
            <p:ph idx="4294967295" type="body"/>
          </p:nvPr>
        </p:nvSpPr>
        <p:spPr>
          <a:xfrm>
            <a:off x="235875" y="273075"/>
            <a:ext cx="8223900" cy="57435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Vue.js 的 </a:t>
            </a:r>
            <a:r>
              <a:rPr lang="en-US"/>
              <a:t>事件處理</a:t>
            </a:r>
            <a:r>
              <a:rPr lang="en-US">
                <a:solidFill>
                  <a:srgbClr val="FF0000"/>
                </a:solidFill>
              </a:rPr>
              <a:t>v-on(@為</a:t>
            </a:r>
            <a:r>
              <a:rPr lang="en-US">
                <a:solidFill>
                  <a:srgbClr val="FF0000"/>
                </a:solidFill>
              </a:rPr>
              <a:t>簡寫</a:t>
            </a:r>
            <a:r>
              <a:rPr lang="en-US">
                <a:solidFill>
                  <a:srgbClr val="FF0000"/>
                </a:solidFill>
              </a:rPr>
              <a:t>)</a:t>
            </a:r>
            <a:endParaRPr>
              <a:solidFill>
                <a:srgbClr val="FF0000"/>
              </a:solidFill>
            </a:endParaRPr>
          </a:p>
        </p:txBody>
      </p:sp>
      <p:sp>
        <p:nvSpPr>
          <p:cNvPr id="219" name="Google Shape;219;gf7ee15ab11_0_249"/>
          <p:cNvSpPr txBox="1"/>
          <p:nvPr/>
        </p:nvSpPr>
        <p:spPr>
          <a:xfrm>
            <a:off x="235875" y="738200"/>
            <a:ext cx="7026000" cy="90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550">
                <a:solidFill>
                  <a:srgbClr val="808080"/>
                </a:solidFill>
                <a:highlight>
                  <a:srgbClr val="1E1E1E"/>
                </a:highlight>
                <a:latin typeface="Courier New"/>
                <a:ea typeface="Courier New"/>
                <a:cs typeface="Courier New"/>
                <a:sym typeface="Courier New"/>
              </a:rPr>
              <a:t>&lt;</a:t>
            </a:r>
            <a:r>
              <a:rPr b="1" lang="en-US" sz="1550">
                <a:solidFill>
                  <a:srgbClr val="569CD6"/>
                </a:solidFill>
                <a:highlight>
                  <a:srgbClr val="1E1E1E"/>
                </a:highlight>
                <a:latin typeface="Courier New"/>
                <a:ea typeface="Courier New"/>
                <a:cs typeface="Courier New"/>
                <a:sym typeface="Courier New"/>
              </a:rPr>
              <a:t>h2</a:t>
            </a:r>
            <a:r>
              <a:rPr b="1" lang="en-US" sz="1550">
                <a:solidFill>
                  <a:srgbClr val="808080"/>
                </a:solidFill>
                <a:highlight>
                  <a:srgbClr val="1E1E1E"/>
                </a:highlight>
                <a:latin typeface="Courier New"/>
                <a:ea typeface="Courier New"/>
                <a:cs typeface="Courier New"/>
                <a:sym typeface="Courier New"/>
              </a:rPr>
              <a:t>&gt;</a:t>
            </a:r>
            <a:r>
              <a:rPr b="1" lang="en-US" sz="1550">
                <a:solidFill>
                  <a:srgbClr val="D4D4D4"/>
                </a:solidFill>
                <a:highlight>
                  <a:srgbClr val="1E1E1E"/>
                </a:highlight>
                <a:latin typeface="Courier New"/>
                <a:ea typeface="Courier New"/>
                <a:cs typeface="Courier New"/>
                <a:sym typeface="Courier New"/>
              </a:rPr>
              <a:t>事件處理</a:t>
            </a:r>
            <a:r>
              <a:rPr b="1" lang="en-US" sz="1550">
                <a:solidFill>
                  <a:srgbClr val="808080"/>
                </a:solidFill>
                <a:highlight>
                  <a:srgbClr val="1E1E1E"/>
                </a:highlight>
                <a:latin typeface="Courier New"/>
                <a:ea typeface="Courier New"/>
                <a:cs typeface="Courier New"/>
                <a:sym typeface="Courier New"/>
              </a:rPr>
              <a:t>&lt;/</a:t>
            </a:r>
            <a:r>
              <a:rPr b="1" lang="en-US" sz="1550">
                <a:solidFill>
                  <a:srgbClr val="569CD6"/>
                </a:solidFill>
                <a:highlight>
                  <a:srgbClr val="1E1E1E"/>
                </a:highlight>
                <a:latin typeface="Courier New"/>
                <a:ea typeface="Courier New"/>
                <a:cs typeface="Courier New"/>
                <a:sym typeface="Courier New"/>
              </a:rPr>
              <a:t>h2</a:t>
            </a:r>
            <a:r>
              <a:rPr b="1" lang="en-US" sz="1550">
                <a:solidFill>
                  <a:srgbClr val="808080"/>
                </a:solidFill>
                <a:highlight>
                  <a:srgbClr val="1E1E1E"/>
                </a:highlight>
                <a:latin typeface="Courier New"/>
                <a:ea typeface="Courier New"/>
                <a:cs typeface="Courier New"/>
                <a:sym typeface="Courier New"/>
              </a:rPr>
              <a:t>&gt;</a:t>
            </a:r>
            <a:endParaRPr b="1" sz="15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550">
                <a:solidFill>
                  <a:srgbClr val="6A9955"/>
                </a:solidFill>
                <a:highlight>
                  <a:srgbClr val="1E1E1E"/>
                </a:highlight>
                <a:latin typeface="Courier New"/>
                <a:ea typeface="Courier New"/>
                <a:cs typeface="Courier New"/>
                <a:sym typeface="Courier New"/>
              </a:rPr>
              <a:t>&lt;!-- $event 事件變量 --&gt;</a:t>
            </a:r>
            <a:endParaRPr b="1" sz="15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550">
                <a:solidFill>
                  <a:srgbClr val="808080"/>
                </a:solidFill>
                <a:highlight>
                  <a:srgbClr val="1E1E1E"/>
                </a:highlight>
                <a:latin typeface="Courier New"/>
                <a:ea typeface="Courier New"/>
                <a:cs typeface="Courier New"/>
                <a:sym typeface="Courier New"/>
              </a:rPr>
              <a:t>&lt;</a:t>
            </a:r>
            <a:r>
              <a:rPr b="1" lang="en-US" sz="1550">
                <a:solidFill>
                  <a:srgbClr val="569CD6"/>
                </a:solidFill>
                <a:highlight>
                  <a:srgbClr val="1E1E1E"/>
                </a:highlight>
                <a:latin typeface="Courier New"/>
                <a:ea typeface="Courier New"/>
                <a:cs typeface="Courier New"/>
                <a:sym typeface="Courier New"/>
              </a:rPr>
              <a:t>button</a:t>
            </a:r>
            <a:r>
              <a:rPr b="1" lang="en-US" sz="1550">
                <a:solidFill>
                  <a:srgbClr val="D4D4D4"/>
                </a:solidFill>
                <a:highlight>
                  <a:srgbClr val="1E1E1E"/>
                </a:highlight>
                <a:latin typeface="Courier New"/>
                <a:ea typeface="Courier New"/>
                <a:cs typeface="Courier New"/>
                <a:sym typeface="Courier New"/>
              </a:rPr>
              <a:t> </a:t>
            </a:r>
            <a:r>
              <a:rPr b="1" lang="en-US" sz="1550">
                <a:solidFill>
                  <a:srgbClr val="9CDCFE"/>
                </a:solidFill>
                <a:highlight>
                  <a:srgbClr val="1E1E1E"/>
                </a:highlight>
                <a:latin typeface="Courier New"/>
                <a:ea typeface="Courier New"/>
                <a:cs typeface="Courier New"/>
                <a:sym typeface="Courier New"/>
              </a:rPr>
              <a:t>@click</a:t>
            </a:r>
            <a:r>
              <a:rPr b="1" lang="en-US" sz="1550">
                <a:solidFill>
                  <a:srgbClr val="D4D4D4"/>
                </a:solidFill>
                <a:highlight>
                  <a:srgbClr val="1E1E1E"/>
                </a:highlight>
                <a:latin typeface="Courier New"/>
                <a:ea typeface="Courier New"/>
                <a:cs typeface="Courier New"/>
                <a:sym typeface="Courier New"/>
              </a:rPr>
              <a:t>=</a:t>
            </a:r>
            <a:r>
              <a:rPr b="1" lang="en-US" sz="1550">
                <a:solidFill>
                  <a:srgbClr val="CE9178"/>
                </a:solidFill>
                <a:highlight>
                  <a:srgbClr val="1E1E1E"/>
                </a:highlight>
                <a:latin typeface="Courier New"/>
                <a:ea typeface="Courier New"/>
                <a:cs typeface="Courier New"/>
                <a:sym typeface="Courier New"/>
              </a:rPr>
              <a:t>"greet('vue',$event)"</a:t>
            </a:r>
            <a:r>
              <a:rPr b="1" lang="en-US" sz="1550">
                <a:solidFill>
                  <a:srgbClr val="808080"/>
                </a:solidFill>
                <a:highlight>
                  <a:srgbClr val="1E1E1E"/>
                </a:highlight>
                <a:latin typeface="Courier New"/>
                <a:ea typeface="Courier New"/>
                <a:cs typeface="Courier New"/>
                <a:sym typeface="Courier New"/>
              </a:rPr>
              <a:t>&gt;</a:t>
            </a:r>
            <a:r>
              <a:rPr b="1" lang="en-US" sz="1550">
                <a:solidFill>
                  <a:srgbClr val="D4D4D4"/>
                </a:solidFill>
                <a:highlight>
                  <a:srgbClr val="1E1E1E"/>
                </a:highlight>
                <a:latin typeface="Courier New"/>
                <a:ea typeface="Courier New"/>
                <a:cs typeface="Courier New"/>
                <a:sym typeface="Courier New"/>
              </a:rPr>
              <a:t>點擊greet</a:t>
            </a:r>
            <a:r>
              <a:rPr b="1" lang="en-US" sz="1550">
                <a:solidFill>
                  <a:srgbClr val="808080"/>
                </a:solidFill>
                <a:highlight>
                  <a:srgbClr val="1E1E1E"/>
                </a:highlight>
                <a:latin typeface="Courier New"/>
                <a:ea typeface="Courier New"/>
                <a:cs typeface="Courier New"/>
                <a:sym typeface="Courier New"/>
              </a:rPr>
              <a:t>&lt;/</a:t>
            </a:r>
            <a:r>
              <a:rPr b="1" lang="en-US" sz="1550">
                <a:solidFill>
                  <a:srgbClr val="569CD6"/>
                </a:solidFill>
                <a:highlight>
                  <a:srgbClr val="1E1E1E"/>
                </a:highlight>
                <a:latin typeface="Courier New"/>
                <a:ea typeface="Courier New"/>
                <a:cs typeface="Courier New"/>
                <a:sym typeface="Courier New"/>
              </a:rPr>
              <a:t>button</a:t>
            </a:r>
            <a:r>
              <a:rPr b="1" lang="en-US" sz="1550">
                <a:solidFill>
                  <a:srgbClr val="808080"/>
                </a:solidFill>
                <a:highlight>
                  <a:srgbClr val="1E1E1E"/>
                </a:highlight>
                <a:latin typeface="Courier New"/>
                <a:ea typeface="Courier New"/>
                <a:cs typeface="Courier New"/>
                <a:sym typeface="Courier New"/>
              </a:rPr>
              <a:t>&gt;</a:t>
            </a:r>
            <a:endParaRPr b="1" sz="1550">
              <a:solidFill>
                <a:srgbClr val="808080"/>
              </a:solidFill>
              <a:highlight>
                <a:srgbClr val="1E1E1E"/>
              </a:highlight>
              <a:latin typeface="Courier New"/>
              <a:ea typeface="Courier New"/>
              <a:cs typeface="Courier New"/>
              <a:sym typeface="Courier New"/>
            </a:endParaRPr>
          </a:p>
        </p:txBody>
      </p:sp>
      <p:pic>
        <p:nvPicPr>
          <p:cNvPr id="220" name="Google Shape;220;gf7ee15ab11_0_249"/>
          <p:cNvPicPr preferRelativeResize="0"/>
          <p:nvPr/>
        </p:nvPicPr>
        <p:blipFill>
          <a:blip r:embed="rId4">
            <a:alphaModFix/>
          </a:blip>
          <a:stretch>
            <a:fillRect/>
          </a:stretch>
        </p:blipFill>
        <p:spPr>
          <a:xfrm>
            <a:off x="383528" y="1803275"/>
            <a:ext cx="3301450" cy="4831600"/>
          </a:xfrm>
          <a:prstGeom prst="rect">
            <a:avLst/>
          </a:prstGeom>
          <a:noFill/>
          <a:ln>
            <a:noFill/>
          </a:ln>
        </p:spPr>
      </p:pic>
      <p:pic>
        <p:nvPicPr>
          <p:cNvPr id="221" name="Google Shape;221;gf7ee15ab11_0_249"/>
          <p:cNvPicPr preferRelativeResize="0"/>
          <p:nvPr/>
        </p:nvPicPr>
        <p:blipFill>
          <a:blip r:embed="rId5">
            <a:alphaModFix/>
          </a:blip>
          <a:stretch>
            <a:fillRect/>
          </a:stretch>
        </p:blipFill>
        <p:spPr>
          <a:xfrm>
            <a:off x="3852147" y="1803275"/>
            <a:ext cx="1683450" cy="1167550"/>
          </a:xfrm>
          <a:prstGeom prst="rect">
            <a:avLst/>
          </a:prstGeom>
          <a:noFill/>
          <a:ln>
            <a:noFill/>
          </a:ln>
        </p:spPr>
      </p:pic>
      <p:pic>
        <p:nvPicPr>
          <p:cNvPr id="222" name="Google Shape;222;gf7ee15ab11_0_249"/>
          <p:cNvPicPr preferRelativeResize="0"/>
          <p:nvPr/>
        </p:nvPicPr>
        <p:blipFill>
          <a:blip r:embed="rId6">
            <a:alphaModFix/>
          </a:blip>
          <a:stretch>
            <a:fillRect/>
          </a:stretch>
        </p:blipFill>
        <p:spPr>
          <a:xfrm>
            <a:off x="5702775" y="1803271"/>
            <a:ext cx="3388325" cy="1496075"/>
          </a:xfrm>
          <a:prstGeom prst="rect">
            <a:avLst/>
          </a:prstGeom>
          <a:noFill/>
          <a:ln>
            <a:noFill/>
          </a:ln>
        </p:spPr>
      </p:pic>
      <p:pic>
        <p:nvPicPr>
          <p:cNvPr id="223" name="Google Shape;223;gf7ee15ab11_0_249"/>
          <p:cNvPicPr preferRelativeResize="0"/>
          <p:nvPr/>
        </p:nvPicPr>
        <p:blipFill>
          <a:blip r:embed="rId7">
            <a:alphaModFix/>
          </a:blip>
          <a:stretch>
            <a:fillRect/>
          </a:stretch>
        </p:blipFill>
        <p:spPr>
          <a:xfrm>
            <a:off x="4163923" y="3581075"/>
            <a:ext cx="3511749" cy="3102175"/>
          </a:xfrm>
          <a:prstGeom prst="rect">
            <a:avLst/>
          </a:prstGeom>
          <a:noFill/>
          <a:ln>
            <a:noFill/>
          </a:ln>
        </p:spPr>
      </p:pic>
      <p:sp>
        <p:nvSpPr>
          <p:cNvPr id="224" name="Google Shape;224;gf7ee15ab11_0_249"/>
          <p:cNvSpPr/>
          <p:nvPr/>
        </p:nvSpPr>
        <p:spPr>
          <a:xfrm rot="-7700241">
            <a:off x="4818660" y="2870362"/>
            <a:ext cx="391268" cy="28041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gf7ee15ab11_0_249"/>
          <p:cNvCxnSpPr/>
          <p:nvPr/>
        </p:nvCxnSpPr>
        <p:spPr>
          <a:xfrm rot="10800000">
            <a:off x="2855025" y="1563875"/>
            <a:ext cx="1284600" cy="1003800"/>
          </a:xfrm>
          <a:prstGeom prst="straightConnector1">
            <a:avLst/>
          </a:prstGeom>
          <a:noFill/>
          <a:ln cap="flat" cmpd="sng" w="28575">
            <a:solidFill>
              <a:srgbClr val="FF0000"/>
            </a:solidFill>
            <a:prstDash val="solid"/>
            <a:round/>
            <a:headEnd len="med" w="med" type="none"/>
            <a:tailEnd len="med" w="med" type="triangle"/>
          </a:ln>
        </p:spPr>
      </p:cxnSp>
      <p:cxnSp>
        <p:nvCxnSpPr>
          <p:cNvPr id="226" name="Google Shape;226;gf7ee15ab11_0_249"/>
          <p:cNvCxnSpPr/>
          <p:nvPr/>
        </p:nvCxnSpPr>
        <p:spPr>
          <a:xfrm flipH="1">
            <a:off x="1275225" y="1563875"/>
            <a:ext cx="1579800" cy="3085500"/>
          </a:xfrm>
          <a:prstGeom prst="straightConnector1">
            <a:avLst/>
          </a:prstGeom>
          <a:noFill/>
          <a:ln cap="flat" cmpd="sng" w="28575">
            <a:solidFill>
              <a:srgbClr val="FF0000"/>
            </a:solidFill>
            <a:prstDash val="solid"/>
            <a:round/>
            <a:headEnd len="med" w="med" type="none"/>
            <a:tailEnd len="med" w="med" type="triangle"/>
          </a:ln>
        </p:spPr>
      </p:cxnSp>
      <p:cxnSp>
        <p:nvCxnSpPr>
          <p:cNvPr id="227" name="Google Shape;227;gf7ee15ab11_0_249"/>
          <p:cNvCxnSpPr/>
          <p:nvPr/>
        </p:nvCxnSpPr>
        <p:spPr>
          <a:xfrm flipH="1" rot="10800000">
            <a:off x="2951100" y="3010625"/>
            <a:ext cx="3063600" cy="1934100"/>
          </a:xfrm>
          <a:prstGeom prst="straightConnector1">
            <a:avLst/>
          </a:prstGeom>
          <a:noFill/>
          <a:ln cap="flat" cmpd="sng" w="28575">
            <a:solidFill>
              <a:srgbClr val="FF0000"/>
            </a:solidFill>
            <a:prstDash val="solid"/>
            <a:round/>
            <a:headEnd len="med" w="med" type="none"/>
            <a:tailEnd len="med" w="med" type="triangle"/>
          </a:ln>
        </p:spPr>
      </p:cxnSp>
      <p:cxnSp>
        <p:nvCxnSpPr>
          <p:cNvPr id="228" name="Google Shape;228;gf7ee15ab11_0_249"/>
          <p:cNvCxnSpPr/>
          <p:nvPr/>
        </p:nvCxnSpPr>
        <p:spPr>
          <a:xfrm flipH="1" rot="10800000">
            <a:off x="2549850" y="4966925"/>
            <a:ext cx="1737300" cy="300000"/>
          </a:xfrm>
          <a:prstGeom prst="straightConnector1">
            <a:avLst/>
          </a:prstGeom>
          <a:noFill/>
          <a:ln cap="flat" cmpd="sng" w="28575">
            <a:solidFill>
              <a:srgbClr val="FF0000"/>
            </a:solidFill>
            <a:prstDash val="solid"/>
            <a:round/>
            <a:headEnd len="med" w="med" type="none"/>
            <a:tailEnd len="med" w="med" type="triangle"/>
          </a:ln>
        </p:spPr>
      </p:cxnSp>
      <p:sp>
        <p:nvSpPr>
          <p:cNvPr id="229" name="Google Shape;229;gf7ee15ab11_0_249"/>
          <p:cNvSpPr txBox="1"/>
          <p:nvPr/>
        </p:nvSpPr>
        <p:spPr>
          <a:xfrm>
            <a:off x="6830500" y="1403075"/>
            <a:ext cx="27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f7ee15ab11_0_297"/>
          <p:cNvSpPr txBox="1"/>
          <p:nvPr>
            <p:ph type="title"/>
          </p:nvPr>
        </p:nvSpPr>
        <p:spPr>
          <a:xfrm>
            <a:off x="2482260" y="2852936"/>
            <a:ext cx="5577900" cy="325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13141A"/>
              </a:buClr>
              <a:buSzPts val="1900"/>
              <a:buFont typeface="Arial"/>
              <a:buNone/>
            </a:pPr>
            <a:r>
              <a:rPr lang="en-US"/>
              <a:t>Vue.js 的元件系統</a:t>
            </a:r>
            <a:endParaRPr/>
          </a:p>
        </p:txBody>
      </p:sp>
      <p:sp>
        <p:nvSpPr>
          <p:cNvPr id="235" name="Google Shape;235;gf7ee15ab11_0_297"/>
          <p:cNvSpPr txBox="1"/>
          <p:nvPr>
            <p:ph idx="1" type="body"/>
          </p:nvPr>
        </p:nvSpPr>
        <p:spPr>
          <a:xfrm>
            <a:off x="2483768" y="3284984"/>
            <a:ext cx="4464600" cy="276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900"/>
              <a:buNone/>
            </a:pPr>
            <a:r>
              <a:t/>
            </a:r>
            <a:endParaRPr/>
          </a:p>
        </p:txBody>
      </p:sp>
      <p:sp>
        <p:nvSpPr>
          <p:cNvPr id="236" name="Google Shape;236;gf7ee15ab11_0_297"/>
          <p:cNvSpPr txBox="1"/>
          <p:nvPr>
            <p:ph idx="2" type="body"/>
          </p:nvPr>
        </p:nvSpPr>
        <p:spPr>
          <a:xfrm>
            <a:off x="755575" y="1700808"/>
            <a:ext cx="1523400" cy="1332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6600"/>
              <a:buNone/>
            </a:pPr>
            <a:r>
              <a:rPr lang="en-US"/>
              <a:t>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f7ee15ab11_0_304"/>
          <p:cNvSpPr txBox="1"/>
          <p:nvPr>
            <p:ph type="title"/>
          </p:nvPr>
        </p:nvSpPr>
        <p:spPr>
          <a:xfrm>
            <a:off x="1331640" y="246387"/>
            <a:ext cx="4320600" cy="273900"/>
          </a:xfrm>
          <a:prstGeom prst="rect">
            <a:avLst/>
          </a:prstGeom>
          <a:noFill/>
          <a:ln>
            <a:noFill/>
          </a:ln>
        </p:spPr>
        <p:txBody>
          <a:bodyPr anchorCtr="0" anchor="ctr" bIns="0" lIns="0" spcFirstLastPara="1" rIns="0" wrap="square" tIns="0">
            <a:noAutofit/>
          </a:bodyPr>
          <a:lstStyle/>
          <a:p>
            <a:pPr indent="0" lvl="0" marL="0" rtl="0" algn="l">
              <a:spcBef>
                <a:spcPts val="380"/>
              </a:spcBef>
              <a:spcAft>
                <a:spcPts val="0"/>
              </a:spcAft>
              <a:buClr>
                <a:srgbClr val="13141A"/>
              </a:buClr>
              <a:buSzPts val="1900"/>
              <a:buFont typeface="Arial"/>
              <a:buNone/>
            </a:pPr>
            <a:r>
              <a:rPr lang="en-US" sz="1900"/>
              <a:t>Vue.js 的元件系統</a:t>
            </a:r>
            <a:endParaRPr/>
          </a:p>
        </p:txBody>
      </p:sp>
      <p:sp>
        <p:nvSpPr>
          <p:cNvPr id="242" name="Google Shape;242;gf7ee15ab11_0_304"/>
          <p:cNvSpPr txBox="1"/>
          <p:nvPr>
            <p:ph idx="1" type="body"/>
          </p:nvPr>
        </p:nvSpPr>
        <p:spPr>
          <a:xfrm>
            <a:off x="1331639" y="548681"/>
            <a:ext cx="4320600" cy="216000"/>
          </a:xfrm>
          <a:prstGeom prst="rect">
            <a:avLst/>
          </a:prstGeom>
          <a:noFill/>
          <a:ln>
            <a:noFill/>
          </a:ln>
        </p:spPr>
        <p:txBody>
          <a:bodyPr anchorCtr="0" anchor="ctr" bIns="0" lIns="36000" spcFirstLastPara="1" rIns="0" wrap="square" tIns="0">
            <a:noAutofit/>
          </a:bodyPr>
          <a:lstStyle/>
          <a:p>
            <a:pPr indent="0" lvl="0" marL="0" rtl="0" algn="l">
              <a:spcBef>
                <a:spcPts val="260"/>
              </a:spcBef>
              <a:spcAft>
                <a:spcPts val="0"/>
              </a:spcAft>
              <a:buClr>
                <a:srgbClr val="888889"/>
              </a:buClr>
              <a:buSzPts val="1300"/>
              <a:buNone/>
            </a:pPr>
            <a:r>
              <a:t/>
            </a:r>
            <a:endParaRPr/>
          </a:p>
        </p:txBody>
      </p:sp>
      <p:sp>
        <p:nvSpPr>
          <p:cNvPr id="243" name="Google Shape;243;gf7ee15ab11_0_304"/>
          <p:cNvSpPr txBox="1"/>
          <p:nvPr>
            <p:ph idx="12" type="sldNum"/>
          </p:nvPr>
        </p:nvSpPr>
        <p:spPr>
          <a:xfrm>
            <a:off x="8316416" y="6094799"/>
            <a:ext cx="504300" cy="4536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44" name="Google Shape;244;gf7ee15ab11_0_304"/>
          <p:cNvSpPr txBox="1"/>
          <p:nvPr>
            <p:ph idx="4294967295" type="body"/>
          </p:nvPr>
        </p:nvSpPr>
        <p:spPr>
          <a:xfrm>
            <a:off x="900113" y="1772816"/>
            <a:ext cx="7559700" cy="42486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元件 (Component) 是 Vue 最主要也是最強⼤的特性之⼀，它提供了 HTML DOM 元素的擴充性， 也可將部分模板、程式碼封裝起來以便開發者維護以及</a:t>
            </a:r>
            <a:r>
              <a:rPr lang="en-US">
                <a:solidFill>
                  <a:srgbClr val="FF0000"/>
                </a:solidFill>
              </a:rPr>
              <a:t>重複使⽤</a:t>
            </a:r>
            <a:r>
              <a:rPr lang="en-US"/>
              <a:t>。</a:t>
            </a:r>
            <a:endParaRPr/>
          </a:p>
          <a:p>
            <a:pPr indent="0" lvl="0" marL="0" rtl="0" algn="l">
              <a:spcBef>
                <a:spcPts val="280"/>
              </a:spcBef>
              <a:spcAft>
                <a:spcPts val="0"/>
              </a:spcAft>
              <a:buClr>
                <a:srgbClr val="7F7F7F"/>
              </a:buClr>
              <a:buSzPts val="1400"/>
              <a:buNone/>
            </a:pPr>
            <a:r>
              <a:t/>
            </a:r>
            <a:endParaRPr/>
          </a:p>
        </p:txBody>
      </p:sp>
      <p:sp>
        <p:nvSpPr>
          <p:cNvPr id="245" name="Google Shape;245;gf7ee15ab11_0_304"/>
          <p:cNvSpPr txBox="1"/>
          <p:nvPr>
            <p:ph idx="2" type="body"/>
          </p:nvPr>
        </p:nvSpPr>
        <p:spPr>
          <a:xfrm>
            <a:off x="467544" y="177468"/>
            <a:ext cx="720000" cy="647400"/>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7EA234"/>
              </a:buClr>
              <a:buSzPts val="3500"/>
              <a:buNone/>
            </a:pPr>
            <a:r>
              <a:rPr lang="en-US"/>
              <a:t>2</a:t>
            </a:r>
            <a:endParaRPr/>
          </a:p>
        </p:txBody>
      </p:sp>
      <p:pic>
        <p:nvPicPr>
          <p:cNvPr descr="Vue.js 新手上路之初體驗筆記- 逍遙雲飛" id="246" name="Google Shape;246;gf7ee15ab11_0_304"/>
          <p:cNvPicPr preferRelativeResize="0"/>
          <p:nvPr/>
        </p:nvPicPr>
        <p:blipFill>
          <a:blip r:embed="rId5">
            <a:alphaModFix/>
          </a:blip>
          <a:stretch>
            <a:fillRect/>
          </a:stretch>
        </p:blipFill>
        <p:spPr>
          <a:xfrm>
            <a:off x="2245525" y="4001650"/>
            <a:ext cx="4234650" cy="1781725"/>
          </a:xfrm>
          <a:prstGeom prst="rect">
            <a:avLst/>
          </a:prstGeom>
          <a:noFill/>
          <a:ln>
            <a:noFill/>
          </a:ln>
        </p:spPr>
      </p:pic>
      <p:pic>
        <p:nvPicPr>
          <p:cNvPr id="247" name="Google Shape;247;gf7ee15ab11_0_304"/>
          <p:cNvPicPr preferRelativeResize="0"/>
          <p:nvPr/>
        </p:nvPicPr>
        <p:blipFill>
          <a:blip r:embed="rId6">
            <a:alphaModFix/>
          </a:blip>
          <a:stretch>
            <a:fillRect/>
          </a:stretch>
        </p:blipFill>
        <p:spPr>
          <a:xfrm>
            <a:off x="942126" y="2429175"/>
            <a:ext cx="6866401" cy="3862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f7ee15ab11_0_261"/>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53" name="Google Shape;253;gf7ee15ab11_0_261"/>
          <p:cNvSpPr txBox="1"/>
          <p:nvPr>
            <p:ph idx="4294967295" type="body"/>
          </p:nvPr>
        </p:nvSpPr>
        <p:spPr>
          <a:xfrm>
            <a:off x="235875" y="273075"/>
            <a:ext cx="2907600" cy="4125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Vue.js 的 </a:t>
            </a:r>
            <a:r>
              <a:rPr b="1" lang="en-US" sz="1700">
                <a:solidFill>
                  <a:srgbClr val="2C3E50"/>
                </a:solidFill>
                <a:highlight>
                  <a:srgbClr val="FFFFFF"/>
                </a:highlight>
              </a:rPr>
              <a:t>元件的宣告與註冊</a:t>
            </a:r>
            <a:endParaRPr b="1" sz="1700">
              <a:solidFill>
                <a:srgbClr val="2C3E50"/>
              </a:solidFill>
              <a:highlight>
                <a:srgbClr val="FFFFFF"/>
              </a:highlight>
            </a:endParaRPr>
          </a:p>
          <a:p>
            <a:pPr indent="0" lvl="0" marL="0" rtl="0" algn="l">
              <a:spcBef>
                <a:spcPts val="280"/>
              </a:spcBef>
              <a:spcAft>
                <a:spcPts val="0"/>
              </a:spcAft>
              <a:buNone/>
            </a:pPr>
            <a:r>
              <a:t/>
            </a:r>
            <a:endParaRPr/>
          </a:p>
        </p:txBody>
      </p:sp>
      <p:pic>
        <p:nvPicPr>
          <p:cNvPr id="254" name="Google Shape;254;gf7ee15ab11_0_261"/>
          <p:cNvPicPr preferRelativeResize="0"/>
          <p:nvPr/>
        </p:nvPicPr>
        <p:blipFill>
          <a:blip r:embed="rId4">
            <a:alphaModFix/>
          </a:blip>
          <a:stretch>
            <a:fillRect/>
          </a:stretch>
        </p:blipFill>
        <p:spPr>
          <a:xfrm>
            <a:off x="183600" y="737775"/>
            <a:ext cx="4461750" cy="5808525"/>
          </a:xfrm>
          <a:prstGeom prst="rect">
            <a:avLst/>
          </a:prstGeom>
          <a:noFill/>
          <a:ln>
            <a:noFill/>
          </a:ln>
        </p:spPr>
      </p:pic>
      <p:sp>
        <p:nvSpPr>
          <p:cNvPr id="255" name="Google Shape;255;gf7ee15ab11_0_261"/>
          <p:cNvSpPr txBox="1"/>
          <p:nvPr/>
        </p:nvSpPr>
        <p:spPr>
          <a:xfrm>
            <a:off x="4719725" y="2561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400"/>
              </a:spcBef>
              <a:spcAft>
                <a:spcPts val="0"/>
              </a:spcAft>
              <a:buNone/>
            </a:pPr>
            <a:r>
              <a:rPr b="1" lang="en-US" sz="1700">
                <a:solidFill>
                  <a:srgbClr val="2C3E50"/>
                </a:solidFill>
                <a:highlight>
                  <a:srgbClr val="FFFFFF"/>
                </a:highlight>
              </a:rPr>
              <a:t>元件與標籤的命名規則</a:t>
            </a:r>
            <a:endParaRPr b="1" sz="1700">
              <a:solidFill>
                <a:srgbClr val="2C3E50"/>
              </a:solidFill>
              <a:highlight>
                <a:srgbClr val="FFFFFF"/>
              </a:highlight>
            </a:endParaRPr>
          </a:p>
        </p:txBody>
      </p:sp>
      <p:pic>
        <p:nvPicPr>
          <p:cNvPr id="256" name="Google Shape;256;gf7ee15ab11_0_261"/>
          <p:cNvPicPr preferRelativeResize="0"/>
          <p:nvPr/>
        </p:nvPicPr>
        <p:blipFill>
          <a:blip r:embed="rId5">
            <a:alphaModFix/>
          </a:blip>
          <a:stretch>
            <a:fillRect/>
          </a:stretch>
        </p:blipFill>
        <p:spPr>
          <a:xfrm>
            <a:off x="4719725" y="737786"/>
            <a:ext cx="4366176" cy="1393465"/>
          </a:xfrm>
          <a:prstGeom prst="rect">
            <a:avLst/>
          </a:prstGeom>
          <a:noFill/>
          <a:ln>
            <a:noFill/>
          </a:ln>
        </p:spPr>
      </p:pic>
      <p:pic>
        <p:nvPicPr>
          <p:cNvPr id="257" name="Google Shape;257;gf7ee15ab11_0_261"/>
          <p:cNvPicPr preferRelativeResize="0"/>
          <p:nvPr/>
        </p:nvPicPr>
        <p:blipFill>
          <a:blip r:embed="rId6">
            <a:alphaModFix/>
          </a:blip>
          <a:stretch>
            <a:fillRect/>
          </a:stretch>
        </p:blipFill>
        <p:spPr>
          <a:xfrm>
            <a:off x="4719725" y="2345825"/>
            <a:ext cx="4366176" cy="1578011"/>
          </a:xfrm>
          <a:prstGeom prst="rect">
            <a:avLst/>
          </a:prstGeom>
          <a:noFill/>
          <a:ln>
            <a:noFill/>
          </a:ln>
        </p:spPr>
      </p:pic>
      <p:pic>
        <p:nvPicPr>
          <p:cNvPr id="258" name="Google Shape;258;gf7ee15ab11_0_261"/>
          <p:cNvPicPr preferRelativeResize="0"/>
          <p:nvPr/>
        </p:nvPicPr>
        <p:blipFill>
          <a:blip r:embed="rId7">
            <a:alphaModFix/>
          </a:blip>
          <a:stretch>
            <a:fillRect/>
          </a:stretch>
        </p:blipFill>
        <p:spPr>
          <a:xfrm>
            <a:off x="4775325" y="4138411"/>
            <a:ext cx="3990975" cy="133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f7ee15ab11_0_82"/>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64" name="Google Shape;264;gf7ee15ab11_0_82"/>
          <p:cNvSpPr txBox="1"/>
          <p:nvPr>
            <p:ph idx="4294967295" type="body"/>
          </p:nvPr>
        </p:nvSpPr>
        <p:spPr>
          <a:xfrm>
            <a:off x="310600" y="356100"/>
            <a:ext cx="4001100" cy="6501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sz="1600"/>
              <a:t>Vue.js 的 </a:t>
            </a:r>
            <a:r>
              <a:rPr b="1" lang="en-US" sz="1500">
                <a:solidFill>
                  <a:srgbClr val="2C3E50"/>
                </a:solidFill>
                <a:highlight>
                  <a:srgbClr val="FFFFFF"/>
                </a:highlight>
              </a:rPr>
              <a:t>透過 </a:t>
            </a:r>
            <a:r>
              <a:rPr b="1" lang="en-US" sz="1300">
                <a:solidFill>
                  <a:srgbClr val="476582"/>
                </a:solidFill>
                <a:highlight>
                  <a:srgbClr val="FFFFFF"/>
                </a:highlight>
                <a:latin typeface="Courier New"/>
                <a:ea typeface="Courier New"/>
                <a:cs typeface="Courier New"/>
                <a:sym typeface="Courier New"/>
              </a:rPr>
              <a:t>x-template</a:t>
            </a:r>
            <a:r>
              <a:rPr b="1" lang="en-US" sz="1500">
                <a:solidFill>
                  <a:srgbClr val="2C3E50"/>
                </a:solidFill>
                <a:highlight>
                  <a:srgbClr val="FFFFFF"/>
                </a:highlight>
              </a:rPr>
              <a:t> 封裝模板</a:t>
            </a:r>
            <a:endParaRPr b="1" sz="1500">
              <a:solidFill>
                <a:srgbClr val="2C3E50"/>
              </a:solidFill>
              <a:highlight>
                <a:srgbClr val="FFFFFF"/>
              </a:highlight>
            </a:endParaRPr>
          </a:p>
          <a:p>
            <a:pPr indent="0" lvl="0" marL="0" rtl="0" algn="l">
              <a:spcBef>
                <a:spcPts val="280"/>
              </a:spcBef>
              <a:spcAft>
                <a:spcPts val="0"/>
              </a:spcAft>
              <a:buNone/>
            </a:pPr>
            <a:r>
              <a:t/>
            </a:r>
            <a:endParaRPr/>
          </a:p>
        </p:txBody>
      </p:sp>
      <p:pic>
        <p:nvPicPr>
          <p:cNvPr id="265" name="Google Shape;265;gf7ee15ab11_0_82"/>
          <p:cNvPicPr preferRelativeResize="0"/>
          <p:nvPr/>
        </p:nvPicPr>
        <p:blipFill>
          <a:blip r:embed="rId4">
            <a:alphaModFix/>
          </a:blip>
          <a:stretch>
            <a:fillRect/>
          </a:stretch>
        </p:blipFill>
        <p:spPr>
          <a:xfrm>
            <a:off x="361350" y="937900"/>
            <a:ext cx="5905574" cy="2254724"/>
          </a:xfrm>
          <a:prstGeom prst="rect">
            <a:avLst/>
          </a:prstGeom>
          <a:noFill/>
          <a:ln>
            <a:noFill/>
          </a:ln>
        </p:spPr>
      </p:pic>
      <p:sp>
        <p:nvSpPr>
          <p:cNvPr id="266" name="Google Shape;266;gf7ee15ab11_0_82"/>
          <p:cNvSpPr txBox="1"/>
          <p:nvPr/>
        </p:nvSpPr>
        <p:spPr>
          <a:xfrm>
            <a:off x="361350" y="3358100"/>
            <a:ext cx="4684800" cy="94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650">
                <a:solidFill>
                  <a:srgbClr val="9CDCFE"/>
                </a:solidFill>
                <a:highlight>
                  <a:srgbClr val="1E1E1E"/>
                </a:highlight>
                <a:latin typeface="Courier New"/>
                <a:ea typeface="Courier New"/>
                <a:cs typeface="Courier New"/>
                <a:sym typeface="Courier New"/>
              </a:rPr>
              <a:t>Vue</a:t>
            </a:r>
            <a:r>
              <a:rPr b="1" lang="en-US" sz="1650">
                <a:solidFill>
                  <a:srgbClr val="D4D4D4"/>
                </a:solidFill>
                <a:highlight>
                  <a:srgbClr val="1E1E1E"/>
                </a:highlight>
                <a:latin typeface="Courier New"/>
                <a:ea typeface="Courier New"/>
                <a:cs typeface="Courier New"/>
                <a:sym typeface="Courier New"/>
              </a:rPr>
              <a:t>.</a:t>
            </a:r>
            <a:r>
              <a:rPr b="1" lang="en-US" sz="1650">
                <a:solidFill>
                  <a:srgbClr val="DCDCAA"/>
                </a:solidFill>
                <a:highlight>
                  <a:srgbClr val="1E1E1E"/>
                </a:highlight>
                <a:latin typeface="Courier New"/>
                <a:ea typeface="Courier New"/>
                <a:cs typeface="Courier New"/>
                <a:sym typeface="Courier New"/>
              </a:rPr>
              <a:t>component</a:t>
            </a:r>
            <a:r>
              <a:rPr b="1" lang="en-US" sz="1650">
                <a:solidFill>
                  <a:srgbClr val="D4D4D4"/>
                </a:solidFill>
                <a:highlight>
                  <a:srgbClr val="1E1E1E"/>
                </a:highlight>
                <a:latin typeface="Courier New"/>
                <a:ea typeface="Courier New"/>
                <a:cs typeface="Courier New"/>
                <a:sym typeface="Courier New"/>
              </a:rPr>
              <a:t>(</a:t>
            </a:r>
            <a:r>
              <a:rPr b="1" lang="en-US" sz="1650">
                <a:solidFill>
                  <a:srgbClr val="CE9178"/>
                </a:solidFill>
                <a:highlight>
                  <a:srgbClr val="1E1E1E"/>
                </a:highlight>
                <a:latin typeface="Courier New"/>
                <a:ea typeface="Courier New"/>
                <a:cs typeface="Courier New"/>
                <a:sym typeface="Courier New"/>
              </a:rPr>
              <a:t>"media-block"</a:t>
            </a:r>
            <a:r>
              <a:rPr b="1" lang="en-US" sz="1650">
                <a:solidFill>
                  <a:srgbClr val="D4D4D4"/>
                </a:solidFill>
                <a:highlight>
                  <a:srgbClr val="1E1E1E"/>
                </a:highlight>
                <a:latin typeface="Courier New"/>
                <a:ea typeface="Courier New"/>
                <a:cs typeface="Courier New"/>
                <a:sym typeface="Courier New"/>
              </a:rPr>
              <a:t>, {</a:t>
            </a:r>
            <a:endParaRPr b="1" sz="16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650">
                <a:solidFill>
                  <a:srgbClr val="D4D4D4"/>
                </a:solidFill>
                <a:highlight>
                  <a:srgbClr val="1E1E1E"/>
                </a:highlight>
                <a:latin typeface="Courier New"/>
                <a:ea typeface="Courier New"/>
                <a:cs typeface="Courier New"/>
                <a:sym typeface="Courier New"/>
              </a:rPr>
              <a:t>       </a:t>
            </a:r>
            <a:r>
              <a:rPr b="1" lang="en-US" sz="1650">
                <a:solidFill>
                  <a:srgbClr val="9CDCFE"/>
                </a:solidFill>
                <a:highlight>
                  <a:srgbClr val="1E1E1E"/>
                </a:highlight>
                <a:latin typeface="Courier New"/>
                <a:ea typeface="Courier New"/>
                <a:cs typeface="Courier New"/>
                <a:sym typeface="Courier New"/>
              </a:rPr>
              <a:t>template:</a:t>
            </a:r>
            <a:r>
              <a:rPr b="1" lang="en-US" sz="1650">
                <a:solidFill>
                  <a:srgbClr val="D4D4D4"/>
                </a:solidFill>
                <a:highlight>
                  <a:srgbClr val="1E1E1E"/>
                </a:highlight>
                <a:latin typeface="Courier New"/>
                <a:ea typeface="Courier New"/>
                <a:cs typeface="Courier New"/>
                <a:sym typeface="Courier New"/>
              </a:rPr>
              <a:t> </a:t>
            </a:r>
            <a:r>
              <a:rPr b="1" lang="en-US" sz="1650">
                <a:solidFill>
                  <a:srgbClr val="CE9178"/>
                </a:solidFill>
                <a:highlight>
                  <a:srgbClr val="1E1E1E"/>
                </a:highlight>
                <a:latin typeface="Courier New"/>
                <a:ea typeface="Courier New"/>
                <a:cs typeface="Courier New"/>
                <a:sym typeface="Courier New"/>
              </a:rPr>
              <a:t>"#media-block"</a:t>
            </a:r>
            <a:r>
              <a:rPr b="1" lang="en-US" sz="1650">
                <a:solidFill>
                  <a:srgbClr val="D4D4D4"/>
                </a:solidFill>
                <a:highlight>
                  <a:srgbClr val="1E1E1E"/>
                </a:highlight>
                <a:latin typeface="Courier New"/>
                <a:ea typeface="Courier New"/>
                <a:cs typeface="Courier New"/>
                <a:sym typeface="Courier New"/>
              </a:rPr>
              <a:t>,</a:t>
            </a:r>
            <a:endParaRPr b="1" sz="16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650">
                <a:solidFill>
                  <a:srgbClr val="D4D4D4"/>
                </a:solidFill>
                <a:highlight>
                  <a:srgbClr val="1E1E1E"/>
                </a:highlight>
                <a:latin typeface="Courier New"/>
                <a:ea typeface="Courier New"/>
                <a:cs typeface="Courier New"/>
                <a:sym typeface="Courier New"/>
              </a:rPr>
              <a:t>     });</a:t>
            </a:r>
            <a:endParaRPr b="1" sz="1650">
              <a:solidFill>
                <a:srgbClr val="D4D4D4"/>
              </a:solidFill>
              <a:highlight>
                <a:srgbClr val="1E1E1E"/>
              </a:highlight>
              <a:latin typeface="Courier New"/>
              <a:ea typeface="Courier New"/>
              <a:cs typeface="Courier New"/>
              <a:sym typeface="Courier New"/>
            </a:endParaRPr>
          </a:p>
        </p:txBody>
      </p:sp>
      <p:cxnSp>
        <p:nvCxnSpPr>
          <p:cNvPr id="267" name="Google Shape;267;gf7ee15ab11_0_82"/>
          <p:cNvCxnSpPr/>
          <p:nvPr/>
        </p:nvCxnSpPr>
        <p:spPr>
          <a:xfrm flipH="1">
            <a:off x="3102800" y="1103125"/>
            <a:ext cx="447600" cy="2350800"/>
          </a:xfrm>
          <a:prstGeom prst="straightConnector1">
            <a:avLst/>
          </a:prstGeom>
          <a:noFill/>
          <a:ln cap="flat" cmpd="sng" w="28575">
            <a:solidFill>
              <a:srgbClr val="FF0000"/>
            </a:solidFill>
            <a:prstDash val="solid"/>
            <a:round/>
            <a:headEnd len="med" w="med" type="none"/>
            <a:tailEnd len="med" w="med" type="triangle"/>
          </a:ln>
        </p:spPr>
      </p:cxnSp>
      <p:pic>
        <p:nvPicPr>
          <p:cNvPr id="268" name="Google Shape;268;gf7ee15ab11_0_82"/>
          <p:cNvPicPr preferRelativeResize="0"/>
          <p:nvPr/>
        </p:nvPicPr>
        <p:blipFill>
          <a:blip r:embed="rId5">
            <a:alphaModFix/>
          </a:blip>
          <a:stretch>
            <a:fillRect/>
          </a:stretch>
        </p:blipFill>
        <p:spPr>
          <a:xfrm>
            <a:off x="435975" y="4419700"/>
            <a:ext cx="6248400" cy="685800"/>
          </a:xfrm>
          <a:prstGeom prst="rect">
            <a:avLst/>
          </a:prstGeom>
          <a:noFill/>
          <a:ln>
            <a:noFill/>
          </a:ln>
        </p:spPr>
      </p:pic>
      <p:sp>
        <p:nvSpPr>
          <p:cNvPr id="269" name="Google Shape;269;gf7ee15ab11_0_82"/>
          <p:cNvSpPr txBox="1"/>
          <p:nvPr/>
        </p:nvSpPr>
        <p:spPr>
          <a:xfrm>
            <a:off x="435975" y="5220600"/>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US" sz="1700">
                <a:solidFill>
                  <a:srgbClr val="2C3E50"/>
                </a:solidFill>
                <a:highlight>
                  <a:srgbClr val="FFFFFF"/>
                </a:highlight>
              </a:rPr>
              <a:t>子元件的 </a:t>
            </a:r>
            <a:r>
              <a:rPr b="1" lang="en-US" sz="1450">
                <a:solidFill>
                  <a:srgbClr val="476582"/>
                </a:solidFill>
                <a:highlight>
                  <a:srgbClr val="FFFFFF"/>
                </a:highlight>
                <a:latin typeface="Courier New"/>
                <a:ea typeface="Courier New"/>
                <a:cs typeface="Courier New"/>
                <a:sym typeface="Courier New"/>
              </a:rPr>
              <a:t>data</a:t>
            </a:r>
            <a:r>
              <a:rPr b="1" lang="en-US" sz="1700">
                <a:solidFill>
                  <a:srgbClr val="2C3E50"/>
                </a:solidFill>
                <a:highlight>
                  <a:srgbClr val="FFFFFF"/>
                </a:highlight>
              </a:rPr>
              <a:t> 必須是函數</a:t>
            </a:r>
            <a:endParaRPr b="1" sz="1700">
              <a:solidFill>
                <a:srgbClr val="2C3E50"/>
              </a:solidFill>
              <a:highlight>
                <a:srgbClr val="FFFFFF"/>
              </a:highlight>
            </a:endParaRPr>
          </a:p>
        </p:txBody>
      </p:sp>
      <p:pic>
        <p:nvPicPr>
          <p:cNvPr id="270" name="Google Shape;270;gf7ee15ab11_0_82"/>
          <p:cNvPicPr preferRelativeResize="0"/>
          <p:nvPr/>
        </p:nvPicPr>
        <p:blipFill>
          <a:blip r:embed="rId6">
            <a:alphaModFix/>
          </a:blip>
          <a:stretch>
            <a:fillRect/>
          </a:stretch>
        </p:blipFill>
        <p:spPr>
          <a:xfrm>
            <a:off x="3229775" y="5136025"/>
            <a:ext cx="3987732" cy="172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f8cfc808a0_0_52"/>
          <p:cNvPicPr preferRelativeResize="0"/>
          <p:nvPr/>
        </p:nvPicPr>
        <p:blipFill>
          <a:blip r:embed="rId3">
            <a:alphaModFix/>
          </a:blip>
          <a:stretch>
            <a:fillRect/>
          </a:stretch>
        </p:blipFill>
        <p:spPr>
          <a:xfrm>
            <a:off x="483999" y="5061150"/>
            <a:ext cx="3176926" cy="1774010"/>
          </a:xfrm>
          <a:prstGeom prst="rect">
            <a:avLst/>
          </a:prstGeom>
          <a:noFill/>
          <a:ln>
            <a:noFill/>
          </a:ln>
        </p:spPr>
      </p:pic>
      <p:sp>
        <p:nvSpPr>
          <p:cNvPr id="276" name="Google Shape;276;gf8cfc808a0_0_52"/>
          <p:cNvSpPr txBox="1"/>
          <p:nvPr>
            <p:ph idx="12" type="sldNum"/>
          </p:nvPr>
        </p:nvSpPr>
        <p:spPr>
          <a:xfrm>
            <a:off x="8316416" y="6093296"/>
            <a:ext cx="504000" cy="4530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77" name="Google Shape;277;gf8cfc808a0_0_52"/>
          <p:cNvSpPr txBox="1"/>
          <p:nvPr/>
        </p:nvSpPr>
        <p:spPr>
          <a:xfrm>
            <a:off x="276100" y="328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888889"/>
                </a:solidFill>
              </a:rPr>
              <a:t>Vue.js 的元件之間的</a:t>
            </a:r>
            <a:r>
              <a:rPr b="1" lang="en-US">
                <a:solidFill>
                  <a:srgbClr val="FF0000"/>
                </a:solidFill>
              </a:rPr>
              <a:t>溝通傳遞</a:t>
            </a:r>
            <a:endParaRPr b="1">
              <a:solidFill>
                <a:srgbClr val="FF0000"/>
              </a:solidFill>
            </a:endParaRPr>
          </a:p>
        </p:txBody>
      </p:sp>
      <p:sp>
        <p:nvSpPr>
          <p:cNvPr id="278" name="Google Shape;278;gf8cfc808a0_0_52"/>
          <p:cNvSpPr txBox="1"/>
          <p:nvPr/>
        </p:nvSpPr>
        <p:spPr>
          <a:xfrm>
            <a:off x="276100" y="1035950"/>
            <a:ext cx="88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不能直接取⽤，那麼上下層元件之間，若需要從外部引進資料時，就需要透過 props 屬性來引⽤ 外部的狀態。</a:t>
            </a:r>
            <a:endParaRPr/>
          </a:p>
        </p:txBody>
      </p:sp>
      <p:sp>
        <p:nvSpPr>
          <p:cNvPr id="279" name="Google Shape;279;gf8cfc808a0_0_52"/>
          <p:cNvSpPr txBox="1"/>
          <p:nvPr/>
        </p:nvSpPr>
        <p:spPr>
          <a:xfrm>
            <a:off x="276100" y="6641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US" sz="1700">
                <a:solidFill>
                  <a:srgbClr val="2C3E50"/>
                </a:solidFill>
                <a:highlight>
                  <a:srgbClr val="FFFFFF"/>
                </a:highlight>
              </a:rPr>
              <a:t>Props</a:t>
            </a:r>
            <a:endParaRPr b="1" sz="1700">
              <a:solidFill>
                <a:srgbClr val="2C3E50"/>
              </a:solidFill>
              <a:highlight>
                <a:srgbClr val="FFFFFF"/>
              </a:highlight>
            </a:endParaRPr>
          </a:p>
        </p:txBody>
      </p:sp>
      <p:sp>
        <p:nvSpPr>
          <p:cNvPr id="280" name="Google Shape;280;gf8cfc808a0_0_52"/>
          <p:cNvSpPr txBox="1"/>
          <p:nvPr/>
        </p:nvSpPr>
        <p:spPr>
          <a:xfrm>
            <a:off x="276100" y="1313400"/>
            <a:ext cx="8192100" cy="4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550">
                <a:solidFill>
                  <a:srgbClr val="808080"/>
                </a:solidFill>
                <a:highlight>
                  <a:srgbClr val="1E1E1E"/>
                </a:highlight>
                <a:latin typeface="Courier New"/>
                <a:ea typeface="Courier New"/>
                <a:cs typeface="Courier New"/>
                <a:sym typeface="Courier New"/>
              </a:rPr>
              <a:t>&lt;</a:t>
            </a:r>
            <a:r>
              <a:rPr b="1" lang="en-US" sz="1550">
                <a:solidFill>
                  <a:srgbClr val="569CD6"/>
                </a:solidFill>
                <a:highlight>
                  <a:srgbClr val="1E1E1E"/>
                </a:highlight>
                <a:latin typeface="Courier New"/>
                <a:ea typeface="Courier New"/>
                <a:cs typeface="Courier New"/>
                <a:sym typeface="Courier New"/>
              </a:rPr>
              <a:t>basic-kebab</a:t>
            </a:r>
            <a:r>
              <a:rPr b="1" lang="en-US" sz="1550">
                <a:solidFill>
                  <a:srgbClr val="D4D4D4"/>
                </a:solidFill>
                <a:highlight>
                  <a:srgbClr val="1E1E1E"/>
                </a:highlight>
                <a:latin typeface="Courier New"/>
                <a:ea typeface="Courier New"/>
                <a:cs typeface="Courier New"/>
                <a:sym typeface="Courier New"/>
              </a:rPr>
              <a:t> </a:t>
            </a:r>
            <a:r>
              <a:rPr b="1" lang="en-US" sz="1550">
                <a:solidFill>
                  <a:srgbClr val="9CDCFE"/>
                </a:solidFill>
                <a:highlight>
                  <a:srgbClr val="1E1E1E"/>
                </a:highlight>
                <a:latin typeface="Courier New"/>
                <a:ea typeface="Courier New"/>
                <a:cs typeface="Courier New"/>
                <a:sym typeface="Courier New"/>
              </a:rPr>
              <a:t>:title</a:t>
            </a:r>
            <a:r>
              <a:rPr b="1" lang="en-US" sz="1550">
                <a:solidFill>
                  <a:srgbClr val="D4D4D4"/>
                </a:solidFill>
                <a:highlight>
                  <a:srgbClr val="1E1E1E"/>
                </a:highlight>
                <a:latin typeface="Courier New"/>
                <a:ea typeface="Courier New"/>
                <a:cs typeface="Courier New"/>
                <a:sym typeface="Courier New"/>
              </a:rPr>
              <a:t>=</a:t>
            </a:r>
            <a:r>
              <a:rPr b="1" lang="en-US" sz="1550">
                <a:solidFill>
                  <a:srgbClr val="CE9178"/>
                </a:solidFill>
                <a:highlight>
                  <a:srgbClr val="1E1E1E"/>
                </a:highlight>
                <a:latin typeface="Courier New"/>
                <a:ea typeface="Courier New"/>
                <a:cs typeface="Courier New"/>
                <a:sym typeface="Courier New"/>
              </a:rPr>
              <a:t>"titleName"</a:t>
            </a:r>
            <a:r>
              <a:rPr b="1" lang="en-US" sz="1550">
                <a:solidFill>
                  <a:srgbClr val="808080"/>
                </a:solidFill>
                <a:highlight>
                  <a:srgbClr val="1E1E1E"/>
                </a:highlight>
                <a:latin typeface="Courier New"/>
                <a:ea typeface="Courier New"/>
                <a:cs typeface="Courier New"/>
                <a:sym typeface="Courier New"/>
              </a:rPr>
              <a:t>&gt;&lt;/</a:t>
            </a:r>
            <a:r>
              <a:rPr b="1" lang="en-US" sz="1550">
                <a:solidFill>
                  <a:srgbClr val="569CD6"/>
                </a:solidFill>
                <a:highlight>
                  <a:srgbClr val="1E1E1E"/>
                </a:highlight>
                <a:latin typeface="Courier New"/>
                <a:ea typeface="Courier New"/>
                <a:cs typeface="Courier New"/>
                <a:sym typeface="Courier New"/>
              </a:rPr>
              <a:t>basic-kebab</a:t>
            </a:r>
            <a:r>
              <a:rPr b="1" lang="en-US" sz="1550">
                <a:solidFill>
                  <a:srgbClr val="808080"/>
                </a:solidFill>
                <a:highlight>
                  <a:srgbClr val="1E1E1E"/>
                </a:highlight>
                <a:latin typeface="Courier New"/>
                <a:ea typeface="Courier New"/>
                <a:cs typeface="Courier New"/>
                <a:sym typeface="Courier New"/>
              </a:rPr>
              <a:t>&gt;</a:t>
            </a:r>
            <a:endParaRPr b="1" sz="1550">
              <a:solidFill>
                <a:srgbClr val="808080"/>
              </a:solidFill>
              <a:highlight>
                <a:srgbClr val="1E1E1E"/>
              </a:highlight>
              <a:latin typeface="Courier New"/>
              <a:ea typeface="Courier New"/>
              <a:cs typeface="Courier New"/>
              <a:sym typeface="Courier New"/>
            </a:endParaRPr>
          </a:p>
        </p:txBody>
      </p:sp>
      <p:pic>
        <p:nvPicPr>
          <p:cNvPr id="281" name="Google Shape;281;gf8cfc808a0_0_52"/>
          <p:cNvPicPr preferRelativeResize="0"/>
          <p:nvPr/>
        </p:nvPicPr>
        <p:blipFill>
          <a:blip r:embed="rId5">
            <a:alphaModFix/>
          </a:blip>
          <a:stretch>
            <a:fillRect/>
          </a:stretch>
        </p:blipFill>
        <p:spPr>
          <a:xfrm>
            <a:off x="428525" y="1811625"/>
            <a:ext cx="5233749" cy="3234749"/>
          </a:xfrm>
          <a:prstGeom prst="rect">
            <a:avLst/>
          </a:prstGeom>
          <a:noFill/>
          <a:ln>
            <a:noFill/>
          </a:ln>
        </p:spPr>
      </p:pic>
      <p:sp>
        <p:nvSpPr>
          <p:cNvPr id="282" name="Google Shape;282;gf8cfc808a0_0_52"/>
          <p:cNvSpPr/>
          <p:nvPr/>
        </p:nvSpPr>
        <p:spPr>
          <a:xfrm>
            <a:off x="1271414" y="1637125"/>
            <a:ext cx="914750" cy="2785125"/>
          </a:xfrm>
          <a:custGeom>
            <a:rect b="b" l="l" r="r" t="t"/>
            <a:pathLst>
              <a:path extrusionOk="0" h="111405" w="36590">
                <a:moveTo>
                  <a:pt x="22614" y="111405"/>
                </a:moveTo>
                <a:cubicBezTo>
                  <a:pt x="12427" y="104130"/>
                  <a:pt x="3290" y="92975"/>
                  <a:pt x="1052" y="80659"/>
                </a:cubicBezTo>
                <a:cubicBezTo>
                  <a:pt x="-999" y="69369"/>
                  <a:pt x="294" y="57352"/>
                  <a:pt x="3448" y="46319"/>
                </a:cubicBezTo>
                <a:cubicBezTo>
                  <a:pt x="8666" y="28065"/>
                  <a:pt x="23166" y="13424"/>
                  <a:pt x="36590" y="0"/>
                </a:cubicBezTo>
              </a:path>
            </a:pathLst>
          </a:custGeom>
          <a:noFill/>
          <a:ln cap="flat" cmpd="sng" w="19050">
            <a:solidFill>
              <a:srgbClr val="FF0000"/>
            </a:solidFill>
            <a:prstDash val="solid"/>
            <a:round/>
            <a:headEnd len="med" w="med" type="none"/>
            <a:tailEnd len="med" w="med" type="none"/>
          </a:ln>
        </p:spPr>
      </p:sp>
      <p:sp>
        <p:nvSpPr>
          <p:cNvPr id="283" name="Google Shape;283;gf8cfc808a0_0_52"/>
          <p:cNvSpPr/>
          <p:nvPr/>
        </p:nvSpPr>
        <p:spPr>
          <a:xfrm>
            <a:off x="2485650" y="3573750"/>
            <a:ext cx="67975" cy="758675"/>
          </a:xfrm>
          <a:custGeom>
            <a:rect b="b" l="l" r="r" t="t"/>
            <a:pathLst>
              <a:path extrusionOk="0" h="30347" w="2719">
                <a:moveTo>
                  <a:pt x="799" y="30347"/>
                </a:moveTo>
                <a:cubicBezTo>
                  <a:pt x="5322" y="21295"/>
                  <a:pt x="0" y="10119"/>
                  <a:pt x="0" y="0"/>
                </a:cubicBezTo>
              </a:path>
            </a:pathLst>
          </a:custGeom>
          <a:noFill/>
          <a:ln cap="flat" cmpd="sng" w="19050">
            <a:solidFill>
              <a:srgbClr val="FF0000"/>
            </a:solidFill>
            <a:prstDash val="solid"/>
            <a:round/>
            <a:headEnd len="med" w="med" type="none"/>
            <a:tailEnd len="med" w="med" type="none"/>
          </a:ln>
        </p:spPr>
      </p:sp>
      <p:sp>
        <p:nvSpPr>
          <p:cNvPr id="284" name="Google Shape;284;gf8cfc808a0_0_52"/>
          <p:cNvSpPr/>
          <p:nvPr/>
        </p:nvSpPr>
        <p:spPr>
          <a:xfrm>
            <a:off x="2455700" y="1617175"/>
            <a:ext cx="529075" cy="179675"/>
          </a:xfrm>
          <a:custGeom>
            <a:rect b="b" l="l" r="r" t="t"/>
            <a:pathLst>
              <a:path extrusionOk="0" h="7187" w="21163">
                <a:moveTo>
                  <a:pt x="0" y="0"/>
                </a:moveTo>
                <a:cubicBezTo>
                  <a:pt x="2364" y="2954"/>
                  <a:pt x="5002" y="7187"/>
                  <a:pt x="8785" y="7187"/>
                </a:cubicBezTo>
                <a:cubicBezTo>
                  <a:pt x="13369" y="7187"/>
                  <a:pt x="19113" y="5298"/>
                  <a:pt x="21163" y="1198"/>
                </a:cubicBezTo>
              </a:path>
            </a:pathLst>
          </a:custGeom>
          <a:noFill/>
          <a:ln cap="flat" cmpd="sng" w="19050">
            <a:solidFill>
              <a:srgbClr val="FF0000"/>
            </a:solidFill>
            <a:prstDash val="solid"/>
            <a:round/>
            <a:headEnd len="med" w="med" type="none"/>
            <a:tailEnd len="med" w="med" type="none"/>
          </a:ln>
        </p:spPr>
      </p:sp>
      <p:sp>
        <p:nvSpPr>
          <p:cNvPr id="285" name="Google Shape;285;gf8cfc808a0_0_52"/>
          <p:cNvSpPr/>
          <p:nvPr/>
        </p:nvSpPr>
        <p:spPr>
          <a:xfrm>
            <a:off x="1956575" y="1405200"/>
            <a:ext cx="639000" cy="239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f8cfc808a0_0_52"/>
          <p:cNvSpPr/>
          <p:nvPr/>
        </p:nvSpPr>
        <p:spPr>
          <a:xfrm>
            <a:off x="2787800" y="1405200"/>
            <a:ext cx="1215300" cy="239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f8cfc808a0_0_52"/>
          <p:cNvSpPr/>
          <p:nvPr/>
        </p:nvSpPr>
        <p:spPr>
          <a:xfrm>
            <a:off x="2031775" y="3233175"/>
            <a:ext cx="813300" cy="306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f8cfc808a0_0_52"/>
          <p:cNvSpPr/>
          <p:nvPr/>
        </p:nvSpPr>
        <p:spPr>
          <a:xfrm>
            <a:off x="2031775" y="4367000"/>
            <a:ext cx="813300" cy="239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f8cfc808a0_0_52"/>
          <p:cNvSpPr/>
          <p:nvPr/>
        </p:nvSpPr>
        <p:spPr>
          <a:xfrm>
            <a:off x="2176200" y="1647125"/>
            <a:ext cx="9975" cy="99825"/>
          </a:xfrm>
          <a:custGeom>
            <a:rect b="b" l="l" r="r" t="t"/>
            <a:pathLst>
              <a:path extrusionOk="0" h="3993" w="399">
                <a:moveTo>
                  <a:pt x="0" y="0"/>
                </a:moveTo>
                <a:cubicBezTo>
                  <a:pt x="324" y="1298"/>
                  <a:pt x="399" y="2655"/>
                  <a:pt x="399" y="3993"/>
                </a:cubicBezTo>
              </a:path>
            </a:pathLst>
          </a:custGeom>
          <a:noFill/>
          <a:ln cap="flat" cmpd="sng" w="9525">
            <a:solidFill>
              <a:schemeClr val="dk1"/>
            </a:solidFill>
            <a:prstDash val="solid"/>
            <a:round/>
            <a:headEnd len="med" w="med" type="none"/>
            <a:tailEnd len="med" w="med" type="none"/>
          </a:ln>
        </p:spPr>
      </p:sp>
      <p:sp>
        <p:nvSpPr>
          <p:cNvPr id="290" name="Google Shape;290;gf8cfc808a0_0_52"/>
          <p:cNvSpPr/>
          <p:nvPr/>
        </p:nvSpPr>
        <p:spPr>
          <a:xfrm>
            <a:off x="3004750" y="1637125"/>
            <a:ext cx="9975" cy="129775"/>
          </a:xfrm>
          <a:custGeom>
            <a:rect b="b" l="l" r="r" t="t"/>
            <a:pathLst>
              <a:path extrusionOk="0" h="5191" w="399">
                <a:moveTo>
                  <a:pt x="399" y="0"/>
                </a:moveTo>
                <a:cubicBezTo>
                  <a:pt x="399" y="1735"/>
                  <a:pt x="0" y="3456"/>
                  <a:pt x="0" y="5191"/>
                </a:cubicBezTo>
              </a:path>
            </a:pathLst>
          </a:custGeom>
          <a:noFill/>
          <a:ln cap="flat" cmpd="sng" w="9525">
            <a:solidFill>
              <a:schemeClr val="dk1"/>
            </a:solidFill>
            <a:prstDash val="solid"/>
            <a:round/>
            <a:headEnd len="med" w="med" type="none"/>
            <a:tailEnd len="med" w="med" type="none"/>
          </a:ln>
        </p:spPr>
      </p:sp>
      <p:sp>
        <p:nvSpPr>
          <p:cNvPr id="291" name="Google Shape;291;gf8cfc808a0_0_52"/>
          <p:cNvSpPr/>
          <p:nvPr/>
        </p:nvSpPr>
        <p:spPr>
          <a:xfrm>
            <a:off x="3440714" y="1567250"/>
            <a:ext cx="1546300" cy="4391400"/>
          </a:xfrm>
          <a:custGeom>
            <a:rect b="b" l="l" r="r" t="t"/>
            <a:pathLst>
              <a:path extrusionOk="0" h="175656" w="61852">
                <a:moveTo>
                  <a:pt x="20894" y="0"/>
                </a:moveTo>
                <a:cubicBezTo>
                  <a:pt x="26736" y="4677"/>
                  <a:pt x="33788" y="8133"/>
                  <a:pt x="38463" y="13976"/>
                </a:cubicBezTo>
                <a:cubicBezTo>
                  <a:pt x="48653" y="26711"/>
                  <a:pt x="56069" y="42076"/>
                  <a:pt x="60025" y="57899"/>
                </a:cubicBezTo>
                <a:cubicBezTo>
                  <a:pt x="64983" y="77729"/>
                  <a:pt x="59362" y="100666"/>
                  <a:pt x="48845" y="118193"/>
                </a:cubicBezTo>
                <a:cubicBezTo>
                  <a:pt x="40277" y="132471"/>
                  <a:pt x="33288" y="148664"/>
                  <a:pt x="20494" y="159322"/>
                </a:cubicBezTo>
                <a:cubicBezTo>
                  <a:pt x="15270" y="163674"/>
                  <a:pt x="9730" y="167690"/>
                  <a:pt x="4922" y="172498"/>
                </a:cubicBezTo>
                <a:cubicBezTo>
                  <a:pt x="3695" y="173725"/>
                  <a:pt x="1756" y="176521"/>
                  <a:pt x="529" y="175294"/>
                </a:cubicBezTo>
                <a:cubicBezTo>
                  <a:pt x="-600" y="174165"/>
                  <a:pt x="529" y="172099"/>
                  <a:pt x="529" y="170502"/>
                </a:cubicBezTo>
              </a:path>
            </a:pathLst>
          </a:custGeom>
          <a:noFill/>
          <a:ln cap="flat" cmpd="sng" w="19050">
            <a:solidFill>
              <a:schemeClr val="dk1"/>
            </a:solidFill>
            <a:prstDash val="solid"/>
            <a:round/>
            <a:headEnd len="med" w="med" type="none"/>
            <a:tailEnd len="med" w="med" type="none"/>
          </a:ln>
        </p:spPr>
      </p:sp>
      <p:pic>
        <p:nvPicPr>
          <p:cNvPr id="292" name="Google Shape;292;gf8cfc808a0_0_52"/>
          <p:cNvPicPr preferRelativeResize="0"/>
          <p:nvPr/>
        </p:nvPicPr>
        <p:blipFill>
          <a:blip r:embed="rId6">
            <a:alphaModFix/>
          </a:blip>
          <a:stretch>
            <a:fillRect/>
          </a:stretch>
        </p:blipFill>
        <p:spPr>
          <a:xfrm>
            <a:off x="5854599" y="2178600"/>
            <a:ext cx="3048000" cy="1200150"/>
          </a:xfrm>
          <a:prstGeom prst="rect">
            <a:avLst/>
          </a:prstGeom>
          <a:noFill/>
          <a:ln>
            <a:noFill/>
          </a:ln>
        </p:spPr>
      </p:pic>
      <p:sp>
        <p:nvSpPr>
          <p:cNvPr id="293" name="Google Shape;293;gf8cfc808a0_0_52"/>
          <p:cNvSpPr txBox="1"/>
          <p:nvPr/>
        </p:nvSpPr>
        <p:spPr>
          <a:xfrm>
            <a:off x="5902125" y="1757550"/>
            <a:ext cx="27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idx="1" type="body"/>
          </p:nvPr>
        </p:nvSpPr>
        <p:spPr>
          <a:xfrm>
            <a:off x="4392024" y="1728096"/>
            <a:ext cx="3528392" cy="288032"/>
          </a:xfrm>
          <a:prstGeom prst="rect">
            <a:avLst/>
          </a:prstGeom>
          <a:noFill/>
          <a:ln>
            <a:noFill/>
          </a:ln>
        </p:spPr>
        <p:txBody>
          <a:bodyPr anchorCtr="0" anchor="ctr" bIns="0" lIns="0" spcFirstLastPara="1" rIns="0" wrap="square" tIns="0">
            <a:noAutofit/>
          </a:bodyPr>
          <a:lstStyle/>
          <a:p>
            <a:pPr indent="0" lvl="0" marL="0" rtl="0" algn="l">
              <a:spcBef>
                <a:spcPts val="380"/>
              </a:spcBef>
              <a:spcAft>
                <a:spcPts val="0"/>
              </a:spcAft>
              <a:buClr>
                <a:srgbClr val="13141A"/>
              </a:buClr>
              <a:buSzPts val="1900"/>
              <a:buNone/>
            </a:pPr>
            <a:r>
              <a:rPr lang="en-US"/>
              <a:t>Vue.js 基礎入門</a:t>
            </a:r>
            <a:endParaRPr/>
          </a:p>
        </p:txBody>
      </p:sp>
      <p:sp>
        <p:nvSpPr>
          <p:cNvPr id="60" name="Google Shape;60;p2"/>
          <p:cNvSpPr txBox="1"/>
          <p:nvPr>
            <p:ph idx="2" type="body"/>
          </p:nvPr>
        </p:nvSpPr>
        <p:spPr>
          <a:xfrm>
            <a:off x="4392023" y="2069808"/>
            <a:ext cx="3528000" cy="144016"/>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rgbClr val="888889"/>
              </a:buClr>
              <a:buSzPts val="1300"/>
              <a:buNone/>
            </a:pPr>
            <a:r>
              <a:rPr lang="en-US"/>
              <a:t>核心、指令、事件處理、條件判斷、生命週期</a:t>
            </a:r>
            <a:endParaRPr/>
          </a:p>
        </p:txBody>
      </p:sp>
      <p:sp>
        <p:nvSpPr>
          <p:cNvPr id="61" name="Google Shape;61;p2"/>
          <p:cNvSpPr txBox="1"/>
          <p:nvPr>
            <p:ph idx="3" type="body"/>
          </p:nvPr>
        </p:nvSpPr>
        <p:spPr>
          <a:xfrm>
            <a:off x="3267667" y="1556792"/>
            <a:ext cx="922200" cy="82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4000"/>
              <a:buNone/>
            </a:pPr>
            <a:r>
              <a:rPr lang="en-US"/>
              <a:t>1</a:t>
            </a:r>
            <a:endParaRPr/>
          </a:p>
        </p:txBody>
      </p:sp>
      <p:sp>
        <p:nvSpPr>
          <p:cNvPr id="62" name="Google Shape;62;p2"/>
          <p:cNvSpPr txBox="1"/>
          <p:nvPr>
            <p:ph idx="4" type="body"/>
          </p:nvPr>
        </p:nvSpPr>
        <p:spPr>
          <a:xfrm>
            <a:off x="3275856" y="2636912"/>
            <a:ext cx="921150" cy="82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4000"/>
              <a:buNone/>
            </a:pPr>
            <a:r>
              <a:rPr lang="en-US"/>
              <a:t>2</a:t>
            </a:r>
            <a:endParaRPr/>
          </a:p>
        </p:txBody>
      </p:sp>
      <p:sp>
        <p:nvSpPr>
          <p:cNvPr id="63" name="Google Shape;63;p2"/>
          <p:cNvSpPr txBox="1"/>
          <p:nvPr>
            <p:ph idx="5" type="body"/>
          </p:nvPr>
        </p:nvSpPr>
        <p:spPr>
          <a:xfrm>
            <a:off x="3275856" y="3717128"/>
            <a:ext cx="921150" cy="82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4000"/>
              <a:buNone/>
            </a:pPr>
            <a:r>
              <a:rPr lang="en-US"/>
              <a:t>3</a:t>
            </a:r>
            <a:endParaRPr/>
          </a:p>
        </p:txBody>
      </p:sp>
      <p:sp>
        <p:nvSpPr>
          <p:cNvPr id="64" name="Google Shape;64;p2"/>
          <p:cNvSpPr txBox="1"/>
          <p:nvPr>
            <p:ph idx="6" type="body"/>
          </p:nvPr>
        </p:nvSpPr>
        <p:spPr>
          <a:xfrm>
            <a:off x="3275856" y="4797248"/>
            <a:ext cx="921150" cy="82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4000"/>
              <a:buNone/>
            </a:pPr>
            <a:r>
              <a:rPr lang="en-US"/>
              <a:t>4</a:t>
            </a:r>
            <a:endParaRPr/>
          </a:p>
        </p:txBody>
      </p:sp>
      <p:sp>
        <p:nvSpPr>
          <p:cNvPr id="65" name="Google Shape;65;p2"/>
          <p:cNvSpPr txBox="1"/>
          <p:nvPr>
            <p:ph idx="7" type="body"/>
          </p:nvPr>
        </p:nvSpPr>
        <p:spPr>
          <a:xfrm>
            <a:off x="4392024" y="2785938"/>
            <a:ext cx="3528392" cy="288032"/>
          </a:xfrm>
          <a:prstGeom prst="rect">
            <a:avLst/>
          </a:prstGeom>
          <a:noFill/>
          <a:ln>
            <a:noFill/>
          </a:ln>
        </p:spPr>
        <p:txBody>
          <a:bodyPr anchorCtr="0" anchor="ctr" bIns="0" lIns="0" spcFirstLastPara="1" rIns="0" wrap="square" tIns="0">
            <a:noAutofit/>
          </a:bodyPr>
          <a:lstStyle/>
          <a:p>
            <a:pPr indent="0" lvl="0" marL="0" rtl="0" algn="l">
              <a:spcBef>
                <a:spcPts val="380"/>
              </a:spcBef>
              <a:spcAft>
                <a:spcPts val="0"/>
              </a:spcAft>
              <a:buClr>
                <a:srgbClr val="13141A"/>
              </a:buClr>
              <a:buSzPts val="1900"/>
              <a:buNone/>
            </a:pPr>
            <a:r>
              <a:rPr lang="en-US"/>
              <a:t>Vue.js 的元件系統</a:t>
            </a:r>
            <a:endParaRPr/>
          </a:p>
        </p:txBody>
      </p:sp>
      <p:sp>
        <p:nvSpPr>
          <p:cNvPr id="66" name="Google Shape;66;p2"/>
          <p:cNvSpPr txBox="1"/>
          <p:nvPr>
            <p:ph idx="8" type="body"/>
          </p:nvPr>
        </p:nvSpPr>
        <p:spPr>
          <a:xfrm>
            <a:off x="4392023" y="3141080"/>
            <a:ext cx="3528000" cy="144016"/>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rgbClr val="888889"/>
              </a:buClr>
              <a:buSzPts val="1300"/>
              <a:buNone/>
            </a:pPr>
            <a:r>
              <a:rPr lang="en-US"/>
              <a:t>溝通與傳遞、元件管理、slot插槽</a:t>
            </a:r>
            <a:endParaRPr/>
          </a:p>
        </p:txBody>
      </p:sp>
      <p:sp>
        <p:nvSpPr>
          <p:cNvPr id="67" name="Google Shape;67;p2"/>
          <p:cNvSpPr txBox="1"/>
          <p:nvPr>
            <p:ph idx="9" type="body"/>
          </p:nvPr>
        </p:nvSpPr>
        <p:spPr>
          <a:xfrm>
            <a:off x="4392025" y="3865950"/>
            <a:ext cx="4838100" cy="288000"/>
          </a:xfrm>
          <a:prstGeom prst="rect">
            <a:avLst/>
          </a:prstGeom>
          <a:noFill/>
          <a:ln>
            <a:noFill/>
          </a:ln>
        </p:spPr>
        <p:txBody>
          <a:bodyPr anchorCtr="0" anchor="ctr" bIns="0" lIns="0" spcFirstLastPara="1" rIns="0" wrap="square" tIns="0">
            <a:noAutofit/>
          </a:bodyPr>
          <a:lstStyle/>
          <a:p>
            <a:pPr indent="0" lvl="0" marL="0" rtl="0" algn="l">
              <a:spcBef>
                <a:spcPts val="380"/>
              </a:spcBef>
              <a:spcAft>
                <a:spcPts val="0"/>
              </a:spcAft>
              <a:buClr>
                <a:srgbClr val="13141A"/>
              </a:buClr>
              <a:buSzPts val="1900"/>
              <a:buNone/>
            </a:pPr>
            <a:r>
              <a:rPr lang="en-US"/>
              <a:t>Vue 單一元件檔與 Vue CLI、Vue Router</a:t>
            </a:r>
            <a:endParaRPr/>
          </a:p>
        </p:txBody>
      </p:sp>
      <p:sp>
        <p:nvSpPr>
          <p:cNvPr id="68" name="Google Shape;68;p2"/>
          <p:cNvSpPr txBox="1"/>
          <p:nvPr>
            <p:ph idx="13" type="body"/>
          </p:nvPr>
        </p:nvSpPr>
        <p:spPr>
          <a:xfrm>
            <a:off x="4392023" y="4221192"/>
            <a:ext cx="3528000" cy="144016"/>
          </a:xfrm>
          <a:prstGeom prst="rect">
            <a:avLst/>
          </a:prstGeom>
          <a:noFill/>
          <a:ln>
            <a:noFill/>
          </a:ln>
        </p:spPr>
        <p:txBody>
          <a:bodyPr anchorCtr="0" anchor="ctr" bIns="0" lIns="36000" spcFirstLastPara="1" rIns="0" wrap="square" tIns="0">
            <a:noAutofit/>
          </a:bodyPr>
          <a:lstStyle/>
          <a:p>
            <a:pPr indent="0" lvl="0" marL="0" rtl="0" algn="l">
              <a:spcBef>
                <a:spcPts val="260"/>
              </a:spcBef>
              <a:spcAft>
                <a:spcPts val="0"/>
              </a:spcAft>
              <a:buClr>
                <a:srgbClr val="888889"/>
              </a:buClr>
              <a:buSzPts val="1300"/>
              <a:buNone/>
            </a:pPr>
            <a:r>
              <a:rPr lang="en-US"/>
              <a:t>Vue SFC、Vue CLI、</a:t>
            </a:r>
            <a:r>
              <a:rPr lang="en-US"/>
              <a:t>Vue Router</a:t>
            </a:r>
            <a:endParaRPr/>
          </a:p>
        </p:txBody>
      </p:sp>
      <p:sp>
        <p:nvSpPr>
          <p:cNvPr id="69" name="Google Shape;69;p2"/>
          <p:cNvSpPr txBox="1"/>
          <p:nvPr>
            <p:ph idx="14" type="body"/>
          </p:nvPr>
        </p:nvSpPr>
        <p:spPr>
          <a:xfrm>
            <a:off x="4392024" y="4943722"/>
            <a:ext cx="3528392" cy="288032"/>
          </a:xfrm>
          <a:prstGeom prst="rect">
            <a:avLst/>
          </a:prstGeom>
          <a:noFill/>
          <a:ln>
            <a:noFill/>
          </a:ln>
        </p:spPr>
        <p:txBody>
          <a:bodyPr anchorCtr="0" anchor="ctr" bIns="0" lIns="0" spcFirstLastPara="1" rIns="0" wrap="square" tIns="0">
            <a:noAutofit/>
          </a:bodyPr>
          <a:lstStyle/>
          <a:p>
            <a:pPr indent="0" lvl="0" marL="0" rtl="0" algn="l">
              <a:spcBef>
                <a:spcPts val="380"/>
              </a:spcBef>
              <a:spcAft>
                <a:spcPts val="0"/>
              </a:spcAft>
              <a:buNone/>
            </a:pPr>
            <a:r>
              <a:rPr lang="en-US"/>
              <a:t>Vuex 與狀態管理 </a:t>
            </a:r>
            <a:endParaRPr/>
          </a:p>
        </p:txBody>
      </p:sp>
      <p:sp>
        <p:nvSpPr>
          <p:cNvPr id="70" name="Google Shape;70;p2"/>
          <p:cNvSpPr txBox="1"/>
          <p:nvPr>
            <p:ph idx="15" type="body"/>
          </p:nvPr>
        </p:nvSpPr>
        <p:spPr>
          <a:xfrm>
            <a:off x="4392023" y="5301208"/>
            <a:ext cx="3528000" cy="144016"/>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rgbClr val="888889"/>
              </a:buClr>
              <a:buSzPts val="13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f8cfc808a0_0_103"/>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99" name="Google Shape;299;gf8cfc808a0_0_103"/>
          <p:cNvSpPr txBox="1"/>
          <p:nvPr/>
        </p:nvSpPr>
        <p:spPr>
          <a:xfrm>
            <a:off x="276100" y="328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888889"/>
                </a:solidFill>
              </a:rPr>
              <a:t>Vue.js 的元件之間的</a:t>
            </a:r>
            <a:r>
              <a:rPr b="1" lang="en-US">
                <a:solidFill>
                  <a:srgbClr val="FF0000"/>
                </a:solidFill>
              </a:rPr>
              <a:t>溝通傳遞</a:t>
            </a:r>
            <a:endParaRPr b="1">
              <a:solidFill>
                <a:srgbClr val="FF0000"/>
              </a:solidFill>
            </a:endParaRPr>
          </a:p>
        </p:txBody>
      </p:sp>
      <p:sp>
        <p:nvSpPr>
          <p:cNvPr id="300" name="Google Shape;300;gf8cfc808a0_0_103"/>
          <p:cNvSpPr txBox="1"/>
          <p:nvPr/>
        </p:nvSpPr>
        <p:spPr>
          <a:xfrm>
            <a:off x="276100" y="6641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US" sz="1700">
                <a:solidFill>
                  <a:srgbClr val="2C3E50"/>
                </a:solidFill>
                <a:highlight>
                  <a:srgbClr val="FFFFFF"/>
                </a:highlight>
              </a:rPr>
              <a:t>Props</a:t>
            </a:r>
            <a:r>
              <a:rPr b="1" lang="en-US" sz="1700">
                <a:solidFill>
                  <a:srgbClr val="2C3E50"/>
                </a:solidFill>
                <a:highlight>
                  <a:srgbClr val="FFFFFF"/>
                </a:highlight>
              </a:rPr>
              <a:t>驗證</a:t>
            </a:r>
            <a:endParaRPr b="1" sz="1700">
              <a:solidFill>
                <a:srgbClr val="2C3E50"/>
              </a:solidFill>
              <a:highlight>
                <a:srgbClr val="FFFFFF"/>
              </a:highlight>
            </a:endParaRPr>
          </a:p>
        </p:txBody>
      </p:sp>
      <p:pic>
        <p:nvPicPr>
          <p:cNvPr id="301" name="Google Shape;301;gf8cfc808a0_0_103"/>
          <p:cNvPicPr preferRelativeResize="0"/>
          <p:nvPr/>
        </p:nvPicPr>
        <p:blipFill>
          <a:blip r:embed="rId4">
            <a:alphaModFix/>
          </a:blip>
          <a:stretch>
            <a:fillRect/>
          </a:stretch>
        </p:blipFill>
        <p:spPr>
          <a:xfrm>
            <a:off x="368500" y="1123950"/>
            <a:ext cx="6864825" cy="5491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f8cfc808a0_0_47"/>
          <p:cNvSpPr txBox="1"/>
          <p:nvPr/>
        </p:nvSpPr>
        <p:spPr>
          <a:xfrm>
            <a:off x="276100" y="328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888889"/>
                </a:solidFill>
              </a:rPr>
              <a:t>Vue.js 的元件之間的</a:t>
            </a:r>
            <a:r>
              <a:rPr b="1" lang="en-US">
                <a:solidFill>
                  <a:srgbClr val="FF0000"/>
                </a:solidFill>
              </a:rPr>
              <a:t>溝通傳遞</a:t>
            </a:r>
            <a:endParaRPr b="1">
              <a:solidFill>
                <a:srgbClr val="FF0000"/>
              </a:solidFill>
            </a:endParaRPr>
          </a:p>
        </p:txBody>
      </p:sp>
      <p:pic>
        <p:nvPicPr>
          <p:cNvPr id="307" name="Google Shape;307;gf8cfc808a0_0_47"/>
          <p:cNvPicPr preferRelativeResize="0"/>
          <p:nvPr/>
        </p:nvPicPr>
        <p:blipFill>
          <a:blip r:embed="rId3">
            <a:alphaModFix/>
          </a:blip>
          <a:stretch>
            <a:fillRect/>
          </a:stretch>
        </p:blipFill>
        <p:spPr>
          <a:xfrm>
            <a:off x="3827800" y="200524"/>
            <a:ext cx="5316200" cy="6657475"/>
          </a:xfrm>
          <a:prstGeom prst="rect">
            <a:avLst/>
          </a:prstGeom>
          <a:noFill/>
          <a:ln>
            <a:noFill/>
          </a:ln>
        </p:spPr>
      </p:pic>
      <p:pic>
        <p:nvPicPr>
          <p:cNvPr id="308" name="Google Shape;308;gf8cfc808a0_0_47"/>
          <p:cNvPicPr preferRelativeResize="0"/>
          <p:nvPr/>
        </p:nvPicPr>
        <p:blipFill>
          <a:blip r:embed="rId4">
            <a:alphaModFix/>
          </a:blip>
          <a:stretch>
            <a:fillRect/>
          </a:stretch>
        </p:blipFill>
        <p:spPr>
          <a:xfrm>
            <a:off x="131550" y="1740100"/>
            <a:ext cx="3605251" cy="1934125"/>
          </a:xfrm>
          <a:prstGeom prst="rect">
            <a:avLst/>
          </a:prstGeom>
          <a:noFill/>
          <a:ln>
            <a:noFill/>
          </a:ln>
        </p:spPr>
      </p:pic>
      <p:sp>
        <p:nvSpPr>
          <p:cNvPr id="309" name="Google Shape;309;gf8cfc808a0_0_47"/>
          <p:cNvSpPr txBox="1"/>
          <p:nvPr>
            <p:ph idx="12" type="sldNum"/>
          </p:nvPr>
        </p:nvSpPr>
        <p:spPr>
          <a:xfrm>
            <a:off x="8316416" y="6093296"/>
            <a:ext cx="504000" cy="453000"/>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f8cfc808a0_0_27"/>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315" name="Google Shape;315;gf8cfc808a0_0_27"/>
          <p:cNvSpPr txBox="1"/>
          <p:nvPr/>
        </p:nvSpPr>
        <p:spPr>
          <a:xfrm>
            <a:off x="276100" y="328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888889"/>
                </a:solidFill>
              </a:rPr>
              <a:t>Vue</a:t>
            </a:r>
            <a:r>
              <a:rPr b="1" lang="en-US">
                <a:solidFill>
                  <a:srgbClr val="888889"/>
                </a:solidFill>
              </a:rPr>
              <a:t>.js 的元件之間的</a:t>
            </a:r>
            <a:r>
              <a:rPr b="1" lang="en-US">
                <a:solidFill>
                  <a:srgbClr val="FF0000"/>
                </a:solidFill>
              </a:rPr>
              <a:t>slot插槽</a:t>
            </a:r>
            <a:endParaRPr b="1">
              <a:solidFill>
                <a:srgbClr val="FF0000"/>
              </a:solidFill>
            </a:endParaRPr>
          </a:p>
        </p:txBody>
      </p:sp>
      <p:sp>
        <p:nvSpPr>
          <p:cNvPr id="316" name="Google Shape;316;gf8cfc808a0_0_27"/>
          <p:cNvSpPr txBox="1"/>
          <p:nvPr/>
        </p:nvSpPr>
        <p:spPr>
          <a:xfrm>
            <a:off x="341175" y="966725"/>
            <a:ext cx="5402400" cy="43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50">
                <a:solidFill>
                  <a:srgbClr val="808080"/>
                </a:solidFill>
                <a:highlight>
                  <a:srgbClr val="1E1E1E"/>
                </a:highlight>
                <a:latin typeface="Courier New"/>
                <a:ea typeface="Courier New"/>
                <a:cs typeface="Courier New"/>
                <a:sym typeface="Courier New"/>
              </a:rPr>
              <a:t>&lt;</a:t>
            </a:r>
            <a:r>
              <a:rPr b="1" lang="en-US" sz="1650">
                <a:solidFill>
                  <a:srgbClr val="569CD6"/>
                </a:solidFill>
                <a:highlight>
                  <a:srgbClr val="1E1E1E"/>
                </a:highlight>
                <a:latin typeface="Courier New"/>
                <a:ea typeface="Courier New"/>
                <a:cs typeface="Courier New"/>
                <a:sym typeface="Courier New"/>
              </a:rPr>
              <a:t>basic-pascal</a:t>
            </a:r>
            <a:r>
              <a:rPr b="1" lang="en-US" sz="1650">
                <a:solidFill>
                  <a:srgbClr val="808080"/>
                </a:solidFill>
                <a:highlight>
                  <a:srgbClr val="1E1E1E"/>
                </a:highlight>
                <a:latin typeface="Courier New"/>
                <a:ea typeface="Courier New"/>
                <a:cs typeface="Courier New"/>
                <a:sym typeface="Courier New"/>
              </a:rPr>
              <a:t>&gt;</a:t>
            </a:r>
            <a:r>
              <a:rPr b="1" lang="en-US" sz="1650">
                <a:solidFill>
                  <a:srgbClr val="D4D4D4"/>
                </a:solidFill>
                <a:highlight>
                  <a:srgbClr val="1E1E1E"/>
                </a:highlight>
                <a:latin typeface="Courier New"/>
                <a:ea typeface="Courier New"/>
                <a:cs typeface="Courier New"/>
                <a:sym typeface="Courier New"/>
              </a:rPr>
              <a:t>{{ msg }}</a:t>
            </a:r>
            <a:r>
              <a:rPr b="1" lang="en-US" sz="1650">
                <a:solidFill>
                  <a:srgbClr val="808080"/>
                </a:solidFill>
                <a:highlight>
                  <a:srgbClr val="1E1E1E"/>
                </a:highlight>
                <a:latin typeface="Courier New"/>
                <a:ea typeface="Courier New"/>
                <a:cs typeface="Courier New"/>
                <a:sym typeface="Courier New"/>
              </a:rPr>
              <a:t>&lt;/</a:t>
            </a:r>
            <a:r>
              <a:rPr b="1" lang="en-US" sz="1650">
                <a:solidFill>
                  <a:srgbClr val="569CD6"/>
                </a:solidFill>
                <a:highlight>
                  <a:srgbClr val="1E1E1E"/>
                </a:highlight>
                <a:latin typeface="Courier New"/>
                <a:ea typeface="Courier New"/>
                <a:cs typeface="Courier New"/>
                <a:sym typeface="Courier New"/>
              </a:rPr>
              <a:t>basic-pascal</a:t>
            </a:r>
            <a:r>
              <a:rPr b="1" lang="en-US" sz="1650">
                <a:solidFill>
                  <a:srgbClr val="808080"/>
                </a:solidFill>
                <a:highlight>
                  <a:srgbClr val="1E1E1E"/>
                </a:highlight>
                <a:latin typeface="Courier New"/>
                <a:ea typeface="Courier New"/>
                <a:cs typeface="Courier New"/>
                <a:sym typeface="Courier New"/>
              </a:rPr>
              <a:t>&gt;</a:t>
            </a:r>
            <a:endParaRPr b="1" sz="1650">
              <a:solidFill>
                <a:srgbClr val="808080"/>
              </a:solidFill>
              <a:highlight>
                <a:srgbClr val="1E1E1E"/>
              </a:highlight>
              <a:latin typeface="Courier New"/>
              <a:ea typeface="Courier New"/>
              <a:cs typeface="Courier New"/>
              <a:sym typeface="Courier New"/>
            </a:endParaRPr>
          </a:p>
        </p:txBody>
      </p:sp>
      <p:pic>
        <p:nvPicPr>
          <p:cNvPr id="317" name="Google Shape;317;gf8cfc808a0_0_27"/>
          <p:cNvPicPr preferRelativeResize="0"/>
          <p:nvPr/>
        </p:nvPicPr>
        <p:blipFill>
          <a:blip r:embed="rId4">
            <a:alphaModFix/>
          </a:blip>
          <a:stretch>
            <a:fillRect/>
          </a:stretch>
        </p:blipFill>
        <p:spPr>
          <a:xfrm>
            <a:off x="5743575" y="1051063"/>
            <a:ext cx="3038475" cy="542925"/>
          </a:xfrm>
          <a:prstGeom prst="rect">
            <a:avLst/>
          </a:prstGeom>
          <a:noFill/>
          <a:ln>
            <a:noFill/>
          </a:ln>
        </p:spPr>
      </p:pic>
      <p:pic>
        <p:nvPicPr>
          <p:cNvPr id="318" name="Google Shape;318;gf8cfc808a0_0_27"/>
          <p:cNvPicPr preferRelativeResize="0"/>
          <p:nvPr/>
        </p:nvPicPr>
        <p:blipFill>
          <a:blip r:embed="rId5">
            <a:alphaModFix/>
          </a:blip>
          <a:stretch>
            <a:fillRect/>
          </a:stretch>
        </p:blipFill>
        <p:spPr>
          <a:xfrm>
            <a:off x="573200" y="1643475"/>
            <a:ext cx="4135275" cy="2598675"/>
          </a:xfrm>
          <a:prstGeom prst="rect">
            <a:avLst/>
          </a:prstGeom>
          <a:noFill/>
          <a:ln>
            <a:noFill/>
          </a:ln>
        </p:spPr>
      </p:pic>
      <p:sp>
        <p:nvSpPr>
          <p:cNvPr id="319" name="Google Shape;319;gf8cfc808a0_0_27"/>
          <p:cNvSpPr/>
          <p:nvPr/>
        </p:nvSpPr>
        <p:spPr>
          <a:xfrm>
            <a:off x="404100" y="1273800"/>
            <a:ext cx="2075250" cy="2058484"/>
          </a:xfrm>
          <a:custGeom>
            <a:rect b="b" l="l" r="r" t="t"/>
            <a:pathLst>
              <a:path extrusionOk="0" h="95989" w="83010">
                <a:moveTo>
                  <a:pt x="28874" y="95989"/>
                </a:moveTo>
                <a:cubicBezTo>
                  <a:pt x="21868" y="94821"/>
                  <a:pt x="13425" y="95098"/>
                  <a:pt x="8402" y="90075"/>
                </a:cubicBezTo>
                <a:cubicBezTo>
                  <a:pt x="-3933" y="77740"/>
                  <a:pt x="-1089" y="53195"/>
                  <a:pt x="7037" y="37758"/>
                </a:cubicBezTo>
                <a:cubicBezTo>
                  <a:pt x="15226" y="22201"/>
                  <a:pt x="33471" y="11636"/>
                  <a:pt x="50710" y="8188"/>
                </a:cubicBezTo>
                <a:cubicBezTo>
                  <a:pt x="61602" y="6010"/>
                  <a:pt x="73075" y="4967"/>
                  <a:pt x="83010" y="0"/>
                </a:cubicBezTo>
              </a:path>
            </a:pathLst>
          </a:custGeom>
          <a:noFill/>
          <a:ln cap="flat" cmpd="sng" w="19050">
            <a:solidFill>
              <a:schemeClr val="dk1"/>
            </a:solidFill>
            <a:prstDash val="solid"/>
            <a:round/>
            <a:headEnd len="med" w="med" type="none"/>
            <a:tailEnd len="med" w="med" type="none"/>
          </a:ln>
        </p:spPr>
      </p:sp>
      <p:pic>
        <p:nvPicPr>
          <p:cNvPr id="320" name="Google Shape;320;gf8cfc808a0_0_27"/>
          <p:cNvPicPr preferRelativeResize="0"/>
          <p:nvPr/>
        </p:nvPicPr>
        <p:blipFill>
          <a:blip r:embed="rId6">
            <a:alphaModFix/>
          </a:blip>
          <a:stretch>
            <a:fillRect/>
          </a:stretch>
        </p:blipFill>
        <p:spPr>
          <a:xfrm>
            <a:off x="4901750" y="1751475"/>
            <a:ext cx="4242251" cy="704675"/>
          </a:xfrm>
          <a:prstGeom prst="rect">
            <a:avLst/>
          </a:prstGeom>
          <a:noFill/>
          <a:ln>
            <a:noFill/>
          </a:ln>
        </p:spPr>
      </p:pic>
      <p:pic>
        <p:nvPicPr>
          <p:cNvPr id="321" name="Google Shape;321;gf8cfc808a0_0_27"/>
          <p:cNvPicPr preferRelativeResize="0"/>
          <p:nvPr/>
        </p:nvPicPr>
        <p:blipFill>
          <a:blip r:embed="rId7">
            <a:alphaModFix/>
          </a:blip>
          <a:stretch>
            <a:fillRect/>
          </a:stretch>
        </p:blipFill>
        <p:spPr>
          <a:xfrm>
            <a:off x="5748338" y="2961525"/>
            <a:ext cx="3028950" cy="704850"/>
          </a:xfrm>
          <a:prstGeom prst="rect">
            <a:avLst/>
          </a:prstGeom>
          <a:noFill/>
          <a:ln>
            <a:noFill/>
          </a:ln>
        </p:spPr>
      </p:pic>
      <p:pic>
        <p:nvPicPr>
          <p:cNvPr id="322" name="Google Shape;322;gf8cfc808a0_0_27"/>
          <p:cNvPicPr preferRelativeResize="0"/>
          <p:nvPr/>
        </p:nvPicPr>
        <p:blipFill>
          <a:blip r:embed="rId8">
            <a:alphaModFix/>
          </a:blip>
          <a:stretch>
            <a:fillRect/>
          </a:stretch>
        </p:blipFill>
        <p:spPr>
          <a:xfrm>
            <a:off x="869500" y="4602911"/>
            <a:ext cx="7764700" cy="849550"/>
          </a:xfrm>
          <a:prstGeom prst="rect">
            <a:avLst/>
          </a:prstGeom>
          <a:noFill/>
          <a:ln>
            <a:noFill/>
          </a:ln>
        </p:spPr>
      </p:pic>
      <p:cxnSp>
        <p:nvCxnSpPr>
          <p:cNvPr id="323" name="Google Shape;323;gf8cfc808a0_0_27"/>
          <p:cNvCxnSpPr/>
          <p:nvPr/>
        </p:nvCxnSpPr>
        <p:spPr>
          <a:xfrm>
            <a:off x="2786425" y="1296525"/>
            <a:ext cx="3639300" cy="3662100"/>
          </a:xfrm>
          <a:prstGeom prst="straightConnector1">
            <a:avLst/>
          </a:prstGeom>
          <a:noFill/>
          <a:ln cap="flat" cmpd="sng" w="19050">
            <a:solidFill>
              <a:schemeClr val="dk1"/>
            </a:solidFill>
            <a:prstDash val="solid"/>
            <a:round/>
            <a:headEnd len="med" w="med" type="none"/>
            <a:tailEnd len="med" w="med" type="triangle"/>
          </a:ln>
        </p:spPr>
      </p:cxnSp>
      <p:cxnSp>
        <p:nvCxnSpPr>
          <p:cNvPr id="324" name="Google Shape;324;gf8cfc808a0_0_27"/>
          <p:cNvCxnSpPr/>
          <p:nvPr/>
        </p:nvCxnSpPr>
        <p:spPr>
          <a:xfrm flipH="1" rot="10800000">
            <a:off x="6448575" y="3605425"/>
            <a:ext cx="68100" cy="13419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f8cfc808a0_0_32"/>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330" name="Google Shape;330;gf8cfc808a0_0_32"/>
          <p:cNvSpPr txBox="1"/>
          <p:nvPr/>
        </p:nvSpPr>
        <p:spPr>
          <a:xfrm>
            <a:off x="276100" y="328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888889"/>
                </a:solidFill>
              </a:rPr>
              <a:t>Vue cli</a:t>
            </a:r>
            <a:endParaRPr b="1">
              <a:solidFill>
                <a:srgbClr val="FF0000"/>
              </a:solidFill>
            </a:endParaRPr>
          </a:p>
        </p:txBody>
      </p:sp>
      <p:pic>
        <p:nvPicPr>
          <p:cNvPr id="331" name="Google Shape;331;gf8cfc808a0_0_32"/>
          <p:cNvPicPr preferRelativeResize="0"/>
          <p:nvPr/>
        </p:nvPicPr>
        <p:blipFill>
          <a:blip r:embed="rId4">
            <a:alphaModFix/>
          </a:blip>
          <a:stretch>
            <a:fillRect/>
          </a:stretch>
        </p:blipFill>
        <p:spPr>
          <a:xfrm>
            <a:off x="109550" y="932112"/>
            <a:ext cx="8710878" cy="4957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f8cfc808a0_0_37"/>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337" name="Google Shape;337;gf8cfc808a0_0_37"/>
          <p:cNvSpPr txBox="1"/>
          <p:nvPr/>
        </p:nvSpPr>
        <p:spPr>
          <a:xfrm>
            <a:off x="276100" y="328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888889"/>
                </a:solidFill>
              </a:rPr>
              <a:t>Vue cli</a:t>
            </a:r>
            <a:endParaRPr b="1">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f8cfc808a0_0_42"/>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343" name="Google Shape;343;gf8cfc808a0_0_42"/>
          <p:cNvSpPr txBox="1"/>
          <p:nvPr/>
        </p:nvSpPr>
        <p:spPr>
          <a:xfrm>
            <a:off x="276100" y="328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888889"/>
                </a:solidFill>
              </a:rPr>
              <a:t>Vue.js 的元件之間的</a:t>
            </a:r>
            <a:r>
              <a:rPr b="1" lang="en-US">
                <a:solidFill>
                  <a:srgbClr val="FF0000"/>
                </a:solidFill>
              </a:rPr>
              <a:t>溝通傳遞</a:t>
            </a:r>
            <a:endParaRPr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2482260" y="2852936"/>
            <a:ext cx="5577879" cy="325363"/>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13141A"/>
              </a:buClr>
              <a:buSzPts val="1900"/>
              <a:buFont typeface="Arial"/>
              <a:buNone/>
            </a:pPr>
            <a:r>
              <a:rPr lang="en-US"/>
              <a:t>Vue.js 基礎入門</a:t>
            </a:r>
            <a:endParaRPr/>
          </a:p>
        </p:txBody>
      </p:sp>
      <p:sp>
        <p:nvSpPr>
          <p:cNvPr id="76" name="Google Shape;76;p3"/>
          <p:cNvSpPr txBox="1"/>
          <p:nvPr>
            <p:ph idx="1" type="body"/>
          </p:nvPr>
        </p:nvSpPr>
        <p:spPr>
          <a:xfrm>
            <a:off x="2483768" y="3284984"/>
            <a:ext cx="4464496" cy="276051"/>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900"/>
              <a:buNone/>
            </a:pPr>
            <a:r>
              <a:t/>
            </a:r>
            <a:endParaRPr/>
          </a:p>
        </p:txBody>
      </p:sp>
      <p:sp>
        <p:nvSpPr>
          <p:cNvPr id="77" name="Google Shape;77;p3"/>
          <p:cNvSpPr txBox="1"/>
          <p:nvPr>
            <p:ph idx="2" type="body"/>
          </p:nvPr>
        </p:nvSpPr>
        <p:spPr>
          <a:xfrm>
            <a:off x="755575" y="1700808"/>
            <a:ext cx="1523400" cy="1332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6600"/>
              <a:buNone/>
            </a:pPr>
            <a:r>
              <a:rPr lang="en-US"/>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1331640" y="246387"/>
            <a:ext cx="4320480" cy="27387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13141A"/>
              </a:buClr>
              <a:buSzPts val="1900"/>
              <a:buFont typeface="Arial"/>
              <a:buNone/>
            </a:pPr>
            <a:r>
              <a:rPr lang="en-US"/>
              <a:t>Vue.js 基礎入門</a:t>
            </a:r>
            <a:endParaRPr/>
          </a:p>
        </p:txBody>
      </p:sp>
      <p:sp>
        <p:nvSpPr>
          <p:cNvPr id="83" name="Google Shape;83;p4"/>
          <p:cNvSpPr txBox="1"/>
          <p:nvPr>
            <p:ph idx="1" type="body"/>
          </p:nvPr>
        </p:nvSpPr>
        <p:spPr>
          <a:xfrm>
            <a:off x="1331639" y="548681"/>
            <a:ext cx="4320481" cy="216024"/>
          </a:xfrm>
          <a:prstGeom prst="rect">
            <a:avLst/>
          </a:prstGeom>
          <a:noFill/>
          <a:ln>
            <a:noFill/>
          </a:ln>
        </p:spPr>
        <p:txBody>
          <a:bodyPr anchorCtr="0" anchor="ctr" bIns="0" lIns="36000" spcFirstLastPara="1" rIns="0" wrap="square" tIns="0">
            <a:noAutofit/>
          </a:bodyPr>
          <a:lstStyle/>
          <a:p>
            <a:pPr indent="0" lvl="0" marL="0" rtl="0" algn="l">
              <a:spcBef>
                <a:spcPts val="260"/>
              </a:spcBef>
              <a:spcAft>
                <a:spcPts val="0"/>
              </a:spcAft>
              <a:buClr>
                <a:srgbClr val="888889"/>
              </a:buClr>
              <a:buSzPts val="1300"/>
              <a:buFont typeface="Arial"/>
              <a:buNone/>
            </a:pPr>
            <a:r>
              <a:t/>
            </a:r>
            <a:endParaRPr/>
          </a:p>
        </p:txBody>
      </p:sp>
      <p:sp>
        <p:nvSpPr>
          <p:cNvPr id="84" name="Google Shape;84;p4"/>
          <p:cNvSpPr txBox="1"/>
          <p:nvPr>
            <p:ph idx="12" type="sldNum"/>
          </p:nvPr>
        </p:nvSpPr>
        <p:spPr>
          <a:xfrm>
            <a:off x="8316416" y="6094799"/>
            <a:ext cx="504319" cy="4536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85" name="Google Shape;85;p4"/>
          <p:cNvSpPr txBox="1"/>
          <p:nvPr>
            <p:ph idx="4294967295" type="body"/>
          </p:nvPr>
        </p:nvSpPr>
        <p:spPr>
          <a:xfrm>
            <a:off x="900113" y="1772816"/>
            <a:ext cx="7559675" cy="4248472"/>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Vue是一套前端框架，主要目的是讓網頁可以</a:t>
            </a:r>
            <a:r>
              <a:rPr lang="en-US">
                <a:solidFill>
                  <a:srgbClr val="FF0000"/>
                </a:solidFill>
              </a:rPr>
              <a:t>動態Load資料</a:t>
            </a:r>
            <a:r>
              <a:rPr lang="en-US"/>
              <a:t>，有別於傳統靜態的頁面將內容寫死在source code裡面，目前只知道vue跟react一樣有</a:t>
            </a:r>
            <a:r>
              <a:rPr lang="en-US">
                <a:solidFill>
                  <a:srgbClr val="FF0000"/>
                </a:solidFill>
              </a:rPr>
              <a:t>virtual DOM</a:t>
            </a:r>
            <a:r>
              <a:rPr lang="en-US"/>
              <a:t>的架構。</a:t>
            </a:r>
            <a:endParaRPr/>
          </a:p>
          <a:p>
            <a:pPr indent="0" lvl="0" marL="0" rtl="0" algn="l">
              <a:spcBef>
                <a:spcPts val="280"/>
              </a:spcBef>
              <a:spcAft>
                <a:spcPts val="0"/>
              </a:spcAft>
              <a:buNone/>
            </a:pPr>
            <a:r>
              <a:t/>
            </a:r>
            <a:endParaRPr/>
          </a:p>
          <a:p>
            <a:pPr indent="0" lvl="0" marL="0" rtl="0" algn="l">
              <a:spcBef>
                <a:spcPts val="280"/>
              </a:spcBef>
              <a:spcAft>
                <a:spcPts val="0"/>
              </a:spcAft>
              <a:buNone/>
            </a:pPr>
            <a:r>
              <a:rPr lang="en-US"/>
              <a:t>Vue (發音 /vjuː/, like view) 是個發展中的前端框架。 和其他整體性的框架不同，Vue 從底層開始逐漸的擴展。 Vue 的底層核心</a:t>
            </a:r>
            <a:r>
              <a:rPr lang="en-US">
                <a:solidFill>
                  <a:srgbClr val="FF0000"/>
                </a:solidFill>
              </a:rPr>
              <a:t>專注在View</a:t>
            </a:r>
            <a:r>
              <a:rPr lang="en-US"/>
              <a:t>上，可以輕易的和其他library或現有專案整合。 另外使用Vue並整合其他工具也很適合用來寫複雜的一頁式網頁。</a:t>
            </a:r>
            <a:endParaRPr/>
          </a:p>
          <a:p>
            <a:pPr indent="0" lvl="0" marL="0" rtl="0" algn="l">
              <a:spcBef>
                <a:spcPts val="280"/>
              </a:spcBef>
              <a:spcAft>
                <a:spcPts val="0"/>
              </a:spcAft>
              <a:buNone/>
            </a:pPr>
            <a:r>
              <a:t/>
            </a:r>
            <a:endParaRPr/>
          </a:p>
          <a:p>
            <a:pPr indent="0" lvl="0" marL="0" rtl="0" algn="l">
              <a:spcBef>
                <a:spcPts val="280"/>
              </a:spcBef>
              <a:spcAft>
                <a:spcPts val="0"/>
              </a:spcAft>
              <a:buClr>
                <a:srgbClr val="7F7F7F"/>
              </a:buClr>
              <a:buSzPts val="1400"/>
              <a:buNone/>
            </a:pPr>
            <a:r>
              <a:t/>
            </a:r>
            <a:endParaRPr/>
          </a:p>
        </p:txBody>
      </p:sp>
      <p:sp>
        <p:nvSpPr>
          <p:cNvPr id="86" name="Google Shape;86;p4"/>
          <p:cNvSpPr txBox="1"/>
          <p:nvPr>
            <p:ph idx="2" type="body"/>
          </p:nvPr>
        </p:nvSpPr>
        <p:spPr>
          <a:xfrm>
            <a:off x="467544" y="177468"/>
            <a:ext cx="720080" cy="647263"/>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7EA234"/>
              </a:buClr>
              <a:buSzPts val="3500"/>
              <a:buNone/>
            </a:pPr>
            <a:r>
              <a:rPr lang="en-US"/>
              <a:t>1</a:t>
            </a:r>
            <a:endParaRPr/>
          </a:p>
        </p:txBody>
      </p:sp>
      <p:pic>
        <p:nvPicPr>
          <p:cNvPr descr="Vue.js 新手上路之初體驗筆記- 逍遙雲飛" id="87" name="Google Shape;87;p4"/>
          <p:cNvPicPr preferRelativeResize="0"/>
          <p:nvPr/>
        </p:nvPicPr>
        <p:blipFill>
          <a:blip r:embed="rId5">
            <a:alphaModFix/>
          </a:blip>
          <a:stretch>
            <a:fillRect/>
          </a:stretch>
        </p:blipFill>
        <p:spPr>
          <a:xfrm>
            <a:off x="2245525" y="4001650"/>
            <a:ext cx="4234650" cy="178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idx="12" type="sldNum"/>
          </p:nvPr>
        </p:nvSpPr>
        <p:spPr>
          <a:xfrm>
            <a:off x="8316416" y="6093296"/>
            <a:ext cx="504057" cy="453085"/>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93" name="Google Shape;93;p5"/>
          <p:cNvSpPr txBox="1"/>
          <p:nvPr>
            <p:ph idx="4294967295" type="body"/>
          </p:nvPr>
        </p:nvSpPr>
        <p:spPr>
          <a:xfrm>
            <a:off x="900125" y="378500"/>
            <a:ext cx="7559700" cy="56382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solidFill>
                  <a:srgbClr val="888889"/>
                </a:solidFill>
              </a:rPr>
              <a:t>安裝及hello world</a:t>
            </a:r>
            <a:endParaRPr>
              <a:solidFill>
                <a:srgbClr val="888889"/>
              </a:solidFill>
            </a:endParaRPr>
          </a:p>
        </p:txBody>
      </p:sp>
      <p:pic>
        <p:nvPicPr>
          <p:cNvPr id="94" name="Google Shape;94;p5"/>
          <p:cNvPicPr preferRelativeResize="0"/>
          <p:nvPr/>
        </p:nvPicPr>
        <p:blipFill>
          <a:blip r:embed="rId4">
            <a:alphaModFix/>
          </a:blip>
          <a:stretch>
            <a:fillRect/>
          </a:stretch>
        </p:blipFill>
        <p:spPr>
          <a:xfrm>
            <a:off x="1301000" y="942913"/>
            <a:ext cx="6541976" cy="1399365"/>
          </a:xfrm>
          <a:prstGeom prst="rect">
            <a:avLst/>
          </a:prstGeom>
          <a:noFill/>
          <a:ln>
            <a:noFill/>
          </a:ln>
        </p:spPr>
      </p:pic>
      <p:pic>
        <p:nvPicPr>
          <p:cNvPr id="95" name="Google Shape;95;p5"/>
          <p:cNvPicPr preferRelativeResize="0"/>
          <p:nvPr/>
        </p:nvPicPr>
        <p:blipFill>
          <a:blip r:embed="rId5">
            <a:alphaModFix/>
          </a:blip>
          <a:stretch>
            <a:fillRect/>
          </a:stretch>
        </p:blipFill>
        <p:spPr>
          <a:xfrm>
            <a:off x="1301000" y="2620162"/>
            <a:ext cx="6541973" cy="3396527"/>
          </a:xfrm>
          <a:prstGeom prst="rect">
            <a:avLst/>
          </a:prstGeom>
          <a:noFill/>
          <a:ln>
            <a:noFill/>
          </a:ln>
        </p:spPr>
      </p:pic>
      <p:sp>
        <p:nvSpPr>
          <p:cNvPr id="96" name="Google Shape;96;p5"/>
          <p:cNvSpPr txBox="1"/>
          <p:nvPr/>
        </p:nvSpPr>
        <p:spPr>
          <a:xfrm>
            <a:off x="1504600" y="3369050"/>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400"/>
              </a:spcBef>
              <a:spcAft>
                <a:spcPts val="1400"/>
              </a:spcAft>
              <a:buNone/>
            </a:pPr>
            <a:r>
              <a:rPr b="1" lang="en-US" sz="1700">
                <a:solidFill>
                  <a:srgbClr val="273849"/>
                </a:solidFill>
                <a:highlight>
                  <a:srgbClr val="FFFFFF"/>
                </a:highlight>
                <a:uFill>
                  <a:noFill/>
                </a:uFill>
                <a:hlinkClick r:id="rId6">
                  <a:extLst>
                    <a:ext uri="{A12FA001-AC4F-418D-AE19-62706E023703}">
                      <ahyp:hlinkClr val="tx"/>
                    </a:ext>
                  </a:extLst>
                </a:hlinkClick>
              </a:rPr>
              <a:t>創建 Vue 實例</a:t>
            </a:r>
            <a:endParaRPr b="1" sz="1700">
              <a:solidFill>
                <a:srgbClr val="273849"/>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f7ee15ab11_0_22"/>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02" name="Google Shape;102;gf7ee15ab11_0_22"/>
          <p:cNvSpPr txBox="1"/>
          <p:nvPr>
            <p:ph idx="4294967295" type="body"/>
          </p:nvPr>
        </p:nvSpPr>
        <p:spPr>
          <a:xfrm>
            <a:off x="900125" y="378500"/>
            <a:ext cx="7559700" cy="56382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Vue.js 的 </a:t>
            </a:r>
            <a:r>
              <a:rPr lang="en-US">
                <a:solidFill>
                  <a:srgbClr val="FF0000"/>
                </a:solidFill>
              </a:rPr>
              <a:t>Mustache 模板</a:t>
            </a:r>
            <a:r>
              <a:rPr lang="en-US"/>
              <a:t>語法</a:t>
            </a:r>
            <a:endParaRPr/>
          </a:p>
        </p:txBody>
      </p:sp>
      <p:pic>
        <p:nvPicPr>
          <p:cNvPr descr="狀態與網頁模板的映射" id="103" name="Google Shape;103;gf7ee15ab11_0_22"/>
          <p:cNvPicPr preferRelativeResize="0"/>
          <p:nvPr/>
        </p:nvPicPr>
        <p:blipFill>
          <a:blip r:embed="rId4">
            <a:alphaModFix/>
          </a:blip>
          <a:stretch>
            <a:fillRect/>
          </a:stretch>
        </p:blipFill>
        <p:spPr>
          <a:xfrm>
            <a:off x="980450" y="886750"/>
            <a:ext cx="6945650" cy="3682651"/>
          </a:xfrm>
          <a:prstGeom prst="rect">
            <a:avLst/>
          </a:prstGeom>
          <a:noFill/>
          <a:ln>
            <a:noFill/>
          </a:ln>
        </p:spPr>
      </p:pic>
      <p:sp>
        <p:nvSpPr>
          <p:cNvPr id="104" name="Google Shape;104;gf7ee15ab11_0_22"/>
          <p:cNvSpPr/>
          <p:nvPr/>
        </p:nvSpPr>
        <p:spPr>
          <a:xfrm>
            <a:off x="5001275" y="1861125"/>
            <a:ext cx="956700" cy="33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f7ee15ab11_0_22"/>
          <p:cNvSpPr txBox="1"/>
          <p:nvPr/>
        </p:nvSpPr>
        <p:spPr>
          <a:xfrm>
            <a:off x="980450" y="47545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也可以在裡面做一些簡單的運算:</a:t>
            </a:r>
            <a:endParaRPr/>
          </a:p>
          <a:p>
            <a:pPr indent="0" lvl="0" marL="0" rtl="0" algn="l">
              <a:spcBef>
                <a:spcPts val="0"/>
              </a:spcBef>
              <a:spcAft>
                <a:spcPts val="0"/>
              </a:spcAft>
              <a:buNone/>
            </a:pPr>
            <a:r>
              <a:t/>
            </a:r>
            <a:endParaRPr/>
          </a:p>
        </p:txBody>
      </p:sp>
      <p:pic>
        <p:nvPicPr>
          <p:cNvPr id="106" name="Google Shape;106;gf7ee15ab11_0_22"/>
          <p:cNvPicPr preferRelativeResize="0"/>
          <p:nvPr/>
        </p:nvPicPr>
        <p:blipFill>
          <a:blip r:embed="rId5">
            <a:alphaModFix/>
          </a:blip>
          <a:stretch>
            <a:fillRect/>
          </a:stretch>
        </p:blipFill>
        <p:spPr>
          <a:xfrm>
            <a:off x="1072300" y="5216325"/>
            <a:ext cx="2096300" cy="1413225"/>
          </a:xfrm>
          <a:prstGeom prst="rect">
            <a:avLst/>
          </a:prstGeom>
          <a:noFill/>
          <a:ln>
            <a:noFill/>
          </a:ln>
        </p:spPr>
      </p:pic>
      <p:pic>
        <p:nvPicPr>
          <p:cNvPr id="107" name="Google Shape;107;gf7ee15ab11_0_22"/>
          <p:cNvPicPr preferRelativeResize="0"/>
          <p:nvPr/>
        </p:nvPicPr>
        <p:blipFill>
          <a:blip r:embed="rId6">
            <a:alphaModFix/>
          </a:blip>
          <a:stretch>
            <a:fillRect/>
          </a:stretch>
        </p:blipFill>
        <p:spPr>
          <a:xfrm>
            <a:off x="3320100" y="5216325"/>
            <a:ext cx="5197875" cy="368775"/>
          </a:xfrm>
          <a:prstGeom prst="rect">
            <a:avLst/>
          </a:prstGeom>
          <a:noFill/>
          <a:ln>
            <a:noFill/>
          </a:ln>
        </p:spPr>
      </p:pic>
      <p:sp>
        <p:nvSpPr>
          <p:cNvPr id="108" name="Google Shape;108;gf7ee15ab11_0_22"/>
          <p:cNvSpPr txBox="1"/>
          <p:nvPr/>
        </p:nvSpPr>
        <p:spPr>
          <a:xfrm>
            <a:off x="3320100" y="5722838"/>
            <a:ext cx="419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畫面呈現計算後結果： 500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f7ee15ab11_0_51"/>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14" name="Google Shape;114;gf7ee15ab11_0_51"/>
          <p:cNvSpPr txBox="1"/>
          <p:nvPr>
            <p:ph idx="4294967295" type="body"/>
          </p:nvPr>
        </p:nvSpPr>
        <p:spPr>
          <a:xfrm>
            <a:off x="543025" y="277775"/>
            <a:ext cx="7559700" cy="56382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Vue.js 的 </a:t>
            </a:r>
            <a:r>
              <a:rPr lang="en-US">
                <a:solidFill>
                  <a:srgbClr val="FF0000"/>
                </a:solidFill>
              </a:rPr>
              <a:t>methods 方法</a:t>
            </a:r>
            <a:r>
              <a:rPr lang="en-US"/>
              <a:t> v.s </a:t>
            </a:r>
            <a:r>
              <a:rPr lang="en-US">
                <a:solidFill>
                  <a:srgbClr val="FF0000"/>
                </a:solidFill>
              </a:rPr>
              <a:t>computed 計算屬性</a:t>
            </a:r>
            <a:endParaRPr>
              <a:solidFill>
                <a:srgbClr val="FF0000"/>
              </a:solidFill>
            </a:endParaRPr>
          </a:p>
          <a:p>
            <a:pPr indent="0" lvl="0" marL="0" rtl="0" algn="l">
              <a:spcBef>
                <a:spcPts val="280"/>
              </a:spcBef>
              <a:spcAft>
                <a:spcPts val="0"/>
              </a:spcAft>
              <a:buNone/>
            </a:pPr>
            <a:r>
              <a:t/>
            </a:r>
            <a:endParaRPr/>
          </a:p>
          <a:p>
            <a:pPr indent="0" lvl="0" marL="0" rtl="0" algn="l">
              <a:spcBef>
                <a:spcPts val="280"/>
              </a:spcBef>
              <a:spcAft>
                <a:spcPts val="0"/>
              </a:spcAft>
              <a:buNone/>
            </a:pPr>
            <a:r>
              <a:t/>
            </a:r>
            <a:endParaRPr/>
          </a:p>
        </p:txBody>
      </p:sp>
      <p:pic>
        <p:nvPicPr>
          <p:cNvPr id="115" name="Google Shape;115;gf7ee15ab11_0_51"/>
          <p:cNvPicPr preferRelativeResize="0"/>
          <p:nvPr/>
        </p:nvPicPr>
        <p:blipFill>
          <a:blip r:embed="rId4">
            <a:alphaModFix/>
          </a:blip>
          <a:stretch>
            <a:fillRect/>
          </a:stretch>
        </p:blipFill>
        <p:spPr>
          <a:xfrm>
            <a:off x="655375" y="700225"/>
            <a:ext cx="2921375" cy="2123876"/>
          </a:xfrm>
          <a:prstGeom prst="rect">
            <a:avLst/>
          </a:prstGeom>
          <a:noFill/>
          <a:ln>
            <a:noFill/>
          </a:ln>
        </p:spPr>
      </p:pic>
      <p:pic>
        <p:nvPicPr>
          <p:cNvPr id="116" name="Google Shape;116;gf7ee15ab11_0_51"/>
          <p:cNvPicPr preferRelativeResize="0"/>
          <p:nvPr/>
        </p:nvPicPr>
        <p:blipFill>
          <a:blip r:embed="rId5">
            <a:alphaModFix/>
          </a:blip>
          <a:stretch>
            <a:fillRect/>
          </a:stretch>
        </p:blipFill>
        <p:spPr>
          <a:xfrm>
            <a:off x="655374" y="2884775"/>
            <a:ext cx="2921375" cy="3707275"/>
          </a:xfrm>
          <a:prstGeom prst="rect">
            <a:avLst/>
          </a:prstGeom>
          <a:noFill/>
          <a:ln>
            <a:noFill/>
          </a:ln>
        </p:spPr>
      </p:pic>
      <p:pic>
        <p:nvPicPr>
          <p:cNvPr id="117" name="Google Shape;117;gf7ee15ab11_0_51"/>
          <p:cNvPicPr preferRelativeResize="0"/>
          <p:nvPr/>
        </p:nvPicPr>
        <p:blipFill>
          <a:blip r:embed="rId6">
            <a:alphaModFix/>
          </a:blip>
          <a:stretch>
            <a:fillRect/>
          </a:stretch>
        </p:blipFill>
        <p:spPr>
          <a:xfrm>
            <a:off x="3897100" y="700232"/>
            <a:ext cx="4419325" cy="5317921"/>
          </a:xfrm>
          <a:prstGeom prst="rect">
            <a:avLst/>
          </a:prstGeom>
          <a:noFill/>
          <a:ln>
            <a:noFill/>
          </a:ln>
        </p:spPr>
      </p:pic>
      <p:sp>
        <p:nvSpPr>
          <p:cNvPr id="118" name="Google Shape;118;gf7ee15ab11_0_51"/>
          <p:cNvSpPr/>
          <p:nvPr/>
        </p:nvSpPr>
        <p:spPr>
          <a:xfrm>
            <a:off x="6495300" y="1343675"/>
            <a:ext cx="1658400" cy="453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f7ee15ab11_0_51"/>
          <p:cNvSpPr/>
          <p:nvPr/>
        </p:nvSpPr>
        <p:spPr>
          <a:xfrm>
            <a:off x="839175" y="4185325"/>
            <a:ext cx="2672100" cy="223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f7ee15ab11_0_202"/>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25" name="Google Shape;125;gf7ee15ab11_0_202"/>
          <p:cNvSpPr txBox="1"/>
          <p:nvPr>
            <p:ph idx="4294967295" type="body"/>
          </p:nvPr>
        </p:nvSpPr>
        <p:spPr>
          <a:xfrm>
            <a:off x="638750" y="401275"/>
            <a:ext cx="7821000" cy="4530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t>Vue.js 的 </a:t>
            </a:r>
            <a:r>
              <a:rPr lang="en-US">
                <a:solidFill>
                  <a:srgbClr val="FF0000"/>
                </a:solidFill>
              </a:rPr>
              <a:t>watch </a:t>
            </a:r>
            <a:r>
              <a:rPr lang="en-US">
                <a:solidFill>
                  <a:srgbClr val="FF0000"/>
                </a:solidFill>
              </a:rPr>
              <a:t>監聽</a:t>
            </a:r>
            <a:r>
              <a:rPr lang="en-US"/>
              <a:t> v.s </a:t>
            </a:r>
            <a:r>
              <a:rPr lang="en-US">
                <a:solidFill>
                  <a:srgbClr val="FF0000"/>
                </a:solidFill>
              </a:rPr>
              <a:t>computed 計算屬性</a:t>
            </a:r>
            <a:endParaRPr>
              <a:solidFill>
                <a:srgbClr val="FF0000"/>
              </a:solidFill>
            </a:endParaRPr>
          </a:p>
          <a:p>
            <a:pPr indent="0" lvl="0" marL="0" rtl="0" algn="l">
              <a:spcBef>
                <a:spcPts val="280"/>
              </a:spcBef>
              <a:spcAft>
                <a:spcPts val="0"/>
              </a:spcAft>
              <a:buNone/>
            </a:pPr>
            <a:r>
              <a:t/>
            </a:r>
            <a:endParaRPr/>
          </a:p>
          <a:p>
            <a:pPr indent="0" lvl="0" marL="0" rtl="0" algn="l">
              <a:spcBef>
                <a:spcPts val="280"/>
              </a:spcBef>
              <a:spcAft>
                <a:spcPts val="0"/>
              </a:spcAft>
              <a:buNone/>
            </a:pPr>
            <a:r>
              <a:t/>
            </a:r>
            <a:endParaRPr/>
          </a:p>
        </p:txBody>
      </p:sp>
      <p:grpSp>
        <p:nvGrpSpPr>
          <p:cNvPr id="126" name="Google Shape;126;gf7ee15ab11_0_202"/>
          <p:cNvGrpSpPr/>
          <p:nvPr/>
        </p:nvGrpSpPr>
        <p:grpSpPr>
          <a:xfrm>
            <a:off x="594625" y="1723325"/>
            <a:ext cx="5576700" cy="4548300"/>
            <a:chOff x="0" y="2043250"/>
            <a:chExt cx="5576700" cy="4548300"/>
          </a:xfrm>
        </p:grpSpPr>
        <p:sp>
          <p:nvSpPr>
            <p:cNvPr id="127" name="Google Shape;127;gf7ee15ab11_0_202"/>
            <p:cNvSpPr txBox="1"/>
            <p:nvPr/>
          </p:nvSpPr>
          <p:spPr>
            <a:xfrm>
              <a:off x="0" y="2043250"/>
              <a:ext cx="5576700" cy="4548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350">
                  <a:solidFill>
                    <a:srgbClr val="569CD6"/>
                  </a:solidFill>
                  <a:highlight>
                    <a:srgbClr val="1E1E1E"/>
                  </a:highlight>
                  <a:latin typeface="Courier New"/>
                  <a:ea typeface="Courier New"/>
                  <a:cs typeface="Courier New"/>
                  <a:sym typeface="Courier New"/>
                </a:rPr>
                <a:t>const</a:t>
              </a:r>
              <a:r>
                <a:rPr b="1" lang="en-US" sz="1350">
                  <a:solidFill>
                    <a:srgbClr val="D4D4D4"/>
                  </a:solidFill>
                  <a:highlight>
                    <a:srgbClr val="1E1E1E"/>
                  </a:highlight>
                  <a:latin typeface="Courier New"/>
                  <a:ea typeface="Courier New"/>
                  <a:cs typeface="Courier New"/>
                  <a:sym typeface="Courier New"/>
                </a:rPr>
                <a:t> </a:t>
              </a:r>
              <a:r>
                <a:rPr b="1" lang="en-US" sz="1350">
                  <a:solidFill>
                    <a:srgbClr val="4FC1FF"/>
                  </a:solidFill>
                  <a:highlight>
                    <a:srgbClr val="1E1E1E"/>
                  </a:highlight>
                  <a:latin typeface="Courier New"/>
                  <a:ea typeface="Courier New"/>
                  <a:cs typeface="Courier New"/>
                  <a:sym typeface="Courier New"/>
                </a:rPr>
                <a:t>vm</a:t>
              </a:r>
              <a:r>
                <a:rPr b="1" lang="en-US" sz="1350">
                  <a:solidFill>
                    <a:srgbClr val="D4D4D4"/>
                  </a:solidFill>
                  <a:highlight>
                    <a:srgbClr val="1E1E1E"/>
                  </a:highlight>
                  <a:latin typeface="Courier New"/>
                  <a:ea typeface="Courier New"/>
                  <a:cs typeface="Courier New"/>
                  <a:sym typeface="Courier New"/>
                </a:rPr>
                <a:t> = </a:t>
              </a:r>
              <a:r>
                <a:rPr b="1" lang="en-US" sz="1350">
                  <a:solidFill>
                    <a:srgbClr val="569CD6"/>
                  </a:solidFill>
                  <a:highlight>
                    <a:srgbClr val="1E1E1E"/>
                  </a:highlight>
                  <a:latin typeface="Courier New"/>
                  <a:ea typeface="Courier New"/>
                  <a:cs typeface="Courier New"/>
                  <a:sym typeface="Courier New"/>
                </a:rPr>
                <a:t>new</a:t>
              </a:r>
              <a:r>
                <a:rPr b="1" lang="en-US" sz="1350">
                  <a:solidFill>
                    <a:srgbClr val="D4D4D4"/>
                  </a:solidFill>
                  <a:highlight>
                    <a:srgbClr val="1E1E1E"/>
                  </a:highlight>
                  <a:latin typeface="Courier New"/>
                  <a:ea typeface="Courier New"/>
                  <a:cs typeface="Courier New"/>
                  <a:sym typeface="Courier New"/>
                </a:rPr>
                <a:t> </a:t>
              </a:r>
              <a:r>
                <a:rPr b="1" lang="en-US" sz="1350">
                  <a:solidFill>
                    <a:srgbClr val="DCDCAA"/>
                  </a:solidFill>
                  <a:highlight>
                    <a:srgbClr val="1E1E1E"/>
                  </a:highlight>
                  <a:latin typeface="Courier New"/>
                  <a:ea typeface="Courier New"/>
                  <a:cs typeface="Courier New"/>
                  <a:sym typeface="Courier New"/>
                </a:rPr>
                <a:t>Vue</a:t>
              </a:r>
              <a:r>
                <a:rPr b="1" lang="en-US" sz="1350">
                  <a:solidFill>
                    <a:srgbClr val="D4D4D4"/>
                  </a:solidFill>
                  <a:highlight>
                    <a:srgbClr val="1E1E1E"/>
                  </a:highlight>
                  <a:latin typeface="Courier New"/>
                  <a:ea typeface="Courier New"/>
                  <a:cs typeface="Courier New"/>
                  <a:sym typeface="Courier New"/>
                </a:rPr>
                <a:t>({</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el:</a:t>
              </a:r>
              <a:r>
                <a:rPr b="1" lang="en-US" sz="1350">
                  <a:solidFill>
                    <a:srgbClr val="D4D4D4"/>
                  </a:solidFill>
                  <a:highlight>
                    <a:srgbClr val="1E1E1E"/>
                  </a:highlight>
                  <a:latin typeface="Courier New"/>
                  <a:ea typeface="Courier New"/>
                  <a:cs typeface="Courier New"/>
                  <a:sym typeface="Courier New"/>
                </a:rPr>
                <a:t> </a:t>
              </a:r>
              <a:r>
                <a:rPr b="1" lang="en-US" sz="1350">
                  <a:solidFill>
                    <a:srgbClr val="CE9178"/>
                  </a:solidFill>
                  <a:highlight>
                    <a:srgbClr val="1E1E1E"/>
                  </a:highlight>
                  <a:latin typeface="Courier New"/>
                  <a:ea typeface="Courier New"/>
                  <a:cs typeface="Courier New"/>
                  <a:sym typeface="Courier New"/>
                </a:rPr>
                <a:t>"#app"</a:t>
              </a:r>
              <a:r>
                <a:rPr b="1" lang="en-US" sz="1350">
                  <a:solidFill>
                    <a:srgbClr val="D4D4D4"/>
                  </a:solidFill>
                  <a:highlight>
                    <a:srgbClr val="1E1E1E"/>
                  </a:highlight>
                  <a:latin typeface="Courier New"/>
                  <a:ea typeface="Courier New"/>
                  <a:cs typeface="Courier New"/>
                  <a:sym typeface="Courier New"/>
                </a:rPr>
                <a:t>,</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data:</a:t>
              </a: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firstName:</a:t>
              </a:r>
              <a:r>
                <a:rPr b="1" lang="en-US" sz="1350">
                  <a:solidFill>
                    <a:srgbClr val="D4D4D4"/>
                  </a:solidFill>
                  <a:highlight>
                    <a:srgbClr val="1E1E1E"/>
                  </a:highlight>
                  <a:latin typeface="Courier New"/>
                  <a:ea typeface="Courier New"/>
                  <a:cs typeface="Courier New"/>
                  <a:sym typeface="Courier New"/>
                </a:rPr>
                <a:t> </a:t>
              </a:r>
              <a:r>
                <a:rPr b="1" lang="en-US" sz="1350">
                  <a:solidFill>
                    <a:srgbClr val="CE9178"/>
                  </a:solidFill>
                  <a:highlight>
                    <a:srgbClr val="1E1E1E"/>
                  </a:highlight>
                  <a:latin typeface="Courier New"/>
                  <a:ea typeface="Courier New"/>
                  <a:cs typeface="Courier New"/>
                  <a:sym typeface="Courier New"/>
                </a:rPr>
                <a:t>"Jess"</a:t>
              </a:r>
              <a:r>
                <a:rPr b="1" lang="en-US" sz="1350">
                  <a:solidFill>
                    <a:srgbClr val="D4D4D4"/>
                  </a:solidFill>
                  <a:highlight>
                    <a:srgbClr val="1E1E1E"/>
                  </a:highlight>
                  <a:latin typeface="Courier New"/>
                  <a:ea typeface="Courier New"/>
                  <a:cs typeface="Courier New"/>
                  <a:sym typeface="Courier New"/>
                </a:rPr>
                <a:t>,</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lastName:</a:t>
              </a:r>
              <a:r>
                <a:rPr b="1" lang="en-US" sz="1350">
                  <a:solidFill>
                    <a:srgbClr val="D4D4D4"/>
                  </a:solidFill>
                  <a:highlight>
                    <a:srgbClr val="1E1E1E"/>
                  </a:highlight>
                  <a:latin typeface="Courier New"/>
                  <a:ea typeface="Courier New"/>
                  <a:cs typeface="Courier New"/>
                  <a:sym typeface="Courier New"/>
                </a:rPr>
                <a:t> </a:t>
              </a:r>
              <a:r>
                <a:rPr b="1" lang="en-US" sz="1350">
                  <a:solidFill>
                    <a:srgbClr val="CE9178"/>
                  </a:solidFill>
                  <a:highlight>
                    <a:srgbClr val="1E1E1E"/>
                  </a:highlight>
                  <a:latin typeface="Courier New"/>
                  <a:ea typeface="Courier New"/>
                  <a:cs typeface="Courier New"/>
                  <a:sym typeface="Courier New"/>
                </a:rPr>
                <a:t>"Wu"</a:t>
              </a:r>
              <a:r>
                <a:rPr b="1" lang="en-US" sz="1350">
                  <a:solidFill>
                    <a:srgbClr val="D4D4D4"/>
                  </a:solidFill>
                  <a:highlight>
                    <a:srgbClr val="1E1E1E"/>
                  </a:highlight>
                  <a:latin typeface="Courier New"/>
                  <a:ea typeface="Courier New"/>
                  <a:cs typeface="Courier New"/>
                  <a:sym typeface="Courier New"/>
                </a:rPr>
                <a:t>,</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fullName:</a:t>
              </a:r>
              <a:r>
                <a:rPr b="1" lang="en-US" sz="1350">
                  <a:solidFill>
                    <a:srgbClr val="D4D4D4"/>
                  </a:solidFill>
                  <a:highlight>
                    <a:srgbClr val="1E1E1E"/>
                  </a:highlight>
                  <a:latin typeface="Courier New"/>
                  <a:ea typeface="Courier New"/>
                  <a:cs typeface="Courier New"/>
                  <a:sym typeface="Courier New"/>
                </a:rPr>
                <a:t> </a:t>
              </a:r>
              <a:r>
                <a:rPr b="1" lang="en-US" sz="1350">
                  <a:solidFill>
                    <a:srgbClr val="CE9178"/>
                  </a:solidFill>
                  <a:highlight>
                    <a:srgbClr val="1E1E1E"/>
                  </a:highlight>
                  <a:latin typeface="Courier New"/>
                  <a:ea typeface="Courier New"/>
                  <a:cs typeface="Courier New"/>
                  <a:sym typeface="Courier New"/>
                </a:rPr>
                <a:t>"Jess Wu"</a:t>
              </a:r>
              <a:r>
                <a:rPr b="1" lang="en-US" sz="1350">
                  <a:solidFill>
                    <a:srgbClr val="D4D4D4"/>
                  </a:solidFill>
                  <a:highlight>
                    <a:srgbClr val="1E1E1E"/>
                  </a:highlight>
                  <a:latin typeface="Courier New"/>
                  <a:ea typeface="Courier New"/>
                  <a:cs typeface="Courier New"/>
                  <a:sym typeface="Courier New"/>
                </a:rPr>
                <a:t>,</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watch:</a:t>
              </a: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DCDCAA"/>
                  </a:solidFill>
                  <a:highlight>
                    <a:srgbClr val="1E1E1E"/>
                  </a:highlight>
                  <a:latin typeface="Courier New"/>
                  <a:ea typeface="Courier New"/>
                  <a:cs typeface="Courier New"/>
                  <a:sym typeface="Courier New"/>
                </a:rPr>
                <a:t>firstName</a:t>
              </a:r>
              <a:r>
                <a:rPr b="1" lang="en-US" sz="1350">
                  <a:solidFill>
                    <a:srgbClr val="9CDCFE"/>
                  </a:solidFill>
                  <a:highlight>
                    <a:srgbClr val="1E1E1E"/>
                  </a:highlight>
                  <a:latin typeface="Courier New"/>
                  <a:ea typeface="Courier New"/>
                  <a:cs typeface="Courier New"/>
                  <a:sym typeface="Courier New"/>
                </a:rPr>
                <a:t>:</a:t>
              </a:r>
              <a:r>
                <a:rPr b="1" lang="en-US" sz="1350">
                  <a:solidFill>
                    <a:srgbClr val="D4D4D4"/>
                  </a:solidFill>
                  <a:highlight>
                    <a:srgbClr val="1E1E1E"/>
                  </a:highlight>
                  <a:latin typeface="Courier New"/>
                  <a:ea typeface="Courier New"/>
                  <a:cs typeface="Courier New"/>
                  <a:sym typeface="Courier New"/>
                </a:rPr>
                <a:t> </a:t>
              </a:r>
              <a:r>
                <a:rPr b="1" lang="en-US" sz="1350">
                  <a:solidFill>
                    <a:srgbClr val="569CD6"/>
                  </a:solidFill>
                  <a:highlight>
                    <a:srgbClr val="1E1E1E"/>
                  </a:highlight>
                  <a:latin typeface="Courier New"/>
                  <a:ea typeface="Courier New"/>
                  <a:cs typeface="Courier New"/>
                  <a:sym typeface="Courier New"/>
                </a:rPr>
                <a:t>function</a:t>
              </a: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val</a:t>
              </a: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569CD6"/>
                  </a:solidFill>
                  <a:highlight>
                    <a:srgbClr val="1E1E1E"/>
                  </a:highlight>
                  <a:latin typeface="Courier New"/>
                  <a:ea typeface="Courier New"/>
                  <a:cs typeface="Courier New"/>
                  <a:sym typeface="Courier New"/>
                </a:rPr>
                <a:t>this</a:t>
              </a:r>
              <a:r>
                <a:rPr b="1" lang="en-US" sz="1350">
                  <a:solidFill>
                    <a:srgbClr val="D4D4D4"/>
                  </a:solidFill>
                  <a:highlight>
                    <a:srgbClr val="1E1E1E"/>
                  </a:highlight>
                  <a:latin typeface="Courier New"/>
                  <a:ea typeface="Courier New"/>
                  <a:cs typeface="Courier New"/>
                  <a:sym typeface="Courier New"/>
                </a:rPr>
                <a:t>.</a:t>
              </a:r>
              <a:r>
                <a:rPr b="1" lang="en-US" sz="1350">
                  <a:solidFill>
                    <a:srgbClr val="9CDCFE"/>
                  </a:solidFill>
                  <a:highlight>
                    <a:srgbClr val="1E1E1E"/>
                  </a:highlight>
                  <a:latin typeface="Courier New"/>
                  <a:ea typeface="Courier New"/>
                  <a:cs typeface="Courier New"/>
                  <a:sym typeface="Courier New"/>
                </a:rPr>
                <a:t>fullName</a:t>
              </a:r>
              <a:r>
                <a:rPr b="1" lang="en-US" sz="1350">
                  <a:solidFill>
                    <a:srgbClr val="D4D4D4"/>
                  </a:solidFill>
                  <a:highlight>
                    <a:srgbClr val="1E1E1E"/>
                  </a:highlight>
                  <a:latin typeface="Courier New"/>
                  <a:ea typeface="Courier New"/>
                  <a:cs typeface="Courier New"/>
                  <a:sym typeface="Courier New"/>
                </a:rPr>
                <a:t> = </a:t>
              </a:r>
              <a:r>
                <a:rPr b="1" lang="en-US" sz="1350">
                  <a:solidFill>
                    <a:srgbClr val="9CDCFE"/>
                  </a:solidFill>
                  <a:highlight>
                    <a:srgbClr val="1E1E1E"/>
                  </a:highlight>
                  <a:latin typeface="Courier New"/>
                  <a:ea typeface="Courier New"/>
                  <a:cs typeface="Courier New"/>
                  <a:sym typeface="Courier New"/>
                </a:rPr>
                <a:t>val</a:t>
              </a:r>
              <a:r>
                <a:rPr b="1" lang="en-US" sz="1350">
                  <a:solidFill>
                    <a:srgbClr val="D4D4D4"/>
                  </a:solidFill>
                  <a:highlight>
                    <a:srgbClr val="1E1E1E"/>
                  </a:highlight>
                  <a:latin typeface="Courier New"/>
                  <a:ea typeface="Courier New"/>
                  <a:cs typeface="Courier New"/>
                  <a:sym typeface="Courier New"/>
                </a:rPr>
                <a:t> + </a:t>
              </a:r>
              <a:r>
                <a:rPr b="1" lang="en-US" sz="1350">
                  <a:solidFill>
                    <a:srgbClr val="CE9178"/>
                  </a:solidFill>
                  <a:highlight>
                    <a:srgbClr val="1E1E1E"/>
                  </a:highlight>
                  <a:latin typeface="Courier New"/>
                  <a:ea typeface="Courier New"/>
                  <a:cs typeface="Courier New"/>
                  <a:sym typeface="Courier New"/>
                </a:rPr>
                <a:t>" "</a:t>
              </a:r>
              <a:r>
                <a:rPr b="1" lang="en-US" sz="1350">
                  <a:solidFill>
                    <a:srgbClr val="D4D4D4"/>
                  </a:solidFill>
                  <a:highlight>
                    <a:srgbClr val="1E1E1E"/>
                  </a:highlight>
                  <a:latin typeface="Courier New"/>
                  <a:ea typeface="Courier New"/>
                  <a:cs typeface="Courier New"/>
                  <a:sym typeface="Courier New"/>
                </a:rPr>
                <a:t> + </a:t>
              </a:r>
              <a:r>
                <a:rPr b="1" lang="en-US" sz="1350">
                  <a:solidFill>
                    <a:srgbClr val="569CD6"/>
                  </a:solidFill>
                  <a:highlight>
                    <a:srgbClr val="1E1E1E"/>
                  </a:highlight>
                  <a:latin typeface="Courier New"/>
                  <a:ea typeface="Courier New"/>
                  <a:cs typeface="Courier New"/>
                  <a:sym typeface="Courier New"/>
                </a:rPr>
                <a:t>this</a:t>
              </a:r>
              <a:r>
                <a:rPr b="1" lang="en-US" sz="1350">
                  <a:solidFill>
                    <a:srgbClr val="D4D4D4"/>
                  </a:solidFill>
                  <a:highlight>
                    <a:srgbClr val="1E1E1E"/>
                  </a:highlight>
                  <a:latin typeface="Courier New"/>
                  <a:ea typeface="Courier New"/>
                  <a:cs typeface="Courier New"/>
                  <a:sym typeface="Courier New"/>
                </a:rPr>
                <a:t>.</a:t>
              </a:r>
              <a:r>
                <a:rPr b="1" lang="en-US" sz="1350">
                  <a:solidFill>
                    <a:srgbClr val="9CDCFE"/>
                  </a:solidFill>
                  <a:highlight>
                    <a:srgbClr val="1E1E1E"/>
                  </a:highlight>
                  <a:latin typeface="Courier New"/>
                  <a:ea typeface="Courier New"/>
                  <a:cs typeface="Courier New"/>
                  <a:sym typeface="Courier New"/>
                </a:rPr>
                <a:t>lastName</a:t>
              </a:r>
              <a:r>
                <a:rPr b="1" lang="en-US" sz="1350">
                  <a:solidFill>
                    <a:srgbClr val="D4D4D4"/>
                  </a:solidFill>
                  <a:highlight>
                    <a:srgbClr val="1E1E1E"/>
                  </a:highlight>
                  <a:latin typeface="Courier New"/>
                  <a:ea typeface="Courier New"/>
                  <a:cs typeface="Courier New"/>
                  <a:sym typeface="Courier New"/>
                </a:rPr>
                <a:t>;</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DCDCAA"/>
                  </a:solidFill>
                  <a:highlight>
                    <a:srgbClr val="1E1E1E"/>
                  </a:highlight>
                  <a:latin typeface="Courier New"/>
                  <a:ea typeface="Courier New"/>
                  <a:cs typeface="Courier New"/>
                  <a:sym typeface="Courier New"/>
                </a:rPr>
                <a:t>lastName</a:t>
              </a:r>
              <a:r>
                <a:rPr b="1" lang="en-US" sz="1350">
                  <a:solidFill>
                    <a:srgbClr val="9CDCFE"/>
                  </a:solidFill>
                  <a:highlight>
                    <a:srgbClr val="1E1E1E"/>
                  </a:highlight>
                  <a:latin typeface="Courier New"/>
                  <a:ea typeface="Courier New"/>
                  <a:cs typeface="Courier New"/>
                  <a:sym typeface="Courier New"/>
                </a:rPr>
                <a:t>:</a:t>
              </a:r>
              <a:r>
                <a:rPr b="1" lang="en-US" sz="1350">
                  <a:solidFill>
                    <a:srgbClr val="D4D4D4"/>
                  </a:solidFill>
                  <a:highlight>
                    <a:srgbClr val="1E1E1E"/>
                  </a:highlight>
                  <a:latin typeface="Courier New"/>
                  <a:ea typeface="Courier New"/>
                  <a:cs typeface="Courier New"/>
                  <a:sym typeface="Courier New"/>
                </a:rPr>
                <a:t> </a:t>
              </a:r>
              <a:r>
                <a:rPr b="1" lang="en-US" sz="1350">
                  <a:solidFill>
                    <a:srgbClr val="569CD6"/>
                  </a:solidFill>
                  <a:highlight>
                    <a:srgbClr val="1E1E1E"/>
                  </a:highlight>
                  <a:latin typeface="Courier New"/>
                  <a:ea typeface="Courier New"/>
                  <a:cs typeface="Courier New"/>
                  <a:sym typeface="Courier New"/>
                </a:rPr>
                <a:t>function</a:t>
              </a: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val</a:t>
              </a: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569CD6"/>
                  </a:solidFill>
                  <a:highlight>
                    <a:srgbClr val="1E1E1E"/>
                  </a:highlight>
                  <a:latin typeface="Courier New"/>
                  <a:ea typeface="Courier New"/>
                  <a:cs typeface="Courier New"/>
                  <a:sym typeface="Courier New"/>
                </a:rPr>
                <a:t>this</a:t>
              </a:r>
              <a:r>
                <a:rPr b="1" lang="en-US" sz="1350">
                  <a:solidFill>
                    <a:srgbClr val="D4D4D4"/>
                  </a:solidFill>
                  <a:highlight>
                    <a:srgbClr val="1E1E1E"/>
                  </a:highlight>
                  <a:latin typeface="Courier New"/>
                  <a:ea typeface="Courier New"/>
                  <a:cs typeface="Courier New"/>
                  <a:sym typeface="Courier New"/>
                </a:rPr>
                <a:t>.</a:t>
              </a:r>
              <a:r>
                <a:rPr b="1" lang="en-US" sz="1350">
                  <a:solidFill>
                    <a:srgbClr val="9CDCFE"/>
                  </a:solidFill>
                  <a:highlight>
                    <a:srgbClr val="1E1E1E"/>
                  </a:highlight>
                  <a:latin typeface="Courier New"/>
                  <a:ea typeface="Courier New"/>
                  <a:cs typeface="Courier New"/>
                  <a:sym typeface="Courier New"/>
                </a:rPr>
                <a:t>fullName</a:t>
              </a:r>
              <a:r>
                <a:rPr b="1" lang="en-US" sz="1350">
                  <a:solidFill>
                    <a:srgbClr val="D4D4D4"/>
                  </a:solidFill>
                  <a:highlight>
                    <a:srgbClr val="1E1E1E"/>
                  </a:highlight>
                  <a:latin typeface="Courier New"/>
                  <a:ea typeface="Courier New"/>
                  <a:cs typeface="Courier New"/>
                  <a:sym typeface="Courier New"/>
                </a:rPr>
                <a:t> = </a:t>
              </a:r>
              <a:r>
                <a:rPr b="1" lang="en-US" sz="1350">
                  <a:solidFill>
                    <a:srgbClr val="569CD6"/>
                  </a:solidFill>
                  <a:highlight>
                    <a:srgbClr val="1E1E1E"/>
                  </a:highlight>
                  <a:latin typeface="Courier New"/>
                  <a:ea typeface="Courier New"/>
                  <a:cs typeface="Courier New"/>
                  <a:sym typeface="Courier New"/>
                </a:rPr>
                <a:t>this</a:t>
              </a:r>
              <a:r>
                <a:rPr b="1" lang="en-US" sz="1350">
                  <a:solidFill>
                    <a:srgbClr val="D4D4D4"/>
                  </a:solidFill>
                  <a:highlight>
                    <a:srgbClr val="1E1E1E"/>
                  </a:highlight>
                  <a:latin typeface="Courier New"/>
                  <a:ea typeface="Courier New"/>
                  <a:cs typeface="Courier New"/>
                  <a:sym typeface="Courier New"/>
                </a:rPr>
                <a:t>.</a:t>
              </a:r>
              <a:r>
                <a:rPr b="1" lang="en-US" sz="1350">
                  <a:solidFill>
                    <a:srgbClr val="9CDCFE"/>
                  </a:solidFill>
                  <a:highlight>
                    <a:srgbClr val="1E1E1E"/>
                  </a:highlight>
                  <a:latin typeface="Courier New"/>
                  <a:ea typeface="Courier New"/>
                  <a:cs typeface="Courier New"/>
                  <a:sym typeface="Courier New"/>
                </a:rPr>
                <a:t>firstName</a:t>
              </a:r>
              <a:r>
                <a:rPr b="1" lang="en-US" sz="1350">
                  <a:solidFill>
                    <a:srgbClr val="D4D4D4"/>
                  </a:solidFill>
                  <a:highlight>
                    <a:srgbClr val="1E1E1E"/>
                  </a:highlight>
                  <a:latin typeface="Courier New"/>
                  <a:ea typeface="Courier New"/>
                  <a:cs typeface="Courier New"/>
                  <a:sym typeface="Courier New"/>
                </a:rPr>
                <a:t> + </a:t>
              </a:r>
              <a:r>
                <a:rPr b="1" lang="en-US" sz="1350">
                  <a:solidFill>
                    <a:srgbClr val="CE9178"/>
                  </a:solidFill>
                  <a:highlight>
                    <a:srgbClr val="1E1E1E"/>
                  </a:highlight>
                  <a:latin typeface="Courier New"/>
                  <a:ea typeface="Courier New"/>
                  <a:cs typeface="Courier New"/>
                  <a:sym typeface="Courier New"/>
                </a:rPr>
                <a:t>" "</a:t>
              </a:r>
              <a:r>
                <a:rPr b="1" lang="en-US" sz="1350">
                  <a:solidFill>
                    <a:srgbClr val="D4D4D4"/>
                  </a:solidFill>
                  <a:highlight>
                    <a:srgbClr val="1E1E1E"/>
                  </a:highlight>
                  <a:latin typeface="Courier New"/>
                  <a:ea typeface="Courier New"/>
                  <a:cs typeface="Courier New"/>
                  <a:sym typeface="Courier New"/>
                </a:rPr>
                <a:t> + </a:t>
              </a:r>
              <a:r>
                <a:rPr b="1" lang="en-US" sz="1350">
                  <a:solidFill>
                    <a:srgbClr val="9CDCFE"/>
                  </a:solidFill>
                  <a:highlight>
                    <a:srgbClr val="1E1E1E"/>
                  </a:highlight>
                  <a:latin typeface="Courier New"/>
                  <a:ea typeface="Courier New"/>
                  <a:cs typeface="Courier New"/>
                  <a:sym typeface="Courier New"/>
                </a:rPr>
                <a:t>val</a:t>
              </a:r>
              <a:r>
                <a:rPr b="1" lang="en-US" sz="1350">
                  <a:solidFill>
                    <a:srgbClr val="D4D4D4"/>
                  </a:solidFill>
                  <a:highlight>
                    <a:srgbClr val="1E1E1E"/>
                  </a:highlight>
                  <a:latin typeface="Courier New"/>
                  <a:ea typeface="Courier New"/>
                  <a:cs typeface="Courier New"/>
                  <a:sym typeface="Courier New"/>
                </a:rPr>
                <a:t>;</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9CDCFE"/>
                  </a:solidFill>
                  <a:highlight>
                    <a:srgbClr val="1E1E1E"/>
                  </a:highlight>
                  <a:latin typeface="Courier New"/>
                  <a:ea typeface="Courier New"/>
                  <a:cs typeface="Courier New"/>
                  <a:sym typeface="Courier New"/>
                </a:rPr>
                <a:t>   computed:</a:t>
              </a: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DCDCAA"/>
                  </a:solidFill>
                  <a:highlight>
                    <a:srgbClr val="1E1E1E"/>
                  </a:highlight>
                  <a:latin typeface="Courier New"/>
                  <a:ea typeface="Courier New"/>
                  <a:cs typeface="Courier New"/>
                  <a:sym typeface="Courier New"/>
                </a:rPr>
                <a:t>fullName</a:t>
              </a:r>
              <a:r>
                <a:rPr b="1" lang="en-US" sz="1350">
                  <a:solidFill>
                    <a:srgbClr val="9CDCFE"/>
                  </a:solidFill>
                  <a:highlight>
                    <a:srgbClr val="1E1E1E"/>
                  </a:highlight>
                  <a:latin typeface="Courier New"/>
                  <a:ea typeface="Courier New"/>
                  <a:cs typeface="Courier New"/>
                  <a:sym typeface="Courier New"/>
                </a:rPr>
                <a:t>:</a:t>
              </a:r>
              <a:r>
                <a:rPr b="1" lang="en-US" sz="1350">
                  <a:solidFill>
                    <a:srgbClr val="D4D4D4"/>
                  </a:solidFill>
                  <a:highlight>
                    <a:srgbClr val="1E1E1E"/>
                  </a:highlight>
                  <a:latin typeface="Courier New"/>
                  <a:ea typeface="Courier New"/>
                  <a:cs typeface="Courier New"/>
                  <a:sym typeface="Courier New"/>
                </a:rPr>
                <a:t> </a:t>
              </a:r>
              <a:r>
                <a:rPr b="1" lang="en-US" sz="1350">
                  <a:solidFill>
                    <a:srgbClr val="569CD6"/>
                  </a:solidFill>
                  <a:highlight>
                    <a:srgbClr val="1E1E1E"/>
                  </a:highlight>
                  <a:latin typeface="Courier New"/>
                  <a:ea typeface="Courier New"/>
                  <a:cs typeface="Courier New"/>
                  <a:sym typeface="Courier New"/>
                </a:rPr>
                <a:t>function</a:t>
              </a:r>
              <a:r>
                <a:rPr b="1" lang="en-US" sz="1350">
                  <a:solidFill>
                    <a:srgbClr val="D4D4D4"/>
                  </a:solidFill>
                  <a:highlight>
                    <a:srgbClr val="1E1E1E"/>
                  </a:highlight>
                  <a:latin typeface="Courier New"/>
                  <a:ea typeface="Courier New"/>
                  <a:cs typeface="Courier New"/>
                  <a:sym typeface="Courier New"/>
                </a:rPr>
                <a:t> ()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r>
                <a:rPr b="1" lang="en-US" sz="1350">
                  <a:solidFill>
                    <a:srgbClr val="C586C0"/>
                  </a:solidFill>
                  <a:highlight>
                    <a:srgbClr val="1E1E1E"/>
                  </a:highlight>
                  <a:latin typeface="Courier New"/>
                  <a:ea typeface="Courier New"/>
                  <a:cs typeface="Courier New"/>
                  <a:sym typeface="Courier New"/>
                </a:rPr>
                <a:t>return</a:t>
              </a:r>
              <a:r>
                <a:rPr b="1" lang="en-US" sz="1350">
                  <a:solidFill>
                    <a:srgbClr val="D4D4D4"/>
                  </a:solidFill>
                  <a:highlight>
                    <a:srgbClr val="1E1E1E"/>
                  </a:highlight>
                  <a:latin typeface="Courier New"/>
                  <a:ea typeface="Courier New"/>
                  <a:cs typeface="Courier New"/>
                  <a:sym typeface="Courier New"/>
                </a:rPr>
                <a:t> </a:t>
              </a:r>
              <a:r>
                <a:rPr b="1" lang="en-US" sz="1350">
                  <a:solidFill>
                    <a:srgbClr val="569CD6"/>
                  </a:solidFill>
                  <a:highlight>
                    <a:srgbClr val="1E1E1E"/>
                  </a:highlight>
                  <a:latin typeface="Courier New"/>
                  <a:ea typeface="Courier New"/>
                  <a:cs typeface="Courier New"/>
                  <a:sym typeface="Courier New"/>
                </a:rPr>
                <a:t>this</a:t>
              </a:r>
              <a:r>
                <a:rPr b="1" lang="en-US" sz="1350">
                  <a:solidFill>
                    <a:srgbClr val="D4D4D4"/>
                  </a:solidFill>
                  <a:highlight>
                    <a:srgbClr val="1E1E1E"/>
                  </a:highlight>
                  <a:latin typeface="Courier New"/>
                  <a:ea typeface="Courier New"/>
                  <a:cs typeface="Courier New"/>
                  <a:sym typeface="Courier New"/>
                </a:rPr>
                <a:t>.</a:t>
              </a:r>
              <a:r>
                <a:rPr b="1" lang="en-US" sz="1350">
                  <a:solidFill>
                    <a:srgbClr val="9CDCFE"/>
                  </a:solidFill>
                  <a:highlight>
                    <a:srgbClr val="1E1E1E"/>
                  </a:highlight>
                  <a:latin typeface="Courier New"/>
                  <a:ea typeface="Courier New"/>
                  <a:cs typeface="Courier New"/>
                  <a:sym typeface="Courier New"/>
                </a:rPr>
                <a:t>firstName</a:t>
              </a:r>
              <a:r>
                <a:rPr b="1" lang="en-US" sz="1350">
                  <a:solidFill>
                    <a:srgbClr val="D4D4D4"/>
                  </a:solidFill>
                  <a:highlight>
                    <a:srgbClr val="1E1E1E"/>
                  </a:highlight>
                  <a:latin typeface="Courier New"/>
                  <a:ea typeface="Courier New"/>
                  <a:cs typeface="Courier New"/>
                  <a:sym typeface="Courier New"/>
                </a:rPr>
                <a:t> + </a:t>
              </a:r>
              <a:r>
                <a:rPr b="1" lang="en-US" sz="1350">
                  <a:solidFill>
                    <a:srgbClr val="CE9178"/>
                  </a:solidFill>
                  <a:highlight>
                    <a:srgbClr val="1E1E1E"/>
                  </a:highlight>
                  <a:latin typeface="Courier New"/>
                  <a:ea typeface="Courier New"/>
                  <a:cs typeface="Courier New"/>
                  <a:sym typeface="Courier New"/>
                </a:rPr>
                <a:t>' '</a:t>
              </a:r>
              <a:r>
                <a:rPr b="1" lang="en-US" sz="1350">
                  <a:solidFill>
                    <a:srgbClr val="D4D4D4"/>
                  </a:solidFill>
                  <a:highlight>
                    <a:srgbClr val="1E1E1E"/>
                  </a:highlight>
                  <a:latin typeface="Courier New"/>
                  <a:ea typeface="Courier New"/>
                  <a:cs typeface="Courier New"/>
                  <a:sym typeface="Courier New"/>
                </a:rPr>
                <a:t>+</a:t>
              </a:r>
              <a:r>
                <a:rPr b="1" lang="en-US" sz="1350">
                  <a:solidFill>
                    <a:srgbClr val="569CD6"/>
                  </a:solidFill>
                  <a:highlight>
                    <a:srgbClr val="1E1E1E"/>
                  </a:highlight>
                  <a:latin typeface="Courier New"/>
                  <a:ea typeface="Courier New"/>
                  <a:cs typeface="Courier New"/>
                  <a:sym typeface="Courier New"/>
                </a:rPr>
                <a:t>this</a:t>
              </a:r>
              <a:r>
                <a:rPr b="1" lang="en-US" sz="1350">
                  <a:solidFill>
                    <a:srgbClr val="D4D4D4"/>
                  </a:solidFill>
                  <a:highlight>
                    <a:srgbClr val="1E1E1E"/>
                  </a:highlight>
                  <a:latin typeface="Courier New"/>
                  <a:ea typeface="Courier New"/>
                  <a:cs typeface="Courier New"/>
                  <a:sym typeface="Courier New"/>
                </a:rPr>
                <a:t>.</a:t>
              </a:r>
              <a:r>
                <a:rPr b="1" lang="en-US" sz="1350">
                  <a:solidFill>
                    <a:srgbClr val="9CDCFE"/>
                  </a:solidFill>
                  <a:highlight>
                    <a:srgbClr val="1E1E1E"/>
                  </a:highlight>
                  <a:latin typeface="Courier New"/>
                  <a:ea typeface="Courier New"/>
                  <a:cs typeface="Courier New"/>
                  <a:sym typeface="Courier New"/>
                </a:rPr>
                <a:t>lastName</a:t>
              </a:r>
              <a:endParaRPr b="1" sz="1350">
                <a:solidFill>
                  <a:srgbClr val="9CDCFE"/>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    }</a:t>
              </a:r>
              <a:endParaRPr b="1" sz="13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D4D4D4"/>
                  </a:solidFill>
                  <a:highlight>
                    <a:srgbClr val="1E1E1E"/>
                  </a:highlight>
                  <a:latin typeface="Courier New"/>
                  <a:ea typeface="Courier New"/>
                  <a:cs typeface="Courier New"/>
                  <a:sym typeface="Courier New"/>
                </a:rPr>
                <a:t>});</a:t>
              </a:r>
              <a:endParaRPr b="1" sz="1350">
                <a:solidFill>
                  <a:srgbClr val="D4D4D4"/>
                </a:solidFill>
                <a:highlight>
                  <a:srgbClr val="1E1E1E"/>
                </a:highlight>
                <a:latin typeface="Courier New"/>
                <a:ea typeface="Courier New"/>
                <a:cs typeface="Courier New"/>
                <a:sym typeface="Courier New"/>
              </a:endParaRPr>
            </a:p>
          </p:txBody>
        </p:sp>
        <p:sp>
          <p:nvSpPr>
            <p:cNvPr id="128" name="Google Shape;128;gf7ee15ab11_0_202"/>
            <p:cNvSpPr/>
            <p:nvPr/>
          </p:nvSpPr>
          <p:spPr>
            <a:xfrm>
              <a:off x="118025" y="3577300"/>
              <a:ext cx="5140500" cy="266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gf7ee15ab11_0_202"/>
          <p:cNvSpPr txBox="1"/>
          <p:nvPr/>
        </p:nvSpPr>
        <p:spPr>
          <a:xfrm>
            <a:off x="594625" y="985525"/>
            <a:ext cx="3929400" cy="60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350">
                <a:solidFill>
                  <a:srgbClr val="808080"/>
                </a:solidFill>
                <a:highlight>
                  <a:srgbClr val="1E1E1E"/>
                </a:highlight>
                <a:latin typeface="Courier New"/>
                <a:ea typeface="Courier New"/>
                <a:cs typeface="Courier New"/>
                <a:sym typeface="Courier New"/>
              </a:rPr>
              <a:t>&lt;</a:t>
            </a:r>
            <a:r>
              <a:rPr b="1" lang="en-US" sz="1350">
                <a:solidFill>
                  <a:srgbClr val="569CD6"/>
                </a:solidFill>
                <a:highlight>
                  <a:srgbClr val="1E1E1E"/>
                </a:highlight>
                <a:latin typeface="Courier New"/>
                <a:ea typeface="Courier New"/>
                <a:cs typeface="Courier New"/>
                <a:sym typeface="Courier New"/>
              </a:rPr>
              <a:t>h2</a:t>
            </a:r>
            <a:r>
              <a:rPr b="1" lang="en-US" sz="1350">
                <a:solidFill>
                  <a:srgbClr val="808080"/>
                </a:solidFill>
                <a:highlight>
                  <a:srgbClr val="1E1E1E"/>
                </a:highlight>
                <a:latin typeface="Courier New"/>
                <a:ea typeface="Courier New"/>
                <a:cs typeface="Courier New"/>
                <a:sym typeface="Courier New"/>
              </a:rPr>
              <a:t>&gt;</a:t>
            </a:r>
            <a:r>
              <a:rPr b="1" lang="en-US" sz="1350">
                <a:solidFill>
                  <a:srgbClr val="D4D4D4"/>
                </a:solidFill>
                <a:highlight>
                  <a:srgbClr val="1E1E1E"/>
                </a:highlight>
                <a:latin typeface="Courier New"/>
                <a:ea typeface="Courier New"/>
                <a:cs typeface="Courier New"/>
                <a:sym typeface="Courier New"/>
              </a:rPr>
              <a:t>watch監聽 v.s computed計算</a:t>
            </a:r>
            <a:r>
              <a:rPr b="1" lang="en-US" sz="1350">
                <a:solidFill>
                  <a:srgbClr val="808080"/>
                </a:solidFill>
                <a:highlight>
                  <a:srgbClr val="1E1E1E"/>
                </a:highlight>
                <a:latin typeface="Courier New"/>
                <a:ea typeface="Courier New"/>
                <a:cs typeface="Courier New"/>
                <a:sym typeface="Courier New"/>
              </a:rPr>
              <a:t>&lt;/</a:t>
            </a:r>
            <a:r>
              <a:rPr b="1" lang="en-US" sz="1350">
                <a:solidFill>
                  <a:srgbClr val="569CD6"/>
                </a:solidFill>
                <a:highlight>
                  <a:srgbClr val="1E1E1E"/>
                </a:highlight>
                <a:latin typeface="Courier New"/>
                <a:ea typeface="Courier New"/>
                <a:cs typeface="Courier New"/>
                <a:sym typeface="Courier New"/>
              </a:rPr>
              <a:t>h2</a:t>
            </a:r>
            <a:r>
              <a:rPr b="1" lang="en-US" sz="1350">
                <a:solidFill>
                  <a:srgbClr val="808080"/>
                </a:solidFill>
                <a:highlight>
                  <a:srgbClr val="1E1E1E"/>
                </a:highlight>
                <a:latin typeface="Courier New"/>
                <a:ea typeface="Courier New"/>
                <a:cs typeface="Courier New"/>
                <a:sym typeface="Courier New"/>
              </a:rPr>
              <a:t>&gt;</a:t>
            </a:r>
            <a:endParaRPr b="1" sz="13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US" sz="1350">
                <a:solidFill>
                  <a:srgbClr val="808080"/>
                </a:solidFill>
                <a:highlight>
                  <a:srgbClr val="1E1E1E"/>
                </a:highlight>
                <a:latin typeface="Courier New"/>
                <a:ea typeface="Courier New"/>
                <a:cs typeface="Courier New"/>
                <a:sym typeface="Courier New"/>
              </a:rPr>
              <a:t>&lt;</a:t>
            </a:r>
            <a:r>
              <a:rPr b="1" lang="en-US" sz="1350">
                <a:solidFill>
                  <a:srgbClr val="569CD6"/>
                </a:solidFill>
                <a:highlight>
                  <a:srgbClr val="1E1E1E"/>
                </a:highlight>
                <a:latin typeface="Courier New"/>
                <a:ea typeface="Courier New"/>
                <a:cs typeface="Courier New"/>
                <a:sym typeface="Courier New"/>
              </a:rPr>
              <a:t>div</a:t>
            </a:r>
            <a:r>
              <a:rPr b="1" lang="en-US" sz="1350">
                <a:solidFill>
                  <a:srgbClr val="D4D4D4"/>
                </a:solidFill>
                <a:highlight>
                  <a:srgbClr val="1E1E1E"/>
                </a:highlight>
                <a:latin typeface="Courier New"/>
                <a:ea typeface="Courier New"/>
                <a:cs typeface="Courier New"/>
                <a:sym typeface="Courier New"/>
              </a:rPr>
              <a:t> </a:t>
            </a:r>
            <a:r>
              <a:rPr b="1" lang="en-US" sz="1350">
                <a:solidFill>
                  <a:srgbClr val="9CDCFE"/>
                </a:solidFill>
                <a:highlight>
                  <a:srgbClr val="1E1E1E"/>
                </a:highlight>
                <a:latin typeface="Courier New"/>
                <a:ea typeface="Courier New"/>
                <a:cs typeface="Courier New"/>
                <a:sym typeface="Courier New"/>
              </a:rPr>
              <a:t>id</a:t>
            </a:r>
            <a:r>
              <a:rPr b="1" lang="en-US" sz="1350">
                <a:solidFill>
                  <a:srgbClr val="D4D4D4"/>
                </a:solidFill>
                <a:highlight>
                  <a:srgbClr val="1E1E1E"/>
                </a:highlight>
                <a:latin typeface="Courier New"/>
                <a:ea typeface="Courier New"/>
                <a:cs typeface="Courier New"/>
                <a:sym typeface="Courier New"/>
              </a:rPr>
              <a:t>=</a:t>
            </a:r>
            <a:r>
              <a:rPr b="1" lang="en-US" sz="1350">
                <a:solidFill>
                  <a:srgbClr val="CE9178"/>
                </a:solidFill>
                <a:highlight>
                  <a:srgbClr val="1E1E1E"/>
                </a:highlight>
                <a:latin typeface="Courier New"/>
                <a:ea typeface="Courier New"/>
                <a:cs typeface="Courier New"/>
                <a:sym typeface="Courier New"/>
              </a:rPr>
              <a:t>"demo"</a:t>
            </a:r>
            <a:r>
              <a:rPr b="1" lang="en-US" sz="1350">
                <a:solidFill>
                  <a:srgbClr val="808080"/>
                </a:solidFill>
                <a:highlight>
                  <a:srgbClr val="1E1E1E"/>
                </a:highlight>
                <a:latin typeface="Courier New"/>
                <a:ea typeface="Courier New"/>
                <a:cs typeface="Courier New"/>
                <a:sym typeface="Courier New"/>
              </a:rPr>
              <a:t>&gt;</a:t>
            </a:r>
            <a:r>
              <a:rPr b="1" lang="en-US" sz="1350">
                <a:solidFill>
                  <a:srgbClr val="D4D4D4"/>
                </a:solidFill>
                <a:highlight>
                  <a:srgbClr val="1E1E1E"/>
                </a:highlight>
                <a:latin typeface="Courier New"/>
                <a:ea typeface="Courier New"/>
                <a:cs typeface="Courier New"/>
                <a:sym typeface="Courier New"/>
              </a:rPr>
              <a:t>{{ fullName }}</a:t>
            </a:r>
            <a:r>
              <a:rPr b="1" lang="en-US" sz="1350">
                <a:solidFill>
                  <a:srgbClr val="808080"/>
                </a:solidFill>
                <a:highlight>
                  <a:srgbClr val="1E1E1E"/>
                </a:highlight>
                <a:latin typeface="Courier New"/>
                <a:ea typeface="Courier New"/>
                <a:cs typeface="Courier New"/>
                <a:sym typeface="Courier New"/>
              </a:rPr>
              <a:t>&lt;/</a:t>
            </a:r>
            <a:r>
              <a:rPr b="1" lang="en-US" sz="1350">
                <a:solidFill>
                  <a:srgbClr val="569CD6"/>
                </a:solidFill>
                <a:highlight>
                  <a:srgbClr val="1E1E1E"/>
                </a:highlight>
                <a:latin typeface="Courier New"/>
                <a:ea typeface="Courier New"/>
                <a:cs typeface="Courier New"/>
                <a:sym typeface="Courier New"/>
              </a:rPr>
              <a:t>div</a:t>
            </a:r>
            <a:r>
              <a:rPr b="1" lang="en-US" sz="1350">
                <a:solidFill>
                  <a:srgbClr val="808080"/>
                </a:solidFill>
                <a:highlight>
                  <a:srgbClr val="1E1E1E"/>
                </a:highlight>
                <a:latin typeface="Courier New"/>
                <a:ea typeface="Courier New"/>
                <a:cs typeface="Courier New"/>
                <a:sym typeface="Courier New"/>
              </a:rPr>
              <a:t>&gt;</a:t>
            </a:r>
            <a:endParaRPr b="1" sz="1350">
              <a:solidFill>
                <a:srgbClr val="808080"/>
              </a:solidFill>
              <a:highlight>
                <a:srgbClr val="1E1E1E"/>
              </a:highlight>
              <a:latin typeface="Courier New"/>
              <a:ea typeface="Courier New"/>
              <a:cs typeface="Courier New"/>
              <a:sym typeface="Courier New"/>
            </a:endParaRPr>
          </a:p>
        </p:txBody>
      </p:sp>
      <p:pic>
        <p:nvPicPr>
          <p:cNvPr id="130" name="Google Shape;130;gf7ee15ab11_0_202"/>
          <p:cNvPicPr preferRelativeResize="0"/>
          <p:nvPr/>
        </p:nvPicPr>
        <p:blipFill>
          <a:blip r:embed="rId4">
            <a:alphaModFix/>
          </a:blip>
          <a:stretch>
            <a:fillRect/>
          </a:stretch>
        </p:blipFill>
        <p:spPr>
          <a:xfrm>
            <a:off x="5141900" y="1465225"/>
            <a:ext cx="3429000" cy="800100"/>
          </a:xfrm>
          <a:prstGeom prst="rect">
            <a:avLst/>
          </a:prstGeom>
          <a:noFill/>
          <a:ln>
            <a:noFill/>
          </a:ln>
        </p:spPr>
      </p:pic>
      <p:sp>
        <p:nvSpPr>
          <p:cNvPr id="131" name="Google Shape;131;gf7ee15ab11_0_202"/>
          <p:cNvSpPr/>
          <p:nvPr/>
        </p:nvSpPr>
        <p:spPr>
          <a:xfrm>
            <a:off x="5187325" y="1879975"/>
            <a:ext cx="855900" cy="329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f7ee15ab11_0_62"/>
          <p:cNvSpPr txBox="1"/>
          <p:nvPr>
            <p:ph idx="12" type="sldNum"/>
          </p:nvPr>
        </p:nvSpPr>
        <p:spPr>
          <a:xfrm>
            <a:off x="8316416" y="6093296"/>
            <a:ext cx="504000" cy="45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37" name="Google Shape;137;gf7ee15ab11_0_62"/>
          <p:cNvSpPr txBox="1"/>
          <p:nvPr>
            <p:ph idx="4294967295" type="body"/>
          </p:nvPr>
        </p:nvSpPr>
        <p:spPr>
          <a:xfrm>
            <a:off x="425225" y="378500"/>
            <a:ext cx="7559700" cy="350100"/>
          </a:xfrm>
          <a:prstGeom prst="rect">
            <a:avLst/>
          </a:prstGeom>
          <a:noFill/>
          <a:ln>
            <a:noFill/>
          </a:ln>
        </p:spPr>
        <p:txBody>
          <a:bodyPr anchorCtr="0" anchor="t" bIns="45700" lIns="91425" spcFirstLastPara="1" rIns="91425" wrap="square" tIns="45700">
            <a:noAutofit/>
          </a:bodyPr>
          <a:lstStyle/>
          <a:p>
            <a:pPr indent="0" lvl="0" marL="0" rtl="0" algn="l">
              <a:spcBef>
                <a:spcPts val="280"/>
              </a:spcBef>
              <a:spcAft>
                <a:spcPts val="0"/>
              </a:spcAft>
              <a:buNone/>
            </a:pPr>
            <a:r>
              <a:rPr lang="en-US">
                <a:solidFill>
                  <a:srgbClr val="7F7F7F"/>
                </a:solidFill>
              </a:rPr>
              <a:t>Vue.js 的 </a:t>
            </a:r>
            <a:r>
              <a:rPr lang="en-US">
                <a:solidFill>
                  <a:srgbClr val="FF0000"/>
                </a:solidFill>
              </a:rPr>
              <a:t>v-bind</a:t>
            </a:r>
            <a:r>
              <a:rPr lang="en-US">
                <a:solidFill>
                  <a:srgbClr val="7F7F7F"/>
                </a:solidFill>
              </a:rPr>
              <a:t>指令(可簡化成：）</a:t>
            </a:r>
            <a:endParaRPr>
              <a:solidFill>
                <a:srgbClr val="7F7F7F"/>
              </a:solidFill>
            </a:endParaRPr>
          </a:p>
        </p:txBody>
      </p:sp>
      <p:pic>
        <p:nvPicPr>
          <p:cNvPr id="138" name="Google Shape;138;gf7ee15ab11_0_62"/>
          <p:cNvPicPr preferRelativeResize="0"/>
          <p:nvPr/>
        </p:nvPicPr>
        <p:blipFill>
          <a:blip r:embed="rId4">
            <a:alphaModFix/>
          </a:blip>
          <a:stretch>
            <a:fillRect/>
          </a:stretch>
        </p:blipFill>
        <p:spPr>
          <a:xfrm>
            <a:off x="6550525" y="728600"/>
            <a:ext cx="1368975" cy="746700"/>
          </a:xfrm>
          <a:prstGeom prst="rect">
            <a:avLst/>
          </a:prstGeom>
          <a:noFill/>
          <a:ln>
            <a:noFill/>
          </a:ln>
        </p:spPr>
      </p:pic>
      <p:sp>
        <p:nvSpPr>
          <p:cNvPr id="139" name="Google Shape;139;gf7ee15ab11_0_62"/>
          <p:cNvSpPr txBox="1"/>
          <p:nvPr/>
        </p:nvSpPr>
        <p:spPr>
          <a:xfrm>
            <a:off x="425225" y="728600"/>
            <a:ext cx="5994000" cy="484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950">
                <a:solidFill>
                  <a:srgbClr val="808080"/>
                </a:solidFill>
                <a:highlight>
                  <a:srgbClr val="1E1E1E"/>
                </a:highlight>
                <a:latin typeface="Courier New"/>
                <a:ea typeface="Courier New"/>
                <a:cs typeface="Courier New"/>
                <a:sym typeface="Courier New"/>
              </a:rPr>
              <a:t>&lt;</a:t>
            </a:r>
            <a:r>
              <a:rPr b="1" lang="en-US" sz="1950">
                <a:solidFill>
                  <a:srgbClr val="569CD6"/>
                </a:solidFill>
                <a:highlight>
                  <a:srgbClr val="1E1E1E"/>
                </a:highlight>
                <a:latin typeface="Courier New"/>
                <a:ea typeface="Courier New"/>
                <a:cs typeface="Courier New"/>
                <a:sym typeface="Courier New"/>
              </a:rPr>
              <a:t>h1</a:t>
            </a:r>
            <a:r>
              <a:rPr b="1" lang="en-US" sz="1950">
                <a:solidFill>
                  <a:srgbClr val="D4D4D4"/>
                </a:solidFill>
                <a:highlight>
                  <a:srgbClr val="1E1E1E"/>
                </a:highlight>
                <a:latin typeface="Courier New"/>
                <a:ea typeface="Courier New"/>
                <a:cs typeface="Courier New"/>
                <a:sym typeface="Courier New"/>
              </a:rPr>
              <a:t> </a:t>
            </a:r>
            <a:r>
              <a:rPr b="1" lang="en-US" sz="1950">
                <a:solidFill>
                  <a:srgbClr val="9CDCFE"/>
                </a:solidFill>
                <a:highlight>
                  <a:srgbClr val="1E1E1E"/>
                </a:highlight>
                <a:latin typeface="Courier New"/>
                <a:ea typeface="Courier New"/>
                <a:cs typeface="Courier New"/>
                <a:sym typeface="Courier New"/>
              </a:rPr>
              <a:t>v-bind:title</a:t>
            </a:r>
            <a:r>
              <a:rPr b="1" lang="en-US" sz="1950">
                <a:solidFill>
                  <a:srgbClr val="D4D4D4"/>
                </a:solidFill>
                <a:highlight>
                  <a:srgbClr val="1E1E1E"/>
                </a:highlight>
                <a:latin typeface="Courier New"/>
                <a:ea typeface="Courier New"/>
                <a:cs typeface="Courier New"/>
                <a:sym typeface="Courier New"/>
              </a:rPr>
              <a:t>=</a:t>
            </a:r>
            <a:r>
              <a:rPr b="1" lang="en-US" sz="1950">
                <a:solidFill>
                  <a:srgbClr val="CE9178"/>
                </a:solidFill>
                <a:highlight>
                  <a:srgbClr val="1E1E1E"/>
                </a:highlight>
                <a:latin typeface="Courier New"/>
                <a:ea typeface="Courier New"/>
                <a:cs typeface="Courier New"/>
                <a:sym typeface="Courier New"/>
              </a:rPr>
              <a:t>"name"</a:t>
            </a:r>
            <a:r>
              <a:rPr b="1" lang="en-US" sz="1950">
                <a:solidFill>
                  <a:srgbClr val="808080"/>
                </a:solidFill>
                <a:highlight>
                  <a:srgbClr val="1E1E1E"/>
                </a:highlight>
                <a:latin typeface="Courier New"/>
                <a:ea typeface="Courier New"/>
                <a:cs typeface="Courier New"/>
                <a:sym typeface="Courier New"/>
              </a:rPr>
              <a:t>&gt;</a:t>
            </a:r>
            <a:r>
              <a:rPr b="1" lang="en-US" sz="1950">
                <a:solidFill>
                  <a:srgbClr val="D4D4D4"/>
                </a:solidFill>
                <a:highlight>
                  <a:srgbClr val="1E1E1E"/>
                </a:highlight>
                <a:latin typeface="Courier New"/>
                <a:ea typeface="Courier New"/>
                <a:cs typeface="Courier New"/>
                <a:sym typeface="Courier New"/>
              </a:rPr>
              <a:t>{{ name }}</a:t>
            </a:r>
            <a:r>
              <a:rPr b="1" lang="en-US" sz="1950">
                <a:solidFill>
                  <a:srgbClr val="808080"/>
                </a:solidFill>
                <a:highlight>
                  <a:srgbClr val="1E1E1E"/>
                </a:highlight>
                <a:latin typeface="Courier New"/>
                <a:ea typeface="Courier New"/>
                <a:cs typeface="Courier New"/>
                <a:sym typeface="Courier New"/>
              </a:rPr>
              <a:t>&lt;/</a:t>
            </a:r>
            <a:r>
              <a:rPr b="1" lang="en-US" sz="1950">
                <a:solidFill>
                  <a:srgbClr val="569CD6"/>
                </a:solidFill>
                <a:highlight>
                  <a:srgbClr val="1E1E1E"/>
                </a:highlight>
                <a:latin typeface="Courier New"/>
                <a:ea typeface="Courier New"/>
                <a:cs typeface="Courier New"/>
                <a:sym typeface="Courier New"/>
              </a:rPr>
              <a:t>h1</a:t>
            </a:r>
            <a:r>
              <a:rPr b="1" lang="en-US" sz="1950">
                <a:solidFill>
                  <a:srgbClr val="808080"/>
                </a:solidFill>
                <a:highlight>
                  <a:srgbClr val="1E1E1E"/>
                </a:highlight>
                <a:latin typeface="Courier New"/>
                <a:ea typeface="Courier New"/>
                <a:cs typeface="Courier New"/>
                <a:sym typeface="Courier New"/>
              </a:rPr>
              <a:t>&gt;</a:t>
            </a:r>
            <a:endParaRPr b="1" sz="1950">
              <a:solidFill>
                <a:srgbClr val="808080"/>
              </a:solidFill>
              <a:highlight>
                <a:srgbClr val="1E1E1E"/>
              </a:highlight>
              <a:latin typeface="Courier New"/>
              <a:ea typeface="Courier New"/>
              <a:cs typeface="Courier New"/>
              <a:sym typeface="Courier New"/>
            </a:endParaRPr>
          </a:p>
        </p:txBody>
      </p:sp>
      <p:sp>
        <p:nvSpPr>
          <p:cNvPr id="140" name="Google Shape;140;gf7ee15ab11_0_62"/>
          <p:cNvSpPr txBox="1"/>
          <p:nvPr/>
        </p:nvSpPr>
        <p:spPr>
          <a:xfrm>
            <a:off x="425225" y="1735775"/>
            <a:ext cx="8174100" cy="723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750">
                <a:solidFill>
                  <a:srgbClr val="808080"/>
                </a:solidFill>
                <a:highlight>
                  <a:srgbClr val="1E1E1E"/>
                </a:highlight>
                <a:latin typeface="Courier New"/>
                <a:ea typeface="Courier New"/>
                <a:cs typeface="Courier New"/>
                <a:sym typeface="Courier New"/>
              </a:rPr>
              <a:t>&lt;</a:t>
            </a:r>
            <a:r>
              <a:rPr b="1" lang="en-US" sz="1750">
                <a:solidFill>
                  <a:srgbClr val="569CD6"/>
                </a:solidFill>
                <a:highlight>
                  <a:srgbClr val="1E1E1E"/>
                </a:highlight>
                <a:latin typeface="Courier New"/>
                <a:ea typeface="Courier New"/>
                <a:cs typeface="Courier New"/>
                <a:sym typeface="Courier New"/>
              </a:rPr>
              <a:t>li</a:t>
            </a:r>
            <a:r>
              <a:rPr b="1" lang="en-US" sz="1750">
                <a:solidFill>
                  <a:srgbClr val="D4D4D4"/>
                </a:solidFill>
                <a:highlight>
                  <a:srgbClr val="1E1E1E"/>
                </a:highlight>
                <a:latin typeface="Courier New"/>
                <a:ea typeface="Courier New"/>
                <a:cs typeface="Courier New"/>
                <a:sym typeface="Courier New"/>
              </a:rPr>
              <a:t> </a:t>
            </a:r>
            <a:r>
              <a:rPr b="1" lang="en-US" sz="1750">
                <a:solidFill>
                  <a:srgbClr val="9CDCFE"/>
                </a:solidFill>
                <a:highlight>
                  <a:srgbClr val="1E1E1E"/>
                </a:highlight>
                <a:latin typeface="Courier New"/>
                <a:ea typeface="Courier New"/>
                <a:cs typeface="Courier New"/>
                <a:sym typeface="Courier New"/>
              </a:rPr>
              <a:t>v-for</a:t>
            </a:r>
            <a:r>
              <a:rPr b="1" lang="en-US" sz="1750">
                <a:solidFill>
                  <a:srgbClr val="D4D4D4"/>
                </a:solidFill>
                <a:highlight>
                  <a:srgbClr val="1E1E1E"/>
                </a:highlight>
                <a:latin typeface="Courier New"/>
                <a:ea typeface="Courier New"/>
                <a:cs typeface="Courier New"/>
                <a:sym typeface="Courier New"/>
              </a:rPr>
              <a:t>=</a:t>
            </a:r>
            <a:r>
              <a:rPr b="1" lang="en-US" sz="1750">
                <a:solidFill>
                  <a:srgbClr val="CE9178"/>
                </a:solidFill>
                <a:highlight>
                  <a:srgbClr val="1E1E1E"/>
                </a:highlight>
                <a:latin typeface="Courier New"/>
                <a:ea typeface="Courier New"/>
                <a:cs typeface="Courier New"/>
                <a:sym typeface="Courier New"/>
              </a:rPr>
              <a:t>"item in items"</a:t>
            </a:r>
            <a:r>
              <a:rPr b="1" lang="en-US" sz="1750">
                <a:solidFill>
                  <a:srgbClr val="D4D4D4"/>
                </a:solidFill>
                <a:highlight>
                  <a:srgbClr val="1E1E1E"/>
                </a:highlight>
                <a:latin typeface="Courier New"/>
                <a:ea typeface="Courier New"/>
                <a:cs typeface="Courier New"/>
                <a:sym typeface="Courier New"/>
              </a:rPr>
              <a:t> </a:t>
            </a:r>
            <a:r>
              <a:rPr b="1" lang="en-US" sz="1750">
                <a:solidFill>
                  <a:srgbClr val="9CDCFE"/>
                </a:solidFill>
                <a:highlight>
                  <a:srgbClr val="1E1E1E"/>
                </a:highlight>
                <a:latin typeface="Courier New"/>
                <a:ea typeface="Courier New"/>
                <a:cs typeface="Courier New"/>
                <a:sym typeface="Courier New"/>
              </a:rPr>
              <a:t>:class</a:t>
            </a:r>
            <a:r>
              <a:rPr b="1" lang="en-US" sz="1750">
                <a:solidFill>
                  <a:srgbClr val="D4D4D4"/>
                </a:solidFill>
                <a:highlight>
                  <a:srgbClr val="1E1E1E"/>
                </a:highlight>
                <a:latin typeface="Courier New"/>
                <a:ea typeface="Courier New"/>
                <a:cs typeface="Courier New"/>
                <a:sym typeface="Courier New"/>
              </a:rPr>
              <a:t>=</a:t>
            </a:r>
            <a:r>
              <a:rPr b="1" lang="en-US" sz="1750">
                <a:solidFill>
                  <a:srgbClr val="CE9178"/>
                </a:solidFill>
                <a:highlight>
                  <a:srgbClr val="1E1E1E"/>
                </a:highlight>
                <a:latin typeface="Courier New"/>
                <a:ea typeface="Courier New"/>
                <a:cs typeface="Courier New"/>
                <a:sym typeface="Courier New"/>
              </a:rPr>
              <a:t>"{strikeout:item.isDone}"</a:t>
            </a:r>
            <a:r>
              <a:rPr b="1" lang="en-US" sz="1750">
                <a:solidFill>
                  <a:srgbClr val="D4D4D4"/>
                </a:solidFill>
                <a:highlight>
                  <a:srgbClr val="1E1E1E"/>
                </a:highlight>
                <a:latin typeface="Courier New"/>
                <a:ea typeface="Courier New"/>
                <a:cs typeface="Courier New"/>
                <a:sym typeface="Courier New"/>
              </a:rPr>
              <a:t> </a:t>
            </a:r>
            <a:r>
              <a:rPr b="1" lang="en-US" sz="1750">
                <a:solidFill>
                  <a:srgbClr val="9CDCFE"/>
                </a:solidFill>
                <a:highlight>
                  <a:srgbClr val="1E1E1E"/>
                </a:highlight>
                <a:latin typeface="Courier New"/>
                <a:ea typeface="Courier New"/>
                <a:cs typeface="Courier New"/>
                <a:sym typeface="Courier New"/>
              </a:rPr>
              <a:t>@click</a:t>
            </a:r>
            <a:r>
              <a:rPr b="1" lang="en-US" sz="1750">
                <a:solidFill>
                  <a:srgbClr val="D4D4D4"/>
                </a:solidFill>
                <a:highlight>
                  <a:srgbClr val="1E1E1E"/>
                </a:highlight>
                <a:latin typeface="Courier New"/>
                <a:ea typeface="Courier New"/>
                <a:cs typeface="Courier New"/>
                <a:sym typeface="Courier New"/>
              </a:rPr>
              <a:t>=</a:t>
            </a:r>
            <a:r>
              <a:rPr b="1" lang="en-US" sz="1750">
                <a:solidFill>
                  <a:srgbClr val="CE9178"/>
                </a:solidFill>
                <a:highlight>
                  <a:srgbClr val="1E1E1E"/>
                </a:highlight>
                <a:latin typeface="Courier New"/>
                <a:ea typeface="Courier New"/>
                <a:cs typeface="Courier New"/>
                <a:sym typeface="Courier New"/>
              </a:rPr>
              <a:t>"toggleDone(item)"</a:t>
            </a:r>
            <a:r>
              <a:rPr b="1" lang="en-US" sz="1750">
                <a:solidFill>
                  <a:srgbClr val="808080"/>
                </a:solidFill>
                <a:highlight>
                  <a:srgbClr val="1E1E1E"/>
                </a:highlight>
                <a:latin typeface="Courier New"/>
                <a:ea typeface="Courier New"/>
                <a:cs typeface="Courier New"/>
                <a:sym typeface="Courier New"/>
              </a:rPr>
              <a:t>&gt;</a:t>
            </a:r>
            <a:r>
              <a:rPr b="1" lang="en-US" sz="1750">
                <a:solidFill>
                  <a:srgbClr val="D4D4D4"/>
                </a:solidFill>
                <a:highlight>
                  <a:srgbClr val="1E1E1E"/>
                </a:highlight>
                <a:latin typeface="Courier New"/>
                <a:ea typeface="Courier New"/>
                <a:cs typeface="Courier New"/>
                <a:sym typeface="Courier New"/>
              </a:rPr>
              <a:t>{{ item.text }}</a:t>
            </a:r>
            <a:r>
              <a:rPr b="1" lang="en-US" sz="1750">
                <a:solidFill>
                  <a:srgbClr val="808080"/>
                </a:solidFill>
                <a:highlight>
                  <a:srgbClr val="1E1E1E"/>
                </a:highlight>
                <a:latin typeface="Courier New"/>
                <a:ea typeface="Courier New"/>
                <a:cs typeface="Courier New"/>
                <a:sym typeface="Courier New"/>
              </a:rPr>
              <a:t>&lt;/</a:t>
            </a:r>
            <a:r>
              <a:rPr b="1" lang="en-US" sz="1750">
                <a:solidFill>
                  <a:srgbClr val="569CD6"/>
                </a:solidFill>
                <a:highlight>
                  <a:srgbClr val="1E1E1E"/>
                </a:highlight>
                <a:latin typeface="Courier New"/>
                <a:ea typeface="Courier New"/>
                <a:cs typeface="Courier New"/>
                <a:sym typeface="Courier New"/>
              </a:rPr>
              <a:t>li</a:t>
            </a:r>
            <a:r>
              <a:rPr b="1" lang="en-US" sz="1750">
                <a:solidFill>
                  <a:srgbClr val="808080"/>
                </a:solidFill>
                <a:highlight>
                  <a:srgbClr val="1E1E1E"/>
                </a:highlight>
                <a:latin typeface="Courier New"/>
                <a:ea typeface="Courier New"/>
                <a:cs typeface="Courier New"/>
                <a:sym typeface="Courier New"/>
              </a:rPr>
              <a:t>&gt;</a:t>
            </a:r>
            <a:endParaRPr b="1" sz="1750">
              <a:solidFill>
                <a:srgbClr val="808080"/>
              </a:solidFill>
              <a:highlight>
                <a:srgbClr val="1E1E1E"/>
              </a:highlight>
              <a:latin typeface="Courier New"/>
              <a:ea typeface="Courier New"/>
              <a:cs typeface="Courier New"/>
              <a:sym typeface="Courier New"/>
            </a:endParaRPr>
          </a:p>
        </p:txBody>
      </p:sp>
      <p:pic>
        <p:nvPicPr>
          <p:cNvPr id="141" name="Google Shape;141;gf7ee15ab11_0_62"/>
          <p:cNvPicPr preferRelativeResize="0"/>
          <p:nvPr/>
        </p:nvPicPr>
        <p:blipFill>
          <a:blip r:embed="rId5">
            <a:alphaModFix/>
          </a:blip>
          <a:stretch>
            <a:fillRect/>
          </a:stretch>
        </p:blipFill>
        <p:spPr>
          <a:xfrm>
            <a:off x="138050" y="3983550"/>
            <a:ext cx="2246024" cy="1654150"/>
          </a:xfrm>
          <a:prstGeom prst="rect">
            <a:avLst/>
          </a:prstGeom>
          <a:noFill/>
          <a:ln>
            <a:noFill/>
          </a:ln>
        </p:spPr>
      </p:pic>
      <p:pic>
        <p:nvPicPr>
          <p:cNvPr id="142" name="Google Shape;142;gf7ee15ab11_0_62"/>
          <p:cNvPicPr preferRelativeResize="0"/>
          <p:nvPr/>
        </p:nvPicPr>
        <p:blipFill>
          <a:blip r:embed="rId6">
            <a:alphaModFix/>
          </a:blip>
          <a:stretch>
            <a:fillRect/>
          </a:stretch>
        </p:blipFill>
        <p:spPr>
          <a:xfrm>
            <a:off x="4738750" y="2508675"/>
            <a:ext cx="3577664" cy="4094125"/>
          </a:xfrm>
          <a:prstGeom prst="rect">
            <a:avLst/>
          </a:prstGeom>
          <a:noFill/>
          <a:ln>
            <a:noFill/>
          </a:ln>
        </p:spPr>
      </p:pic>
      <p:cxnSp>
        <p:nvCxnSpPr>
          <p:cNvPr id="143" name="Google Shape;143;gf7ee15ab11_0_62"/>
          <p:cNvCxnSpPr/>
          <p:nvPr/>
        </p:nvCxnSpPr>
        <p:spPr>
          <a:xfrm flipH="1" rot="10800000">
            <a:off x="6580125" y="2088700"/>
            <a:ext cx="765300" cy="2012100"/>
          </a:xfrm>
          <a:prstGeom prst="straightConnector1">
            <a:avLst/>
          </a:prstGeom>
          <a:noFill/>
          <a:ln cap="flat" cmpd="sng" w="19050">
            <a:solidFill>
              <a:srgbClr val="FF0000"/>
            </a:solidFill>
            <a:prstDash val="solid"/>
            <a:round/>
            <a:headEnd len="med" w="med" type="none"/>
            <a:tailEnd len="med" w="med" type="triangle"/>
          </a:ln>
        </p:spPr>
      </p:cxnSp>
      <p:sp>
        <p:nvSpPr>
          <p:cNvPr id="144" name="Google Shape;144;gf7ee15ab11_0_62"/>
          <p:cNvSpPr/>
          <p:nvPr/>
        </p:nvSpPr>
        <p:spPr>
          <a:xfrm>
            <a:off x="5447825" y="3983550"/>
            <a:ext cx="1132200" cy="26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gf7ee15ab11_0_62"/>
          <p:cNvPicPr preferRelativeResize="0"/>
          <p:nvPr/>
        </p:nvPicPr>
        <p:blipFill>
          <a:blip r:embed="rId7">
            <a:alphaModFix/>
          </a:blip>
          <a:stretch>
            <a:fillRect/>
          </a:stretch>
        </p:blipFill>
        <p:spPr>
          <a:xfrm>
            <a:off x="138050" y="2797139"/>
            <a:ext cx="4433950" cy="735887"/>
          </a:xfrm>
          <a:prstGeom prst="rect">
            <a:avLst/>
          </a:prstGeom>
          <a:noFill/>
          <a:ln cap="flat" cmpd="sng" w="19050">
            <a:solidFill>
              <a:srgbClr val="FF0000"/>
            </a:solidFill>
            <a:prstDash val="solid"/>
            <a:round/>
            <a:headEnd len="sm" w="sm" type="none"/>
            <a:tailEnd len="sm" w="sm" type="none"/>
          </a:ln>
        </p:spPr>
      </p:pic>
      <p:cxnSp>
        <p:nvCxnSpPr>
          <p:cNvPr id="146" name="Google Shape;146;gf7ee15ab11_0_62"/>
          <p:cNvCxnSpPr/>
          <p:nvPr/>
        </p:nvCxnSpPr>
        <p:spPr>
          <a:xfrm flipH="1">
            <a:off x="2156975" y="2088850"/>
            <a:ext cx="3082800" cy="741000"/>
          </a:xfrm>
          <a:prstGeom prst="straightConnector1">
            <a:avLst/>
          </a:prstGeom>
          <a:noFill/>
          <a:ln cap="flat" cmpd="sng" w="19050">
            <a:solidFill>
              <a:srgbClr val="FF0000"/>
            </a:solidFill>
            <a:prstDash val="solid"/>
            <a:round/>
            <a:headEnd len="med" w="med" type="none"/>
            <a:tailEnd len="med" w="med" type="triangle"/>
          </a:ln>
        </p:spPr>
      </p:cxnSp>
      <p:pic>
        <p:nvPicPr>
          <p:cNvPr id="147" name="Google Shape;147;gf7ee15ab11_0_62"/>
          <p:cNvPicPr preferRelativeResize="0"/>
          <p:nvPr/>
        </p:nvPicPr>
        <p:blipFill>
          <a:blip r:embed="rId8">
            <a:alphaModFix/>
          </a:blip>
          <a:stretch>
            <a:fillRect/>
          </a:stretch>
        </p:blipFill>
        <p:spPr>
          <a:xfrm>
            <a:off x="2156975" y="3983550"/>
            <a:ext cx="2388375" cy="570450"/>
          </a:xfrm>
          <a:prstGeom prst="rect">
            <a:avLst/>
          </a:prstGeom>
          <a:noFill/>
          <a:ln>
            <a:noFill/>
          </a:ln>
        </p:spPr>
      </p:pic>
      <p:cxnSp>
        <p:nvCxnSpPr>
          <p:cNvPr id="148" name="Google Shape;148;gf7ee15ab11_0_62"/>
          <p:cNvCxnSpPr/>
          <p:nvPr/>
        </p:nvCxnSpPr>
        <p:spPr>
          <a:xfrm flipH="1" rot="10800000">
            <a:off x="5179075" y="2058200"/>
            <a:ext cx="3064500" cy="21300"/>
          </a:xfrm>
          <a:prstGeom prst="straightConnector1">
            <a:avLst/>
          </a:prstGeom>
          <a:noFill/>
          <a:ln cap="flat" cmpd="sng" w="19050">
            <a:solidFill>
              <a:srgbClr val="FF0000"/>
            </a:solidFill>
            <a:prstDash val="solid"/>
            <a:round/>
            <a:headEnd len="med" w="med" type="none"/>
            <a:tailEnd len="med" w="med" type="none"/>
          </a:ln>
        </p:spPr>
      </p:cxnSp>
      <p:sp>
        <p:nvSpPr>
          <p:cNvPr id="149" name="Google Shape;149;gf7ee15ab11_0_62"/>
          <p:cNvSpPr txBox="1"/>
          <p:nvPr/>
        </p:nvSpPr>
        <p:spPr>
          <a:xfrm>
            <a:off x="346675" y="1451025"/>
            <a:ext cx="4076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bind</a:t>
            </a:r>
            <a:r>
              <a:rPr lang="en-US"/>
              <a:t>物件：</a:t>
            </a:r>
            <a:endParaRPr/>
          </a:p>
        </p:txBody>
      </p:sp>
      <p:sp>
        <p:nvSpPr>
          <p:cNvPr id="150" name="Google Shape;150;gf7ee15ab11_0_62"/>
          <p:cNvSpPr txBox="1"/>
          <p:nvPr/>
        </p:nvSpPr>
        <p:spPr>
          <a:xfrm>
            <a:off x="138050" y="3633300"/>
            <a:ext cx="27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渲染結果：</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ungyo Group">
  <a:themeElements>
    <a:clrScheme name="Chungyo Group CIS">
      <a:dk1>
        <a:srgbClr val="FF0000"/>
      </a:dk1>
      <a:lt1>
        <a:srgbClr val="E3E4EB"/>
      </a:lt1>
      <a:dk2>
        <a:srgbClr val="8F9227"/>
      </a:dk2>
      <a:lt2>
        <a:srgbClr val="E3E4EB"/>
      </a:lt2>
      <a:accent1>
        <a:srgbClr val="909228"/>
      </a:accent1>
      <a:accent2>
        <a:srgbClr val="C0CC00"/>
      </a:accent2>
      <a:accent3>
        <a:srgbClr val="717171"/>
      </a:accent3>
      <a:accent4>
        <a:srgbClr val="FFFFFF"/>
      </a:accent4>
      <a:accent5>
        <a:srgbClr val="FFFFFF"/>
      </a:accent5>
      <a:accent6>
        <a:srgbClr val="FFFFFF"/>
      </a:accent6>
      <a:hlink>
        <a:srgbClr val="C0CC00"/>
      </a:hlink>
      <a:folHlink>
        <a:srgbClr val="8F92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