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a4233a6dcd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a4233a6dc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a4233a6dcd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937ac7332_0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937ac733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e937ac7332_0_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585657595_1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58565759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e585657595_1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937ac7332_0_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937ac733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e937ac7332_0_1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937ac7332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937ac733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e937ac7332_0_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94989ec6f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94989ec6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display: list-item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( 以 block 元素盒子的方式配置，但以條列式項目方式顯示，和 li 一樣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● 可以指定 寬度(width) 和 高度(height)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● 可以設定上下左右內距(padding)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● 可以設定上下左右外距(margin)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● 元素會由上而下「自動換行配置」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e94989ec6f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937ac7332_0_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937ac733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e937ac7332_0_1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937ac7332_0_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937ac733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e937ac7332_0_1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94989ec6f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94989ec6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e94989ec6f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94989ec6f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94989ec6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e94989ec6f_0_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94989ec6f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94989ec6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e94989ec6f_0_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233a6dcd_1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233a6dc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a4233a6dcd_1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94989ec6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94989ec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e94989ec6f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94989ec6f_0_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94989ec6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e94989ec6f_0_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94989ec6f_0_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94989ec6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e94989ec6f_0_1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e94989ec6f_0_1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e94989ec6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e94989ec6f_0_1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94989ec6f_0_1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e94989ec6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3032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flex-shrink 預設爲 1</a:t>
            </a:r>
            <a:endParaRPr/>
          </a:p>
        </p:txBody>
      </p:sp>
      <p:sp>
        <p:nvSpPr>
          <p:cNvPr id="329" name="Google Shape;329;ge94989ec6f_0_1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94989ec6f_0_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e94989ec6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e94989ec6f_0_1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94989ec6f_0_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e94989ec6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F2F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響應式網頁設計的主要核心技術是css3 media query，說穿了就是讓不同解析度去套用不同的css設定(看起來很簡單，但會真的實作起來要注意的雜事很多)。</a:t>
            </a:r>
            <a:endParaRPr>
              <a:solidFill>
                <a:srgbClr val="2F2F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250">
                <a:solidFill>
                  <a:srgbClr val="ED5C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HTML Viewport設定</a:t>
            </a:r>
            <a:endParaRPr b="1" sz="2250">
              <a:solidFill>
                <a:srgbClr val="ED5C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F2F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meta name="viewport" content="width=device-width; initial-scale=1.0"</a:t>
            </a:r>
            <a:endParaRPr>
              <a:solidFill>
                <a:srgbClr val="2F2F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F2F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F2F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link rel="stylesheet" type="text/css" media="screen and (max-device-width: 400px)" href="tinyScreen.css"</a:t>
            </a:r>
            <a:endParaRPr>
              <a:solidFill>
                <a:srgbClr val="2F2F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F2F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800">
                <a:solidFill>
                  <a:srgbClr val="298B12"/>
                </a:solidFill>
                <a:latin typeface="Arial"/>
                <a:ea typeface="Arial"/>
                <a:cs typeface="Arial"/>
                <a:sym typeface="Arial"/>
              </a:rPr>
              <a:t>Responsive反應響應式</a:t>
            </a:r>
            <a:endParaRPr>
              <a:solidFill>
                <a:srgbClr val="2F2F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e94989ec6f_0_1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94989ec6f_0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94989ec6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F2F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響應式網頁設計的主要核心技術是css3 media query，說穿了就是讓不同解析度去套用不同的css設定(看起來很簡單，但會真的實作起來要注意的雜事很多)。</a:t>
            </a:r>
            <a:endParaRPr>
              <a:solidFill>
                <a:srgbClr val="2F2F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50">
                <a:solidFill>
                  <a:srgbClr val="ED5C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HTML Viewport設定</a:t>
            </a:r>
            <a:endParaRPr b="1" sz="2250">
              <a:solidFill>
                <a:srgbClr val="ED5C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F2F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meta name="viewport" content="width=device-width; initial-scale=1.0"</a:t>
            </a:r>
            <a:endParaRPr>
              <a:solidFill>
                <a:srgbClr val="2F2F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F2F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F2F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link rel="stylesheet" type="text/css" media="screen and (max-device-width: 400px)" href="tinyScreen.css"</a:t>
            </a:r>
            <a:endParaRPr>
              <a:solidFill>
                <a:srgbClr val="2F2F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e94989ec6f_0_1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e94989ec6f_0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e94989ec6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e94989ec6f_0_1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94989ec6f_0_2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94989ec6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e94989ec6f_0_2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85657595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8565759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e585657595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94989ec6f_0_2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e94989ec6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e94989ec6f_0_2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4233a6dcd_1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4233a6dcd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a4233a6dcd_1_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796564683_1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79656468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e796564683_1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937ac7332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937ac733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其他的標籤像是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標題&lt;h1&gt;~&lt;h6&gt;、段落、圖片、超連結、表格、項目列表、註解寫法...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e937ac7332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937ac7332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937ac733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行內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優點：最為簡單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缺點：維護成本很高、網頁文件容易過大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e937ac7332_0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937ac7332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937ac733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e937ac7332_0_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937ac7332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937ac733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e937ac7332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563888" y="4077072"/>
            <a:ext cx="4824240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3200"/>
              <a:buFont typeface="Arial"/>
              <a:buNone/>
              <a:defRPr b="1" sz="3200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563888" y="4653136"/>
            <a:ext cx="482424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 sz="2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>
                <a:solidFill>
                  <a:srgbClr val="8B8988"/>
                </a:solidFill>
              </a:defRPr>
            </a:lvl2pPr>
            <a:lvl3pPr lvl="2" algn="ctr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>
                <a:solidFill>
                  <a:srgbClr val="8B8988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>
                <a:solidFill>
                  <a:srgbClr val="8B8988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>
                <a:solidFill>
                  <a:srgbClr val="8B89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B8988"/>
              </a:buClr>
              <a:buSzPts val="2000"/>
              <a:buNone/>
              <a:defRPr>
                <a:solidFill>
                  <a:srgbClr val="8B89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B8988"/>
              </a:buClr>
              <a:buSzPts val="2000"/>
              <a:buNone/>
              <a:defRPr>
                <a:solidFill>
                  <a:srgbClr val="8B89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B8988"/>
              </a:buClr>
              <a:buSzPts val="2000"/>
              <a:buNone/>
              <a:defRPr>
                <a:solidFill>
                  <a:srgbClr val="8B89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B8988"/>
              </a:buClr>
              <a:buSzPts val="2000"/>
              <a:buNone/>
              <a:defRPr>
                <a:solidFill>
                  <a:srgbClr val="8B89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4572000" y="5985312"/>
            <a:ext cx="1908016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None/>
              <a:defRPr sz="13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3" type="body"/>
          </p:nvPr>
        </p:nvSpPr>
        <p:spPr>
          <a:xfrm>
            <a:off x="6660232" y="5985312"/>
            <a:ext cx="1728192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None/>
              <a:defRPr sz="13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目錄">
  <p:cSld name="目錄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411760" y="5345248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2411758" y="5642464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000" spcFirstLastPara="1" rIns="0" wrap="square" tIns="0">
            <a:noAutofit/>
          </a:bodyPr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rgbClr val="888889"/>
              </a:buClr>
              <a:buSzPts val="1300"/>
              <a:buNone/>
              <a:defRPr sz="1300">
                <a:solidFill>
                  <a:srgbClr val="8888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3" type="body"/>
          </p:nvPr>
        </p:nvSpPr>
        <p:spPr>
          <a:xfrm>
            <a:off x="3284408" y="4418448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4" type="body"/>
          </p:nvPr>
        </p:nvSpPr>
        <p:spPr>
          <a:xfrm>
            <a:off x="3284407" y="4715560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000" spcFirstLastPara="1" rIns="0" wrap="square" tIns="0">
            <a:noAutofit/>
          </a:bodyPr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rgbClr val="888889"/>
              </a:buClr>
              <a:buSzPts val="1300"/>
              <a:buNone/>
              <a:defRPr sz="1300">
                <a:solidFill>
                  <a:srgbClr val="8888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5" type="body"/>
          </p:nvPr>
        </p:nvSpPr>
        <p:spPr>
          <a:xfrm>
            <a:off x="2411759" y="3491752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6" type="body"/>
          </p:nvPr>
        </p:nvSpPr>
        <p:spPr>
          <a:xfrm>
            <a:off x="2411758" y="3788760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000" spcFirstLastPara="1" rIns="0" wrap="square" tIns="0">
            <a:noAutofit/>
          </a:bodyPr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rgbClr val="888889"/>
              </a:buClr>
              <a:buSzPts val="1300"/>
              <a:buNone/>
              <a:defRPr sz="1300">
                <a:solidFill>
                  <a:srgbClr val="8888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7" type="body"/>
          </p:nvPr>
        </p:nvSpPr>
        <p:spPr>
          <a:xfrm>
            <a:off x="3284408" y="2582904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8" type="body"/>
          </p:nvPr>
        </p:nvSpPr>
        <p:spPr>
          <a:xfrm>
            <a:off x="3284407" y="2879808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000" spcFirstLastPara="1" rIns="0" wrap="square" tIns="0">
            <a:noAutofit/>
          </a:bodyPr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rgbClr val="888889"/>
              </a:buClr>
              <a:buSzPts val="1300"/>
              <a:buNone/>
              <a:defRPr sz="1300">
                <a:solidFill>
                  <a:srgbClr val="8888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9" type="body"/>
          </p:nvPr>
        </p:nvSpPr>
        <p:spPr>
          <a:xfrm>
            <a:off x="2411760" y="1701224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3" type="body"/>
          </p:nvPr>
        </p:nvSpPr>
        <p:spPr>
          <a:xfrm>
            <a:off x="2411759" y="1998024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000" spcFirstLastPara="1" rIns="0" wrap="square" tIns="0">
            <a:noAutofit/>
          </a:bodyPr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rgbClr val="888889"/>
              </a:buClr>
              <a:buSzPts val="1300"/>
              <a:buNone/>
              <a:defRPr sz="1300">
                <a:solidFill>
                  <a:srgbClr val="8888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4" type="body"/>
          </p:nvPr>
        </p:nvSpPr>
        <p:spPr>
          <a:xfrm>
            <a:off x="1547663" y="1611215"/>
            <a:ext cx="763200" cy="64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640"/>
              </a:spcBef>
              <a:spcAft>
                <a:spcPts val="0"/>
              </a:spcAft>
              <a:buClr>
                <a:srgbClr val="597E39"/>
              </a:buClr>
              <a:buSzPts val="3200"/>
              <a:buNone/>
              <a:defRPr b="0" i="1" sz="3200">
                <a:solidFill>
                  <a:srgbClr val="597E3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5" type="body"/>
          </p:nvPr>
        </p:nvSpPr>
        <p:spPr>
          <a:xfrm>
            <a:off x="2420313" y="2492896"/>
            <a:ext cx="763200" cy="64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640"/>
              </a:spcBef>
              <a:spcAft>
                <a:spcPts val="0"/>
              </a:spcAft>
              <a:buClr>
                <a:srgbClr val="597E39"/>
              </a:buClr>
              <a:buSzPts val="3200"/>
              <a:buNone/>
              <a:defRPr b="0" i="1" sz="3200">
                <a:solidFill>
                  <a:srgbClr val="597E3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6" type="body"/>
          </p:nvPr>
        </p:nvSpPr>
        <p:spPr>
          <a:xfrm>
            <a:off x="1547664" y="3419744"/>
            <a:ext cx="763200" cy="64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640"/>
              </a:spcBef>
              <a:spcAft>
                <a:spcPts val="0"/>
              </a:spcAft>
              <a:buClr>
                <a:srgbClr val="597E39"/>
              </a:buClr>
              <a:buSzPts val="3200"/>
              <a:buNone/>
              <a:defRPr b="0" i="1" sz="3200">
                <a:solidFill>
                  <a:srgbClr val="597E3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7" type="body"/>
          </p:nvPr>
        </p:nvSpPr>
        <p:spPr>
          <a:xfrm>
            <a:off x="2420313" y="4346440"/>
            <a:ext cx="763200" cy="64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640"/>
              </a:spcBef>
              <a:spcAft>
                <a:spcPts val="0"/>
              </a:spcAft>
              <a:buClr>
                <a:srgbClr val="597E39"/>
              </a:buClr>
              <a:buSzPts val="3200"/>
              <a:buNone/>
              <a:defRPr b="0" i="1" sz="3200">
                <a:solidFill>
                  <a:srgbClr val="597E3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8" type="body"/>
          </p:nvPr>
        </p:nvSpPr>
        <p:spPr>
          <a:xfrm>
            <a:off x="1547664" y="5273240"/>
            <a:ext cx="763200" cy="64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640"/>
              </a:spcBef>
              <a:spcAft>
                <a:spcPts val="0"/>
              </a:spcAft>
              <a:buClr>
                <a:srgbClr val="597E39"/>
              </a:buClr>
              <a:buSzPts val="3200"/>
              <a:buNone/>
              <a:defRPr b="0" i="1" sz="3200">
                <a:solidFill>
                  <a:srgbClr val="597E3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>
  <p:cSld name="章節標題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2411760" y="2924944"/>
            <a:ext cx="4176464" cy="397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b="1" sz="28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2404352" y="3356992"/>
            <a:ext cx="4176464" cy="207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B8988"/>
              </a:buClr>
              <a:buSzPts val="1800"/>
              <a:buNone/>
              <a:defRPr sz="1800">
                <a:solidFill>
                  <a:srgbClr val="8B89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B8988"/>
              </a:buClr>
              <a:buSzPts val="1600"/>
              <a:buNone/>
              <a:defRPr sz="1600">
                <a:solidFill>
                  <a:srgbClr val="8B89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 sz="1400">
                <a:solidFill>
                  <a:srgbClr val="8B89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 sz="1400">
                <a:solidFill>
                  <a:srgbClr val="8B89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 sz="1400">
                <a:solidFill>
                  <a:srgbClr val="8B89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 sz="1400">
                <a:solidFill>
                  <a:srgbClr val="8B89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 sz="1400">
                <a:solidFill>
                  <a:srgbClr val="8B89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B8988"/>
              </a:buClr>
              <a:buSzPts val="1400"/>
              <a:buNone/>
              <a:defRPr sz="1400">
                <a:solidFill>
                  <a:srgbClr val="8B8988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971600" y="2708920"/>
            <a:ext cx="1296144" cy="936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8000"/>
              <a:buNone/>
              <a:defRPr b="0" i="1" sz="8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>
  <p:cSld name="含標題的內容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475656" y="493565"/>
            <a:ext cx="4104456" cy="28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Clr>
                <a:srgbClr val="597E39"/>
              </a:buClr>
              <a:buSzPts val="2200"/>
              <a:buNone/>
              <a:defRPr b="1" sz="2200">
                <a:solidFill>
                  <a:srgbClr val="597E3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1475655" y="836712"/>
            <a:ext cx="4104457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  <a:defRPr sz="1400">
                <a:solidFill>
                  <a:srgbClr val="8888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3" type="body"/>
          </p:nvPr>
        </p:nvSpPr>
        <p:spPr>
          <a:xfrm>
            <a:off x="323528" y="450204"/>
            <a:ext cx="720080" cy="530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b="0" i="1" sz="4000">
                <a:solidFill>
                  <a:schemeClr val="accent4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4" type="body"/>
          </p:nvPr>
        </p:nvSpPr>
        <p:spPr>
          <a:xfrm>
            <a:off x="1475655" y="1484784"/>
            <a:ext cx="6192689" cy="4248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內容">
  <p:cSld name="空白內容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043609" y="1124744"/>
            <a:ext cx="7128792" cy="460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Relationship Id="rId7" Type="http://schemas.openxmlformats.org/officeDocument/2006/relationships/image" Target="../media/image30.png"/><Relationship Id="rId8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Relationship Id="rId5" Type="http://schemas.openxmlformats.org/officeDocument/2006/relationships/image" Target="../media/image4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1.png"/><Relationship Id="rId4" Type="http://schemas.openxmlformats.org/officeDocument/2006/relationships/image" Target="../media/image4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2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ithelp.ithome.com.tw/articles/10208741" TargetMode="External"/><Relationship Id="rId4" Type="http://schemas.openxmlformats.org/officeDocument/2006/relationships/hyperlink" Target="https://ithelp.ithome.com.tw/users/20112550/ironman/2799?page=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ctrTitle"/>
          </p:nvPr>
        </p:nvSpPr>
        <p:spPr>
          <a:xfrm>
            <a:off x="3563888" y="4077072"/>
            <a:ext cx="4824300" cy="43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HTML&amp;CSS</a:t>
            </a:r>
            <a:endParaRPr/>
          </a:p>
        </p:txBody>
      </p:sp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3563888" y="4653136"/>
            <a:ext cx="4824300" cy="28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4572000" y="5985312"/>
            <a:ext cx="1908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260"/>
              </a:spcBef>
              <a:spcAft>
                <a:spcPts val="0"/>
              </a:spcAft>
              <a:buNone/>
            </a:pPr>
            <a:r>
              <a:rPr lang="zh-TW"/>
              <a:t>編輯人：</a:t>
            </a:r>
            <a:endParaRPr/>
          </a:p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6660232" y="5985312"/>
            <a:ext cx="17283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60"/>
              </a:spcBef>
              <a:spcAft>
                <a:spcPts val="0"/>
              </a:spcAft>
              <a:buNone/>
            </a:pPr>
            <a:r>
              <a:rPr lang="zh-TW"/>
              <a:t>吳峻豪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HTML與CSS簡介</a:t>
            </a:r>
            <a:endParaRPr/>
          </a:p>
        </p:txBody>
      </p:sp>
      <p:sp>
        <p:nvSpPr>
          <p:cNvPr id="153" name="Google Shape;153;p16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zh-TW"/>
              <a:t>tag,class,ID</a:t>
            </a:r>
            <a:r>
              <a:rPr lang="zh-TW"/>
              <a:t>三大基礎選擇器</a:t>
            </a:r>
            <a:endParaRPr/>
          </a:p>
        </p:txBody>
      </p:sp>
      <p:sp>
        <p:nvSpPr>
          <p:cNvPr id="154" name="Google Shape;154;p16"/>
          <p:cNvSpPr txBox="1"/>
          <p:nvPr>
            <p:ph idx="4" type="body"/>
          </p:nvPr>
        </p:nvSpPr>
        <p:spPr>
          <a:xfrm>
            <a:off x="54875" y="1159725"/>
            <a:ext cx="6070500" cy="32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TW">
                <a:solidFill>
                  <a:srgbClr val="000000"/>
                </a:solidFill>
              </a:rPr>
              <a:t>CSS 讀取的優先順序為： </a:t>
            </a:r>
            <a:r>
              <a:rPr lang="zh-TW">
                <a:solidFill>
                  <a:srgbClr val="FF0000"/>
                </a:solidFill>
              </a:rPr>
              <a:t>inline style &gt; id &gt; class &gt;tag</a:t>
            </a:r>
            <a:endParaRPr>
              <a:solidFill>
                <a:srgbClr val="FF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TW">
                <a:solidFill>
                  <a:srgbClr val="000000"/>
                </a:solidFill>
              </a:rPr>
              <a:t>Class name選取器前面要加 </a:t>
            </a:r>
            <a:r>
              <a:rPr lang="zh-TW">
                <a:solidFill>
                  <a:srgbClr val="FF0000"/>
                </a:solidFill>
              </a:rPr>
              <a:t>.</a:t>
            </a:r>
            <a:endParaRPr>
              <a:solidFill>
                <a:srgbClr val="FF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TW">
                <a:solidFill>
                  <a:srgbClr val="000000"/>
                </a:solidFill>
              </a:rPr>
              <a:t>Id name選取器前面要加</a:t>
            </a:r>
            <a:r>
              <a:rPr lang="zh-TW">
                <a:solidFill>
                  <a:srgbClr val="FF0000"/>
                </a:solidFill>
              </a:rPr>
              <a:t>＃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25" y="2234850"/>
            <a:ext cx="4938275" cy="358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2976" y="450200"/>
            <a:ext cx="3479324" cy="57530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/>
          <p:nvPr/>
        </p:nvSpPr>
        <p:spPr>
          <a:xfrm>
            <a:off x="5769875" y="799025"/>
            <a:ext cx="1923900" cy="2092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5693675" y="4790725"/>
            <a:ext cx="2600400" cy="19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2411760" y="2924944"/>
            <a:ext cx="4176600" cy="39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CSS</a:t>
            </a:r>
            <a:r>
              <a:rPr lang="zh-TW"/>
              <a:t>屬性介紹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2404352" y="3356992"/>
            <a:ext cx="4176600" cy="20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CSS屬性介紹</a:t>
            </a:r>
            <a:endParaRPr/>
          </a:p>
        </p:txBody>
      </p:sp>
      <p:sp>
        <p:nvSpPr>
          <p:cNvPr id="172" name="Google Shape;172;p18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zh-TW"/>
              <a:t>html</a:t>
            </a:r>
            <a:r>
              <a:rPr lang="zh-TW"/>
              <a:t>預設tag的元素</a:t>
            </a:r>
            <a:endParaRPr/>
          </a:p>
        </p:txBody>
      </p:sp>
      <p:sp>
        <p:nvSpPr>
          <p:cNvPr id="173" name="Google Shape;173;p18"/>
          <p:cNvSpPr txBox="1"/>
          <p:nvPr>
            <p:ph idx="4" type="body"/>
          </p:nvPr>
        </p:nvSpPr>
        <p:spPr>
          <a:xfrm>
            <a:off x="1395350" y="1144518"/>
            <a:ext cx="6192600" cy="141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1" lang="zh-TW" sz="1600">
                <a:solidFill>
                  <a:srgbClr val="000000"/>
                </a:solidFill>
              </a:rPr>
              <a:t>inline (行內元素)</a:t>
            </a:r>
            <a:endParaRPr b="1"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    預設： &lt;a&gt;、&lt;span&gt;、&lt;b&gt;、&lt;label&gt;、&lt;strong&gt;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    特性：不會獨佔一行，多個相鄰的行內元素會排列在同一行裡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              無法設置寬(width) 高(height)及外邊距的上下無效(ex. margin-top)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725" y="2723731"/>
            <a:ext cx="365760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>
            <p:ph idx="4" type="body"/>
          </p:nvPr>
        </p:nvSpPr>
        <p:spPr>
          <a:xfrm>
            <a:off x="1395350" y="3257675"/>
            <a:ext cx="6972600" cy="141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1" lang="zh-TW" sz="1600">
                <a:solidFill>
                  <a:srgbClr val="000000"/>
                </a:solidFill>
              </a:rPr>
              <a:t>block (塊級元素)</a:t>
            </a:r>
            <a:endParaRPr b="1"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    預設： &lt;div&gt;、&lt;p&gt;、&lt;h1&gt;、&lt;table&gt;、&lt;ul&gt;、&lt;li&gt;、&lt;hr&gt;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    特性：獨佔一行，可設置 寬(width) 高(height) 及內外邊距(margin、padding)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2900" y="4324750"/>
            <a:ext cx="3110099" cy="17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CSS</a:t>
            </a:r>
            <a:r>
              <a:rPr lang="zh-TW"/>
              <a:t>屬性介紹</a:t>
            </a:r>
            <a:endParaRPr/>
          </a:p>
        </p:txBody>
      </p:sp>
      <p:sp>
        <p:nvSpPr>
          <p:cNvPr id="183" name="Google Shape;183;p19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zh-TW"/>
              <a:t>display</a:t>
            </a:r>
            <a:endParaRPr/>
          </a:p>
        </p:txBody>
      </p:sp>
      <p:sp>
        <p:nvSpPr>
          <p:cNvPr id="184" name="Google Shape;184;p19"/>
          <p:cNvSpPr txBox="1"/>
          <p:nvPr>
            <p:ph idx="4" type="body"/>
          </p:nvPr>
        </p:nvSpPr>
        <p:spPr>
          <a:xfrm>
            <a:off x="1366775" y="3880081"/>
            <a:ext cx="6192600" cy="141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zh-TW">
                <a:solidFill>
                  <a:srgbClr val="000000"/>
                </a:solidFill>
              </a:rPr>
              <a:t>block</a:t>
            </a:r>
            <a:endParaRPr b="1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>
                <a:solidFill>
                  <a:srgbClr val="000000"/>
                </a:solidFill>
              </a:rPr>
              <a:t>預設值，最單純的區塊，可以設定寬跟高來調整單一區塊的大小，區塊與區塊彼此間 都會換行排列 。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zh-TW">
                <a:solidFill>
                  <a:srgbClr val="000000"/>
                </a:solidFill>
              </a:rPr>
              <a:t>inline</a:t>
            </a:r>
            <a:endParaRPr b="1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>
                <a:solidFill>
                  <a:srgbClr val="000000"/>
                </a:solidFill>
              </a:rPr>
              <a:t>不能設定區塊的大小，但區塊與區塊彼此間 不會換行排列 。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zh-TW">
                <a:solidFill>
                  <a:srgbClr val="000000"/>
                </a:solidFill>
              </a:rPr>
              <a:t>inline-block</a:t>
            </a:r>
            <a:endParaRPr b="1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>
                <a:solidFill>
                  <a:srgbClr val="000000"/>
                </a:solidFill>
              </a:rPr>
              <a:t>結合 block 與 inline 的特點，可以設定寬跟高來調整單一區塊的大小，同時區塊與區塊彼此間不會換行排列。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25" y="1077150"/>
            <a:ext cx="5031750" cy="26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CSS屬性介紹</a:t>
            </a:r>
            <a:endParaRPr/>
          </a:p>
        </p:txBody>
      </p:sp>
      <p:sp>
        <p:nvSpPr>
          <p:cNvPr id="192" name="Google Shape;192;p20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zh-TW"/>
              <a:t>display</a:t>
            </a:r>
            <a:endParaRPr/>
          </a:p>
        </p:txBody>
      </p:sp>
      <p:sp>
        <p:nvSpPr>
          <p:cNvPr id="193" name="Google Shape;193;p20"/>
          <p:cNvSpPr txBox="1"/>
          <p:nvPr>
            <p:ph idx="3" type="body"/>
          </p:nvPr>
        </p:nvSpPr>
        <p:spPr>
          <a:xfrm>
            <a:off x="323528" y="450204"/>
            <a:ext cx="720000" cy="53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 txBox="1"/>
          <p:nvPr>
            <p:ph idx="4" type="body"/>
          </p:nvPr>
        </p:nvSpPr>
        <p:spPr>
          <a:xfrm>
            <a:off x="1475650" y="3429004"/>
            <a:ext cx="6192600" cy="230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display: none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● 該元素將「隱藏不顯示」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● 該元素被視為不存在，不會在畫面上佔有空間，後續元素會自動遞補上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display: list-item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( 以 block 元素盒子的方式配置，但以條列式項目方式顯示，和 li 一樣 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● 可以指定 寬度(width) 和 高度(height)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● 元素會由上而下「自動換行配置」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display: table-cell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● 與 table 元素中的 th、td 顯示方式相同，可以解決 float 版面無法垂直對齊及無法設定高度一致的缺點，是比較早期 RWD 常見的做法(現在有 flex 可以用)。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5" y="1347835"/>
            <a:ext cx="9144000" cy="201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CSS屬性介紹</a:t>
            </a:r>
            <a:endParaRPr/>
          </a:p>
        </p:txBody>
      </p:sp>
      <p:sp>
        <p:nvSpPr>
          <p:cNvPr id="202" name="Google Shape;202;p21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zh-TW"/>
              <a:t>margin,border,padding</a:t>
            </a:r>
            <a:endParaRPr/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450" y="1180427"/>
            <a:ext cx="6752757" cy="14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6725" y="2730824"/>
            <a:ext cx="1975860" cy="14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8750" y="2786624"/>
            <a:ext cx="2953075" cy="13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4050" y="4414577"/>
            <a:ext cx="198120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98750" y="4281224"/>
            <a:ext cx="2953075" cy="165321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1"/>
          <p:cNvSpPr/>
          <p:nvPr/>
        </p:nvSpPr>
        <p:spPr>
          <a:xfrm>
            <a:off x="2300250" y="5560975"/>
            <a:ext cx="2326800" cy="206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67150" y="706623"/>
            <a:ext cx="3211275" cy="3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1"/>
          <p:cNvSpPr txBox="1"/>
          <p:nvPr/>
        </p:nvSpPr>
        <p:spPr>
          <a:xfrm>
            <a:off x="4865125" y="374175"/>
            <a:ext cx="20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i="0" lang="zh-TW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上  右  下  左</a:t>
            </a:r>
            <a:endParaRPr/>
          </a:p>
        </p:txBody>
      </p:sp>
      <p:sp>
        <p:nvSpPr>
          <p:cNvPr id="211" name="Google Shape;211;p21"/>
          <p:cNvSpPr txBox="1"/>
          <p:nvPr/>
        </p:nvSpPr>
        <p:spPr>
          <a:xfrm>
            <a:off x="7055875" y="3228900"/>
            <a:ext cx="5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lang="zh-TW" sz="2400">
                <a:solidFill>
                  <a:srgbClr val="FF0000"/>
                </a:solidFill>
              </a:rPr>
              <a:t>右</a:t>
            </a:r>
            <a:r>
              <a:rPr b="1" i="0" lang="zh-TW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2" name="Google Shape;212;p21"/>
          <p:cNvSpPr txBox="1"/>
          <p:nvPr/>
        </p:nvSpPr>
        <p:spPr>
          <a:xfrm>
            <a:off x="6274825" y="2529900"/>
            <a:ext cx="5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i="0" lang="zh-TW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上 </a:t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6274825" y="3829200"/>
            <a:ext cx="5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lang="zh-TW" sz="2400">
                <a:solidFill>
                  <a:srgbClr val="FF0000"/>
                </a:solidFill>
              </a:rPr>
              <a:t>下</a:t>
            </a:r>
            <a:r>
              <a:rPr b="1" i="0" lang="zh-TW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4" name="Google Shape;214;p21"/>
          <p:cNvSpPr txBox="1"/>
          <p:nvPr/>
        </p:nvSpPr>
        <p:spPr>
          <a:xfrm>
            <a:off x="4807975" y="3228900"/>
            <a:ext cx="5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lang="zh-TW" sz="2400">
                <a:solidFill>
                  <a:srgbClr val="FF0000"/>
                </a:solidFill>
              </a:rPr>
              <a:t>左</a:t>
            </a:r>
            <a:r>
              <a:rPr b="1" i="0" lang="zh-TW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CSS屬性介紹</a:t>
            </a:r>
            <a:endParaRPr/>
          </a:p>
        </p:txBody>
      </p:sp>
      <p:sp>
        <p:nvSpPr>
          <p:cNvPr id="221" name="Google Shape;221;p22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zh-TW"/>
              <a:t>position</a:t>
            </a:r>
            <a:endParaRPr/>
          </a:p>
        </p:txBody>
      </p:sp>
      <p:sp>
        <p:nvSpPr>
          <p:cNvPr id="222" name="Google Shape;222;p22"/>
          <p:cNvSpPr txBox="1"/>
          <p:nvPr/>
        </p:nvSpPr>
        <p:spPr>
          <a:xfrm>
            <a:off x="1387600" y="1123225"/>
            <a:ext cx="73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position</a:t>
            </a:r>
            <a:r>
              <a:rPr lang="zh-TW"/>
              <a:t>使用時機：</a:t>
            </a:r>
            <a:r>
              <a:rPr lang="zh-TW">
                <a:solidFill>
                  <a:srgbClr val="7F7F7F"/>
                </a:solidFill>
              </a:rPr>
              <a:t>當我要指定一個區塊在畫面某個位置，或跟其他區塊堆疊時</a:t>
            </a:r>
            <a:endParaRPr>
              <a:solidFill>
                <a:srgbClr val="7F7F7F"/>
              </a:solidFill>
            </a:endParaRPr>
          </a:p>
        </p:txBody>
      </p:sp>
      <p:pic>
        <p:nvPicPr>
          <p:cNvPr id="223" name="Google Shape;2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925" y="1872275"/>
            <a:ext cx="3375349" cy="369877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/>
          <p:nvPr/>
        </p:nvSpPr>
        <p:spPr>
          <a:xfrm>
            <a:off x="3735650" y="5054450"/>
            <a:ext cx="506400" cy="516600"/>
          </a:xfrm>
          <a:prstGeom prst="ellipse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 txBox="1"/>
          <p:nvPr/>
        </p:nvSpPr>
        <p:spPr>
          <a:xfrm>
            <a:off x="1519300" y="5571050"/>
            <a:ext cx="29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9900"/>
                </a:solidFill>
              </a:rPr>
              <a:t>例如這個圖是要固定於畫面右下角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26" name="Google Shape;2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9400" y="1892100"/>
            <a:ext cx="3745425" cy="37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2"/>
          <p:cNvSpPr/>
          <p:nvPr/>
        </p:nvSpPr>
        <p:spPr>
          <a:xfrm>
            <a:off x="4789625" y="3463388"/>
            <a:ext cx="1590000" cy="1052700"/>
          </a:xfrm>
          <a:prstGeom prst="ellipse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"/>
          <p:cNvSpPr txBox="1"/>
          <p:nvPr/>
        </p:nvSpPr>
        <p:spPr>
          <a:xfrm>
            <a:off x="5417125" y="5637525"/>
            <a:ext cx="29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9900"/>
                </a:solidFill>
              </a:rPr>
              <a:t>或者這個圖示要蓋在商品的中下方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650" y="1401650"/>
            <a:ext cx="6129674" cy="453192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CSS屬性介紹</a:t>
            </a:r>
            <a:endParaRPr/>
          </a:p>
        </p:txBody>
      </p:sp>
      <p:sp>
        <p:nvSpPr>
          <p:cNvPr id="236" name="Google Shape;236;p23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zh-TW"/>
              <a:t>position</a:t>
            </a:r>
            <a:endParaRPr/>
          </a:p>
        </p:txBody>
      </p:sp>
      <p:sp>
        <p:nvSpPr>
          <p:cNvPr id="237" name="Google Shape;237;p23"/>
          <p:cNvSpPr txBox="1"/>
          <p:nvPr/>
        </p:nvSpPr>
        <p:spPr>
          <a:xfrm>
            <a:off x="1377450" y="991075"/>
            <a:ext cx="73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position:fixed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6480875" y="4547950"/>
            <a:ext cx="1043400" cy="1335900"/>
          </a:xfrm>
          <a:prstGeom prst="ellipse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2115300" y="2905525"/>
            <a:ext cx="1488600" cy="233100"/>
          </a:xfrm>
          <a:prstGeom prst="ellipse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23"/>
          <p:cNvCxnSpPr>
            <a:stCxn id="239" idx="6"/>
            <a:endCxn id="238" idx="1"/>
          </p:cNvCxnSpPr>
          <p:nvPr/>
        </p:nvCxnSpPr>
        <p:spPr>
          <a:xfrm>
            <a:off x="3603900" y="3022075"/>
            <a:ext cx="3029700" cy="17214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CSS屬性介紹</a:t>
            </a:r>
            <a:endParaRPr/>
          </a:p>
        </p:txBody>
      </p:sp>
      <p:sp>
        <p:nvSpPr>
          <p:cNvPr id="247" name="Google Shape;247;p24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zh-TW"/>
              <a:t>position</a:t>
            </a:r>
            <a:endParaRPr/>
          </a:p>
        </p:txBody>
      </p:sp>
      <p:sp>
        <p:nvSpPr>
          <p:cNvPr id="248" name="Google Shape;248;p24"/>
          <p:cNvSpPr txBox="1"/>
          <p:nvPr/>
        </p:nvSpPr>
        <p:spPr>
          <a:xfrm>
            <a:off x="1364225" y="980700"/>
            <a:ext cx="52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position:absolute;  position:relative;</a:t>
            </a:r>
            <a:endParaRPr/>
          </a:p>
        </p:txBody>
      </p:sp>
      <p:grpSp>
        <p:nvGrpSpPr>
          <p:cNvPr id="249" name="Google Shape;249;p24"/>
          <p:cNvGrpSpPr/>
          <p:nvPr/>
        </p:nvGrpSpPr>
        <p:grpSpPr>
          <a:xfrm>
            <a:off x="1139300" y="1303600"/>
            <a:ext cx="6865400" cy="4624575"/>
            <a:chOff x="1139300" y="1303600"/>
            <a:chExt cx="6865400" cy="4624575"/>
          </a:xfrm>
        </p:grpSpPr>
        <p:pic>
          <p:nvPicPr>
            <p:cNvPr id="250" name="Google Shape;25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39300" y="1303600"/>
              <a:ext cx="6865400" cy="46245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1" name="Google Shape;251;p24"/>
            <p:cNvGrpSpPr/>
            <p:nvPr/>
          </p:nvGrpSpPr>
          <p:grpSpPr>
            <a:xfrm>
              <a:off x="1695175" y="3429000"/>
              <a:ext cx="2212600" cy="1725479"/>
              <a:chOff x="1695175" y="3429000"/>
              <a:chExt cx="2212600" cy="1725479"/>
            </a:xfrm>
          </p:grpSpPr>
          <p:sp>
            <p:nvSpPr>
              <p:cNvPr id="252" name="Google Shape;252;p24"/>
              <p:cNvSpPr/>
              <p:nvPr/>
            </p:nvSpPr>
            <p:spPr>
              <a:xfrm>
                <a:off x="1695175" y="3429000"/>
                <a:ext cx="1488600" cy="869400"/>
              </a:xfrm>
              <a:prstGeom prst="ellipse">
                <a:avLst/>
              </a:prstGeom>
              <a:noFill/>
              <a:ln cap="flat" cmpd="sng" w="38100">
                <a:solidFill>
                  <a:srgbClr val="E691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3" name="Google Shape;253;p24"/>
              <p:cNvCxnSpPr>
                <a:stCxn id="252" idx="5"/>
              </p:cNvCxnSpPr>
              <p:nvPr/>
            </p:nvCxnSpPr>
            <p:spPr>
              <a:xfrm>
                <a:off x="2965775" y="4171079"/>
                <a:ext cx="942000" cy="983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254" name="Google Shape;254;p24"/>
          <p:cNvGrpSpPr/>
          <p:nvPr/>
        </p:nvGrpSpPr>
        <p:grpSpPr>
          <a:xfrm>
            <a:off x="1139300" y="1303600"/>
            <a:ext cx="6865399" cy="4708439"/>
            <a:chOff x="1139300" y="1303600"/>
            <a:chExt cx="6865399" cy="4708439"/>
          </a:xfrm>
        </p:grpSpPr>
        <p:pic>
          <p:nvPicPr>
            <p:cNvPr id="255" name="Google Shape;255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39300" y="1303600"/>
              <a:ext cx="6865399" cy="470843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6" name="Google Shape;256;p24"/>
            <p:cNvCxnSpPr>
              <a:stCxn id="257" idx="3"/>
            </p:cNvCxnSpPr>
            <p:nvPr/>
          </p:nvCxnSpPr>
          <p:spPr>
            <a:xfrm flipH="1" rot="10800000">
              <a:off x="3148200" y="2378550"/>
              <a:ext cx="1065600" cy="14658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7" name="Google Shape;257;p24"/>
            <p:cNvSpPr/>
            <p:nvPr/>
          </p:nvSpPr>
          <p:spPr>
            <a:xfrm>
              <a:off x="1659000" y="3429000"/>
              <a:ext cx="1489200" cy="830700"/>
            </a:xfrm>
            <a:prstGeom prst="rect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1781000" y="1464375"/>
              <a:ext cx="1489200" cy="144000"/>
            </a:xfrm>
            <a:prstGeom prst="rect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9" name="Google Shape;259;p24"/>
            <p:cNvCxnSpPr/>
            <p:nvPr/>
          </p:nvCxnSpPr>
          <p:spPr>
            <a:xfrm>
              <a:off x="3270200" y="1535175"/>
              <a:ext cx="566700" cy="4992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CSS屬性介紹</a:t>
            </a:r>
            <a:endParaRPr/>
          </a:p>
        </p:txBody>
      </p:sp>
      <p:sp>
        <p:nvSpPr>
          <p:cNvPr id="266" name="Google Shape;266;p25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zh-TW"/>
              <a:t>z-index</a:t>
            </a:r>
            <a:endParaRPr/>
          </a:p>
        </p:txBody>
      </p:sp>
      <p:sp>
        <p:nvSpPr>
          <p:cNvPr id="267" name="Google Shape;267;p25"/>
          <p:cNvSpPr txBox="1"/>
          <p:nvPr/>
        </p:nvSpPr>
        <p:spPr>
          <a:xfrm>
            <a:off x="1364225" y="980700"/>
            <a:ext cx="52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z-index: </a:t>
            </a:r>
            <a:r>
              <a:rPr lang="zh-TW">
                <a:solidFill>
                  <a:srgbClr val="7F7F7F"/>
                </a:solidFill>
              </a:rPr>
              <a:t>整數（數字越大越上層）</a:t>
            </a:r>
            <a:endParaRPr>
              <a:solidFill>
                <a:srgbClr val="7F7F7F"/>
              </a:solidFill>
            </a:endParaRPr>
          </a:p>
        </p:txBody>
      </p:sp>
      <p:cxnSp>
        <p:nvCxnSpPr>
          <p:cNvPr id="268" name="Google Shape;268;p25"/>
          <p:cNvCxnSpPr>
            <a:stCxn id="269" idx="3"/>
          </p:cNvCxnSpPr>
          <p:nvPr/>
        </p:nvCxnSpPr>
        <p:spPr>
          <a:xfrm flipH="1" rot="10800000">
            <a:off x="3148200" y="2378550"/>
            <a:ext cx="1065600" cy="14658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70" name="Google Shape;2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175" y="1380900"/>
            <a:ext cx="6224024" cy="449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5"/>
          <p:cNvSpPr/>
          <p:nvPr/>
        </p:nvSpPr>
        <p:spPr>
          <a:xfrm>
            <a:off x="1892400" y="2034325"/>
            <a:ext cx="1489200" cy="2223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5"/>
          <p:cNvSpPr/>
          <p:nvPr/>
        </p:nvSpPr>
        <p:spPr>
          <a:xfrm>
            <a:off x="1892400" y="4091175"/>
            <a:ext cx="1489200" cy="2223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5"/>
          <p:cNvSpPr/>
          <p:nvPr/>
        </p:nvSpPr>
        <p:spPr>
          <a:xfrm>
            <a:off x="1892400" y="5286950"/>
            <a:ext cx="1489200" cy="2223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7" type="body"/>
          </p:nvPr>
        </p:nvSpPr>
        <p:spPr>
          <a:xfrm>
            <a:off x="2535908" y="3429004"/>
            <a:ext cx="3528300" cy="28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zh-TW"/>
              <a:t>HTML與CSS</a:t>
            </a:r>
            <a:r>
              <a:rPr lang="zh-TW"/>
              <a:t>簡介</a:t>
            </a:r>
            <a:endParaRPr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/>
              <a:t>CSS屬性介紹</a:t>
            </a:r>
            <a:endParaRPr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/>
              <a:t>延伸RWD</a:t>
            </a:r>
            <a:endParaRPr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/>
              <a:t>參考資料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CSS屬性介紹</a:t>
            </a:r>
            <a:endParaRPr/>
          </a:p>
        </p:txBody>
      </p:sp>
      <p:sp>
        <p:nvSpPr>
          <p:cNvPr id="280" name="Google Shape;280;p26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zh-TW"/>
              <a:t>visibility:hidden;display:none</a:t>
            </a:r>
            <a:r>
              <a:rPr lang="zh-TW"/>
              <a:t>差別</a:t>
            </a:r>
            <a:endParaRPr/>
          </a:p>
        </p:txBody>
      </p:sp>
      <p:pic>
        <p:nvPicPr>
          <p:cNvPr id="281" name="Google Shape;2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9199"/>
            <a:ext cx="9210226" cy="6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36350"/>
            <a:ext cx="9210225" cy="570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347975"/>
            <a:ext cx="9210226" cy="645582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6"/>
          <p:cNvSpPr/>
          <p:nvPr/>
        </p:nvSpPr>
        <p:spPr>
          <a:xfrm>
            <a:off x="2556350" y="3027075"/>
            <a:ext cx="1543200" cy="1440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"/>
          <p:cNvSpPr/>
          <p:nvPr/>
        </p:nvSpPr>
        <p:spPr>
          <a:xfrm>
            <a:off x="2556350" y="4522500"/>
            <a:ext cx="1147800" cy="1440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CSS屬性介紹</a:t>
            </a:r>
            <a:endParaRPr/>
          </a:p>
        </p:txBody>
      </p:sp>
      <p:sp>
        <p:nvSpPr>
          <p:cNvPr id="292" name="Google Shape;292;p27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zh-TW"/>
              <a:t>background</a:t>
            </a:r>
            <a:endParaRPr/>
          </a:p>
        </p:txBody>
      </p:sp>
      <p:pic>
        <p:nvPicPr>
          <p:cNvPr id="293" name="Google Shape;2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55822"/>
            <a:ext cx="9143999" cy="2509756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94" name="Google Shape;294;p27"/>
          <p:cNvCxnSpPr/>
          <p:nvPr/>
        </p:nvCxnSpPr>
        <p:spPr>
          <a:xfrm flipH="1" rot="10800000">
            <a:off x="5312675" y="2827375"/>
            <a:ext cx="3667200" cy="28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27"/>
          <p:cNvCxnSpPr/>
          <p:nvPr/>
        </p:nvCxnSpPr>
        <p:spPr>
          <a:xfrm>
            <a:off x="7141475" y="2017675"/>
            <a:ext cx="9600" cy="1828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27"/>
          <p:cNvSpPr txBox="1"/>
          <p:nvPr/>
        </p:nvSpPr>
        <p:spPr>
          <a:xfrm>
            <a:off x="1416950" y="4265575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7"/>
          <p:cNvSpPr txBox="1"/>
          <p:nvPr/>
        </p:nvSpPr>
        <p:spPr>
          <a:xfrm>
            <a:off x="0" y="4484600"/>
            <a:ext cx="548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</a:rPr>
              <a:t>background</a:t>
            </a:r>
            <a:r>
              <a:rPr lang="zh-TW" sz="1600">
                <a:solidFill>
                  <a:srgbClr val="FF0000"/>
                </a:solidFill>
              </a:rPr>
              <a:t>屬性可全部簡化至background裡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CSS屬性介紹</a:t>
            </a:r>
            <a:endParaRPr/>
          </a:p>
        </p:txBody>
      </p:sp>
      <p:sp>
        <p:nvSpPr>
          <p:cNvPr id="304" name="Google Shape;304;p28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zh-TW"/>
              <a:t>flex</a:t>
            </a:r>
            <a:r>
              <a:rPr lang="zh-TW"/>
              <a:t>外容器屬性</a:t>
            </a:r>
            <a:endParaRPr/>
          </a:p>
        </p:txBody>
      </p:sp>
      <p:sp>
        <p:nvSpPr>
          <p:cNvPr id="305" name="Google Shape;305;p28"/>
          <p:cNvSpPr txBox="1"/>
          <p:nvPr/>
        </p:nvSpPr>
        <p:spPr>
          <a:xfrm>
            <a:off x="1388375" y="4246525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6" name="Google Shape;306;p28"/>
          <p:cNvGrpSpPr/>
          <p:nvPr/>
        </p:nvGrpSpPr>
        <p:grpSpPr>
          <a:xfrm>
            <a:off x="66584" y="1888569"/>
            <a:ext cx="4272101" cy="2469276"/>
            <a:chOff x="1256713" y="1537612"/>
            <a:chExt cx="6264078" cy="3390000"/>
          </a:xfrm>
        </p:grpSpPr>
        <p:pic>
          <p:nvPicPr>
            <p:cNvPr id="307" name="Google Shape;307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6713" y="1537750"/>
              <a:ext cx="6264078" cy="298006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8" name="Google Shape;308;p28"/>
            <p:cNvCxnSpPr/>
            <p:nvPr/>
          </p:nvCxnSpPr>
          <p:spPr>
            <a:xfrm>
              <a:off x="4383952" y="1537612"/>
              <a:ext cx="14400" cy="33900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09" name="Google Shape;309;p28"/>
          <p:cNvSpPr txBox="1"/>
          <p:nvPr/>
        </p:nvSpPr>
        <p:spPr>
          <a:xfrm>
            <a:off x="3677077" y="2966175"/>
            <a:ext cx="9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主軸線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10" name="Google Shape;310;p28"/>
          <p:cNvSpPr txBox="1"/>
          <p:nvPr/>
        </p:nvSpPr>
        <p:spPr>
          <a:xfrm>
            <a:off x="2241596" y="4066325"/>
            <a:ext cx="9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交錯軸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11" name="Google Shape;31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352" y="2019725"/>
            <a:ext cx="4366654" cy="189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28"/>
          <p:cNvCxnSpPr/>
          <p:nvPr/>
        </p:nvCxnSpPr>
        <p:spPr>
          <a:xfrm>
            <a:off x="66575" y="2966175"/>
            <a:ext cx="4486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CSS屬性介紹</a:t>
            </a:r>
            <a:endParaRPr/>
          </a:p>
        </p:txBody>
      </p:sp>
      <p:sp>
        <p:nvSpPr>
          <p:cNvPr id="319" name="Google Shape;319;p29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zh-TW"/>
              <a:t>內元件屬性</a:t>
            </a:r>
            <a:endParaRPr/>
          </a:p>
        </p:txBody>
      </p:sp>
      <p:sp>
        <p:nvSpPr>
          <p:cNvPr id="320" name="Google Shape;320;p29"/>
          <p:cNvSpPr txBox="1"/>
          <p:nvPr/>
        </p:nvSpPr>
        <p:spPr>
          <a:xfrm>
            <a:off x="1416950" y="4265575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9"/>
          <p:cNvSpPr txBox="1"/>
          <p:nvPr/>
        </p:nvSpPr>
        <p:spPr>
          <a:xfrm>
            <a:off x="1562100" y="4903700"/>
            <a:ext cx="548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</a:rPr>
              <a:t>flex: </a:t>
            </a:r>
            <a:r>
              <a:rPr lang="zh-TW">
                <a:solidFill>
                  <a:srgbClr val="FF0000"/>
                </a:solidFill>
              </a:rPr>
              <a:t>flex-grow | flex-shrink | flex-basis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322" name="Google Shape;322;p29"/>
          <p:cNvSpPr txBox="1"/>
          <p:nvPr/>
        </p:nvSpPr>
        <p:spPr>
          <a:xfrm>
            <a:off x="1475650" y="1160375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Flex-grow 公式:*白話文: 剩下空間分完之後，再加上自己的固定值*</a:t>
            </a:r>
            <a:endParaRPr/>
          </a:p>
        </p:txBody>
      </p:sp>
      <p:pic>
        <p:nvPicPr>
          <p:cNvPr id="323" name="Google Shape;3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100" y="1532550"/>
            <a:ext cx="3787909" cy="2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9"/>
          <p:cNvSpPr txBox="1"/>
          <p:nvPr/>
        </p:nvSpPr>
        <p:spPr>
          <a:xfrm>
            <a:off x="1562100" y="4046450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Flex-shrink 公式:*白話文: 多的空間拿出來分一分*</a:t>
            </a:r>
            <a:endParaRPr/>
          </a:p>
        </p:txBody>
      </p:sp>
      <p:sp>
        <p:nvSpPr>
          <p:cNvPr id="325" name="Google Shape;325;p29"/>
          <p:cNvSpPr txBox="1"/>
          <p:nvPr/>
        </p:nvSpPr>
        <p:spPr>
          <a:xfrm>
            <a:off x="1616975" y="4560350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簡寫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CSS屬性介紹</a:t>
            </a:r>
            <a:endParaRPr/>
          </a:p>
        </p:txBody>
      </p:sp>
      <p:sp>
        <p:nvSpPr>
          <p:cNvPr id="332" name="Google Shape;332;p30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zh-TW"/>
              <a:t>內元件屬性</a:t>
            </a:r>
            <a:endParaRPr/>
          </a:p>
        </p:txBody>
      </p:sp>
      <p:pic>
        <p:nvPicPr>
          <p:cNvPr id="333" name="Google Shape;3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1029950"/>
            <a:ext cx="3574090" cy="26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50" y="3633078"/>
            <a:ext cx="3574101" cy="2426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2425" y="980700"/>
            <a:ext cx="2920254" cy="5012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0"/>
          <p:cNvSpPr txBox="1"/>
          <p:nvPr/>
        </p:nvSpPr>
        <p:spPr>
          <a:xfrm>
            <a:off x="7217675" y="980700"/>
            <a:ext cx="5486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.container{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</a:t>
            </a:r>
            <a:r>
              <a:rPr lang="zh-TW"/>
              <a:t>width: 300px;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(總寬300-box的寬)/所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有的grow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再分配給每個box需要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的grow量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/>
          <p:nvPr>
            <p:ph type="title"/>
          </p:nvPr>
        </p:nvSpPr>
        <p:spPr>
          <a:xfrm>
            <a:off x="2411748" y="2924950"/>
            <a:ext cx="4846500" cy="39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延伸RWD</a:t>
            </a:r>
            <a:endParaRPr/>
          </a:p>
        </p:txBody>
      </p:sp>
      <p:sp>
        <p:nvSpPr>
          <p:cNvPr id="343" name="Google Shape;343;p31"/>
          <p:cNvSpPr txBox="1"/>
          <p:nvPr>
            <p:ph idx="1" type="body"/>
          </p:nvPr>
        </p:nvSpPr>
        <p:spPr>
          <a:xfrm>
            <a:off x="2404352" y="3356992"/>
            <a:ext cx="4176600" cy="20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延伸RWD</a:t>
            </a:r>
            <a:endParaRPr/>
          </a:p>
        </p:txBody>
      </p:sp>
      <p:sp>
        <p:nvSpPr>
          <p:cNvPr id="350" name="Google Shape;350;p32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zh-TW"/>
              <a:t>什麼是ＲＷＤ</a:t>
            </a:r>
            <a:endParaRPr/>
          </a:p>
        </p:txBody>
      </p:sp>
      <p:sp>
        <p:nvSpPr>
          <p:cNvPr id="351" name="Google Shape;351;p32"/>
          <p:cNvSpPr txBox="1"/>
          <p:nvPr/>
        </p:nvSpPr>
        <p:spPr>
          <a:xfrm>
            <a:off x="1416950" y="4265575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RWD響應式網站設計" id="352" name="Google Shape;352;p32" title="RWD響應式網站設計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675" y="2019350"/>
            <a:ext cx="7277100" cy="357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2"/>
          <p:cNvSpPr txBox="1"/>
          <p:nvPr/>
        </p:nvSpPr>
        <p:spPr>
          <a:xfrm>
            <a:off x="759725" y="1179425"/>
            <a:ext cx="725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298B12"/>
                </a:solidFill>
              </a:rPr>
              <a:t>響應式網頁設計(Responsive Web Design)</a:t>
            </a:r>
            <a:endParaRPr b="1" sz="1800">
              <a:solidFill>
                <a:srgbClr val="298B1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3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延伸RWD</a:t>
            </a:r>
            <a:endParaRPr/>
          </a:p>
        </p:txBody>
      </p:sp>
      <p:sp>
        <p:nvSpPr>
          <p:cNvPr id="360" name="Google Shape;360;p33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zh-TW"/>
              <a:t>什麼是ＲＷＤ</a:t>
            </a:r>
            <a:endParaRPr/>
          </a:p>
        </p:txBody>
      </p:sp>
      <p:sp>
        <p:nvSpPr>
          <p:cNvPr id="361" name="Google Shape;361;p33"/>
          <p:cNvSpPr txBox="1"/>
          <p:nvPr/>
        </p:nvSpPr>
        <p:spPr>
          <a:xfrm>
            <a:off x="1416950" y="4265575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3"/>
          <p:cNvSpPr txBox="1"/>
          <p:nvPr/>
        </p:nvSpPr>
        <p:spPr>
          <a:xfrm>
            <a:off x="6768913" y="2189175"/>
            <a:ext cx="140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298B12"/>
                </a:solidFill>
              </a:rPr>
              <a:t>O 有RWD</a:t>
            </a:r>
            <a:endParaRPr b="1" sz="1800">
              <a:solidFill>
                <a:srgbClr val="298B12"/>
              </a:solidFill>
            </a:endParaRPr>
          </a:p>
        </p:txBody>
      </p:sp>
      <p:sp>
        <p:nvSpPr>
          <p:cNvPr id="363" name="Google Shape;363;p33"/>
          <p:cNvSpPr txBox="1"/>
          <p:nvPr/>
        </p:nvSpPr>
        <p:spPr>
          <a:xfrm>
            <a:off x="1253938" y="2189175"/>
            <a:ext cx="140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ED5C40"/>
                </a:solidFill>
              </a:rPr>
              <a:t>X </a:t>
            </a:r>
            <a:r>
              <a:rPr b="1" lang="zh-TW" sz="1800">
                <a:solidFill>
                  <a:srgbClr val="ED5C40"/>
                </a:solidFill>
              </a:rPr>
              <a:t>沒有RWD</a:t>
            </a:r>
            <a:endParaRPr b="1" sz="1800">
              <a:solidFill>
                <a:srgbClr val="ED5C40"/>
              </a:solidFill>
            </a:endParaRPr>
          </a:p>
        </p:txBody>
      </p:sp>
      <p:pic>
        <p:nvPicPr>
          <p:cNvPr id="364" name="Google Shape;3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13" y="2879637"/>
            <a:ext cx="4104599" cy="1500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6850" y="2650876"/>
            <a:ext cx="4651549" cy="22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3"/>
          <p:cNvSpPr/>
          <p:nvPr/>
        </p:nvSpPr>
        <p:spPr>
          <a:xfrm>
            <a:off x="4695825" y="3703550"/>
            <a:ext cx="1483500" cy="23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RWD</a:t>
            </a:r>
            <a:r>
              <a:rPr lang="zh-TW"/>
              <a:t>延伸</a:t>
            </a:r>
            <a:endParaRPr/>
          </a:p>
        </p:txBody>
      </p:sp>
      <p:sp>
        <p:nvSpPr>
          <p:cNvPr id="373" name="Google Shape;373;p34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zh-TW"/>
              <a:t>RWD</a:t>
            </a:r>
            <a:r>
              <a:rPr lang="zh-TW"/>
              <a:t>主要三大技術</a:t>
            </a:r>
            <a:endParaRPr/>
          </a:p>
        </p:txBody>
      </p:sp>
      <p:sp>
        <p:nvSpPr>
          <p:cNvPr id="374" name="Google Shape;374;p34"/>
          <p:cNvSpPr txBox="1"/>
          <p:nvPr>
            <p:ph idx="3" type="body"/>
          </p:nvPr>
        </p:nvSpPr>
        <p:spPr>
          <a:xfrm>
            <a:off x="323528" y="450204"/>
            <a:ext cx="720000" cy="53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4"/>
          <p:cNvSpPr txBox="1"/>
          <p:nvPr/>
        </p:nvSpPr>
        <p:spPr>
          <a:xfrm>
            <a:off x="1357350" y="1593450"/>
            <a:ext cx="6429300" cy="3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zh-TW" sz="1700"/>
              <a:t>媒體查詢(media query)</a:t>
            </a:r>
            <a:r>
              <a:rPr lang="zh-TW" sz="1500">
                <a:solidFill>
                  <a:schemeClr val="accent3"/>
                </a:solidFill>
              </a:rPr>
              <a:t>透過CSS3新增媒體查詢功能，根據瀏覽器自動調整版面配置</a:t>
            </a:r>
            <a:endParaRPr sz="1500">
              <a:solidFill>
                <a:schemeClr val="accent3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○"/>
            </a:pPr>
            <a:r>
              <a:rPr lang="zh-TW" sz="1500">
                <a:solidFill>
                  <a:schemeClr val="accent3"/>
                </a:solidFill>
              </a:rPr>
              <a:t>@media screen and (max-width:768px){}</a:t>
            </a:r>
            <a:endParaRPr sz="1500">
              <a:solidFill>
                <a:schemeClr val="accent3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zh-TW" sz="1700"/>
              <a:t>流動圖片(fluid image)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○"/>
            </a:pPr>
            <a:r>
              <a:rPr lang="zh-TW" sz="1500">
                <a:solidFill>
                  <a:schemeClr val="accent3"/>
                </a:solidFill>
              </a:rPr>
              <a:t>設定圖片或物件大小時，根據其容器大小比例做縮放，而不要設定絕對大小(ex.50px)，如此一來，當螢幕大小改變，元素也會隨縮放比例做改變</a:t>
            </a:r>
            <a:endParaRPr sz="1500">
              <a:solidFill>
                <a:schemeClr val="accent3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zh-TW" sz="1700"/>
              <a:t>流動網格(fluid grid)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○"/>
            </a:pPr>
            <a:r>
              <a:rPr lang="zh-TW" sz="1500">
                <a:solidFill>
                  <a:schemeClr val="accent3"/>
                </a:solidFill>
              </a:rPr>
              <a:t>以百分比作為單位，根據瀏覽器的寬度自由縮放網頁的元素</a:t>
            </a:r>
            <a:endParaRPr sz="15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5"/>
          <p:cNvSpPr txBox="1"/>
          <p:nvPr>
            <p:ph type="title"/>
          </p:nvPr>
        </p:nvSpPr>
        <p:spPr>
          <a:xfrm>
            <a:off x="2411748" y="2924950"/>
            <a:ext cx="4846500" cy="39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參考資料</a:t>
            </a:r>
            <a:endParaRPr/>
          </a:p>
        </p:txBody>
      </p:sp>
      <p:sp>
        <p:nvSpPr>
          <p:cNvPr id="382" name="Google Shape;382;p35"/>
          <p:cNvSpPr txBox="1"/>
          <p:nvPr>
            <p:ph idx="1" type="body"/>
          </p:nvPr>
        </p:nvSpPr>
        <p:spPr>
          <a:xfrm>
            <a:off x="2404352" y="3356992"/>
            <a:ext cx="4176600" cy="20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2411748" y="2924950"/>
            <a:ext cx="4846500" cy="39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HTML與CSS簡介</a:t>
            </a:r>
            <a:endParaRPr/>
          </a:p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2404352" y="3356992"/>
            <a:ext cx="4176600" cy="20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參考資料</a:t>
            </a:r>
            <a:endParaRPr/>
          </a:p>
        </p:txBody>
      </p:sp>
      <p:sp>
        <p:nvSpPr>
          <p:cNvPr id="389" name="Google Shape;389;p36"/>
          <p:cNvSpPr txBox="1"/>
          <p:nvPr/>
        </p:nvSpPr>
        <p:spPr>
          <a:xfrm>
            <a:off x="1357350" y="1593450"/>
            <a:ext cx="64293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 u="sng">
                <a:solidFill>
                  <a:schemeClr val="hlink"/>
                </a:solidFill>
                <a:hlinkClick r:id="rId3"/>
              </a:rPr>
              <a:t>Flex 空間分配</a:t>
            </a:r>
            <a:endParaRPr sz="15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 u="sng">
                <a:solidFill>
                  <a:schemeClr val="hlink"/>
                </a:solidFill>
                <a:hlinkClick r:id="rId4"/>
              </a:rPr>
              <a:t>金魚都能懂的 CSS 選取器</a:t>
            </a:r>
            <a:endParaRPr sz="15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accent3"/>
                </a:solidFill>
              </a:rPr>
              <a:t>參考書籍：</a:t>
            </a:r>
            <a:endParaRPr sz="15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HTML、</a:t>
            </a:r>
            <a:r>
              <a:rPr lang="zh-TW">
                <a:solidFill>
                  <a:schemeClr val="dk1"/>
                </a:solidFill>
              </a:rPr>
              <a:t>CSS3、JavaScript、jQuery、jQuery UI、Ajax、RWD 網頁程式設計/陳慧貞著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1475647" y="493575"/>
            <a:ext cx="61047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HTML與CSS簡介</a:t>
            </a:r>
            <a:endParaRPr/>
          </a:p>
        </p:txBody>
      </p:sp>
      <p:sp>
        <p:nvSpPr>
          <p:cNvPr id="75" name="Google Shape;75;p10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 txBox="1"/>
          <p:nvPr/>
        </p:nvSpPr>
        <p:spPr>
          <a:xfrm>
            <a:off x="1475650" y="1371575"/>
            <a:ext cx="7344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HTML: 文件是由</a:t>
            </a:r>
            <a:r>
              <a:rPr lang="zh-TW" sz="1500">
                <a:solidFill>
                  <a:srgbClr val="FF0000"/>
                </a:solidFill>
              </a:rPr>
              <a:t>標籤 (tag) </a:t>
            </a:r>
            <a:r>
              <a:rPr lang="zh-TW" sz="1500"/>
              <a:t>和內容交織而成的文字文件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CSS:(Cascading Style Sheets) 網頁樣式表，用來定義HTML元素的顯示樣貌</a:t>
            </a:r>
            <a:endParaRPr sz="1500"/>
          </a:p>
        </p:txBody>
      </p:sp>
      <p:pic>
        <p:nvPicPr>
          <p:cNvPr id="77" name="Google Shape;7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177" y="2447075"/>
            <a:ext cx="7006176" cy="31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HTML與CSS簡介</a:t>
            </a:r>
            <a:endParaRPr/>
          </a:p>
        </p:txBody>
      </p:sp>
      <p:sp>
        <p:nvSpPr>
          <p:cNvPr id="84" name="Google Shape;84;p11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zh-TW"/>
              <a:t>HTML 起始</a:t>
            </a:r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750" y="1114863"/>
            <a:ext cx="6848475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750" y="3872788"/>
            <a:ext cx="5610225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/>
          <p:nvPr/>
        </p:nvSpPr>
        <p:spPr>
          <a:xfrm>
            <a:off x="1870375" y="2415875"/>
            <a:ext cx="2209500" cy="28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＝</a:t>
            </a:r>
            <a:endParaRPr/>
          </a:p>
        </p:txBody>
      </p:sp>
      <p:sp>
        <p:nvSpPr>
          <p:cNvPr id="88" name="Google Shape;88;p11"/>
          <p:cNvSpPr/>
          <p:nvPr/>
        </p:nvSpPr>
        <p:spPr>
          <a:xfrm>
            <a:off x="1804575" y="3067050"/>
            <a:ext cx="1869900" cy="28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11"/>
          <p:cNvCxnSpPr/>
          <p:nvPr/>
        </p:nvCxnSpPr>
        <p:spPr>
          <a:xfrm flipH="1">
            <a:off x="3522100" y="2696675"/>
            <a:ext cx="424800" cy="134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1"/>
          <p:cNvCxnSpPr/>
          <p:nvPr/>
        </p:nvCxnSpPr>
        <p:spPr>
          <a:xfrm>
            <a:off x="1870375" y="3347850"/>
            <a:ext cx="13200" cy="187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HTML與CSS簡介</a:t>
            </a:r>
            <a:endParaRPr/>
          </a:p>
        </p:txBody>
      </p:sp>
      <p:sp>
        <p:nvSpPr>
          <p:cNvPr id="97" name="Google Shape;97;p12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zh-TW"/>
              <a:t>基礎標籤</a:t>
            </a:r>
            <a:endParaRPr/>
          </a:p>
        </p:txBody>
      </p:sp>
      <p:pic>
        <p:nvPicPr>
          <p:cNvPr id="98" name="Google Shape;9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950" y="1269362"/>
            <a:ext cx="434340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 txBox="1"/>
          <p:nvPr/>
        </p:nvSpPr>
        <p:spPr>
          <a:xfrm>
            <a:off x="1388950" y="937063"/>
            <a:ext cx="55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標頭 (Heading)</a:t>
            </a:r>
            <a:endParaRPr/>
          </a:p>
        </p:txBody>
      </p:sp>
      <p:sp>
        <p:nvSpPr>
          <p:cNvPr id="100" name="Google Shape;100;p12"/>
          <p:cNvSpPr txBox="1"/>
          <p:nvPr/>
        </p:nvSpPr>
        <p:spPr>
          <a:xfrm>
            <a:off x="1388950" y="2698100"/>
            <a:ext cx="55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段落 (Paragraph)</a:t>
            </a:r>
            <a:endParaRPr/>
          </a:p>
        </p:txBody>
      </p:sp>
      <p:pic>
        <p:nvPicPr>
          <p:cNvPr id="101" name="Google Shape;10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325" y="3025750"/>
            <a:ext cx="8775196" cy="7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6225" y="4139450"/>
            <a:ext cx="2635907" cy="9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1449" y="4148092"/>
            <a:ext cx="2558126" cy="96793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2"/>
          <p:cNvSpPr txBox="1"/>
          <p:nvPr/>
        </p:nvSpPr>
        <p:spPr>
          <a:xfrm>
            <a:off x="1446750" y="3795175"/>
            <a:ext cx="55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清單 (List)</a:t>
            </a:r>
            <a:endParaRPr/>
          </a:p>
        </p:txBody>
      </p:sp>
      <p:sp>
        <p:nvSpPr>
          <p:cNvPr id="105" name="Google Shape;105;p12"/>
          <p:cNvSpPr txBox="1"/>
          <p:nvPr/>
        </p:nvSpPr>
        <p:spPr>
          <a:xfrm>
            <a:off x="1446750" y="5127975"/>
            <a:ext cx="55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影像 (Images)</a:t>
            </a:r>
            <a:endParaRPr/>
          </a:p>
        </p:txBody>
      </p:sp>
      <p:pic>
        <p:nvPicPr>
          <p:cNvPr id="106" name="Google Shape;106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75650" y="5499725"/>
            <a:ext cx="583882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HTML與CSS簡介</a:t>
            </a:r>
            <a:endParaRPr/>
          </a:p>
        </p:txBody>
      </p:sp>
      <p:sp>
        <p:nvSpPr>
          <p:cNvPr id="113" name="Google Shape;113;p13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zh-TW"/>
              <a:t>CSS</a:t>
            </a:r>
            <a:r>
              <a:rPr lang="zh-TW"/>
              <a:t>樣式使用</a:t>
            </a:r>
            <a:endParaRPr/>
          </a:p>
        </p:txBody>
      </p:sp>
      <p:sp>
        <p:nvSpPr>
          <p:cNvPr id="114" name="Google Shape;114;p13"/>
          <p:cNvSpPr txBox="1"/>
          <p:nvPr>
            <p:ph idx="3" type="body"/>
          </p:nvPr>
        </p:nvSpPr>
        <p:spPr>
          <a:xfrm>
            <a:off x="323528" y="450204"/>
            <a:ext cx="720000" cy="53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 txBox="1"/>
          <p:nvPr/>
        </p:nvSpPr>
        <p:spPr>
          <a:xfrm>
            <a:off x="1357225" y="1134925"/>
            <a:ext cx="55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行內樣式</a:t>
            </a:r>
            <a:endParaRPr/>
          </a:p>
        </p:txBody>
      </p:sp>
      <p:pic>
        <p:nvPicPr>
          <p:cNvPr id="116" name="Google Shape;11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225" y="1535125"/>
            <a:ext cx="6665975" cy="90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3"/>
          <p:cNvSpPr txBox="1"/>
          <p:nvPr/>
        </p:nvSpPr>
        <p:spPr>
          <a:xfrm>
            <a:off x="1357225" y="2566800"/>
            <a:ext cx="55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內嵌樣式</a:t>
            </a:r>
            <a:endParaRPr/>
          </a:p>
        </p:txBody>
      </p:sp>
      <p:pic>
        <p:nvPicPr>
          <p:cNvPr id="118" name="Google Shape;11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231" y="2991000"/>
            <a:ext cx="3258944" cy="3181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8150" y="2970437"/>
            <a:ext cx="2880150" cy="322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HTML與CSS簡介</a:t>
            </a:r>
            <a:endParaRPr/>
          </a:p>
        </p:txBody>
      </p:sp>
      <p:sp>
        <p:nvSpPr>
          <p:cNvPr id="126" name="Google Shape;126;p14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zh-TW"/>
              <a:t>CSS</a:t>
            </a:r>
            <a:r>
              <a:rPr lang="zh-TW"/>
              <a:t>樣式使用</a:t>
            </a:r>
            <a:endParaRPr/>
          </a:p>
        </p:txBody>
      </p:sp>
      <p:sp>
        <p:nvSpPr>
          <p:cNvPr id="127" name="Google Shape;127;p14"/>
          <p:cNvSpPr txBox="1"/>
          <p:nvPr>
            <p:ph idx="3" type="body"/>
          </p:nvPr>
        </p:nvSpPr>
        <p:spPr>
          <a:xfrm>
            <a:off x="323528" y="450204"/>
            <a:ext cx="720000" cy="53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 txBox="1"/>
          <p:nvPr>
            <p:ph idx="4" type="body"/>
          </p:nvPr>
        </p:nvSpPr>
        <p:spPr>
          <a:xfrm>
            <a:off x="1561800" y="1178779"/>
            <a:ext cx="6192600" cy="53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00"/>
                </a:solidFill>
              </a:rPr>
              <a:t>鏈接樣式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9" name="Google Shape;12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625" y="1476625"/>
            <a:ext cx="4819925" cy="3576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4"/>
          <p:cNvSpPr/>
          <p:nvPr/>
        </p:nvSpPr>
        <p:spPr>
          <a:xfrm>
            <a:off x="2022959" y="3038628"/>
            <a:ext cx="3177900" cy="21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5625" y="4827423"/>
            <a:ext cx="4443125" cy="14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7625" y="1476628"/>
            <a:ext cx="2250701" cy="251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idx="1" type="body"/>
          </p:nvPr>
        </p:nvSpPr>
        <p:spPr>
          <a:xfrm>
            <a:off x="1475656" y="493565"/>
            <a:ext cx="4104600" cy="28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zh-TW"/>
              <a:t>HTML與CSS簡介</a:t>
            </a:r>
            <a:endParaRPr/>
          </a:p>
        </p:txBody>
      </p:sp>
      <p:sp>
        <p:nvSpPr>
          <p:cNvPr id="139" name="Google Shape;139;p15"/>
          <p:cNvSpPr txBox="1"/>
          <p:nvPr>
            <p:ph idx="2" type="body"/>
          </p:nvPr>
        </p:nvSpPr>
        <p:spPr>
          <a:xfrm>
            <a:off x="1475655" y="836712"/>
            <a:ext cx="41046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zh-TW"/>
              <a:t>CSS</a:t>
            </a:r>
            <a:r>
              <a:rPr lang="zh-TW"/>
              <a:t>選取器基本組成</a:t>
            </a:r>
            <a:endParaRPr/>
          </a:p>
        </p:txBody>
      </p:sp>
      <p:sp>
        <p:nvSpPr>
          <p:cNvPr id="140" name="Google Shape;140;p15"/>
          <p:cNvSpPr txBox="1"/>
          <p:nvPr>
            <p:ph idx="3" type="body"/>
          </p:nvPr>
        </p:nvSpPr>
        <p:spPr>
          <a:xfrm>
            <a:off x="323528" y="450204"/>
            <a:ext cx="720000" cy="53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4" type="body"/>
          </p:nvPr>
        </p:nvSpPr>
        <p:spPr>
          <a:xfrm>
            <a:off x="1475650" y="4014905"/>
            <a:ext cx="6192600" cy="171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656" y="1043025"/>
            <a:ext cx="3258944" cy="3181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025" y="1043025"/>
            <a:ext cx="2880150" cy="322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4025" y="4492850"/>
            <a:ext cx="2162175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/>
          <p:nvPr/>
        </p:nvSpPr>
        <p:spPr>
          <a:xfrm>
            <a:off x="2024025" y="1393650"/>
            <a:ext cx="1979400" cy="897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15"/>
          <p:cNvCxnSpPr/>
          <p:nvPr/>
        </p:nvCxnSpPr>
        <p:spPr>
          <a:xfrm>
            <a:off x="3927575" y="2321250"/>
            <a:ext cx="0" cy="221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hungyo Group">
  <a:themeElements>
    <a:clrScheme name="Chungyo Group CIS">
      <a:dk1>
        <a:srgbClr val="2A1511"/>
      </a:dk1>
      <a:lt1>
        <a:srgbClr val="BFCC00"/>
      </a:lt1>
      <a:dk2>
        <a:srgbClr val="8F9227"/>
      </a:dk2>
      <a:lt2>
        <a:srgbClr val="E3E4EB"/>
      </a:lt2>
      <a:accent1>
        <a:srgbClr val="909228"/>
      </a:accent1>
      <a:accent2>
        <a:srgbClr val="C0CC00"/>
      </a:accent2>
      <a:accent3>
        <a:srgbClr val="717171"/>
      </a:accent3>
      <a:accent4>
        <a:srgbClr val="FFFFFF"/>
      </a:accent4>
      <a:accent5>
        <a:srgbClr val="FFFFFF"/>
      </a:accent5>
      <a:accent6>
        <a:srgbClr val="FFFFFF"/>
      </a:accent6>
      <a:hlink>
        <a:srgbClr val="C0CC00"/>
      </a:hlink>
      <a:folHlink>
        <a:srgbClr val="8F92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