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4233a6dc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4233a6d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a4233a6dc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85657595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8565759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585657595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85657595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58565759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585657595_1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85657595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58565759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585657595_1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85657595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58565759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585657595_1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85657595_1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58565759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585657595_1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85657595_1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58565759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e585657595_1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85657595_1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58565759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585657595_1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233a6dcd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233a6dc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4233a6dcd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8565759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856575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e58565759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233a6dcd_1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233a6dc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a4233a6dcd_1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85657595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8565759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585657595_1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85657595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8565759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585657595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233a6dcd_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233a6dc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a4233a6dcd_1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233a6dcd_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233a6dc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a4233a6dcd_1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85657595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8565759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e585657595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563888" y="4077072"/>
            <a:ext cx="482424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1"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563888" y="4653136"/>
            <a:ext cx="482424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 sz="2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5985312"/>
            <a:ext cx="1908016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660232" y="5985312"/>
            <a:ext cx="172819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1760" y="534524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2411758" y="564246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3284408" y="441844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3284407" y="47155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5" type="body"/>
          </p:nvPr>
        </p:nvSpPr>
        <p:spPr>
          <a:xfrm>
            <a:off x="2411759" y="349175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6" type="body"/>
          </p:nvPr>
        </p:nvSpPr>
        <p:spPr>
          <a:xfrm>
            <a:off x="2411758" y="37887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7" type="body"/>
          </p:nvPr>
        </p:nvSpPr>
        <p:spPr>
          <a:xfrm>
            <a:off x="3284408" y="258290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8" type="body"/>
          </p:nvPr>
        </p:nvSpPr>
        <p:spPr>
          <a:xfrm>
            <a:off x="3284407" y="2879808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9" type="body"/>
          </p:nvPr>
        </p:nvSpPr>
        <p:spPr>
          <a:xfrm>
            <a:off x="2411760" y="170122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3" type="body"/>
          </p:nvPr>
        </p:nvSpPr>
        <p:spPr>
          <a:xfrm>
            <a:off x="2411759" y="199802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4" type="body"/>
          </p:nvPr>
        </p:nvSpPr>
        <p:spPr>
          <a:xfrm>
            <a:off x="1547663" y="1611215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5" type="body"/>
          </p:nvPr>
        </p:nvSpPr>
        <p:spPr>
          <a:xfrm>
            <a:off x="2420313" y="2492896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6" type="body"/>
          </p:nvPr>
        </p:nvSpPr>
        <p:spPr>
          <a:xfrm>
            <a:off x="1547664" y="3419744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7" type="body"/>
          </p:nvPr>
        </p:nvSpPr>
        <p:spPr>
          <a:xfrm>
            <a:off x="2420313" y="4346440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8" type="body"/>
          </p:nvPr>
        </p:nvSpPr>
        <p:spPr>
          <a:xfrm>
            <a:off x="1547664" y="5273240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2411760" y="2924944"/>
            <a:ext cx="4176464" cy="397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1" sz="2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404352" y="3356992"/>
            <a:ext cx="4176464" cy="20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B8988"/>
              </a:buClr>
              <a:buSzPts val="1800"/>
              <a:buNone/>
              <a:defRPr sz="1800">
                <a:solidFill>
                  <a:srgbClr val="8B89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B8988"/>
              </a:buClr>
              <a:buSzPts val="1600"/>
              <a:buNone/>
              <a:defRPr sz="1600">
                <a:solidFill>
                  <a:srgbClr val="8B89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971600" y="2708920"/>
            <a:ext cx="1296144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8000"/>
              <a:buNone/>
              <a:defRPr b="0" i="1" sz="8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75656" y="493565"/>
            <a:ext cx="4104456" cy="28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rgbClr val="597E39"/>
              </a:buClr>
              <a:buSzPts val="2200"/>
              <a:buNone/>
              <a:defRPr b="1" sz="2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1475655" y="836712"/>
            <a:ext cx="4104457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323528" y="450204"/>
            <a:ext cx="720080" cy="530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b="0" i="1" sz="4000">
                <a:solidFill>
                  <a:schemeClr val="accent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4" type="body"/>
          </p:nvPr>
        </p:nvSpPr>
        <p:spPr>
          <a:xfrm>
            <a:off x="1475655" y="1484784"/>
            <a:ext cx="6192689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內容">
  <p:cSld name="空白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43609" y="1124744"/>
            <a:ext cx="7128792" cy="46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3563888" y="4077072"/>
            <a:ext cx="48243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如何使用5W2H</a:t>
            </a:r>
            <a:endParaRPr/>
          </a:p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563888" y="4653136"/>
            <a:ext cx="4824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572000" y="5985312"/>
            <a:ext cx="1908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260"/>
              </a:spcBef>
              <a:spcAft>
                <a:spcPts val="0"/>
              </a:spcAft>
              <a:buNone/>
            </a:pPr>
            <a:r>
              <a:rPr lang="zh-TW"/>
              <a:t>編輯人：</a:t>
            </a:r>
            <a:endParaRPr/>
          </a:p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660232" y="5985312"/>
            <a:ext cx="1728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lang="zh-TW"/>
              <a:t>吳峻豪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時間訂定</a:t>
            </a:r>
            <a:endParaRPr/>
          </a:p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不能省略時程安排，如果忽略時程，企劃永遠都不會執行。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建議時程規劃用「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倒推法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」，假設5/31是國外學校收件最後一天，從5/31開始倒推，抓一個月寫 SOP，三個月前拿到考試成績，再抓三個月準備考托福…等等。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FF0000"/>
              </a:buClr>
              <a:buSzPts val="1350"/>
              <a:buChar char="•"/>
            </a:pP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最後期限擬定出來</a:t>
            </a:r>
            <a:endParaRPr sz="13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50"/>
              <a:buChar char="•"/>
            </a:pP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擬定後倒推排程</a:t>
            </a:r>
            <a:endParaRPr sz="13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誰</a:t>
            </a:r>
            <a:r>
              <a:rPr lang="zh-TW"/>
              <a:t> Who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誰來執行此項企劃？誰會受益？</a:t>
            </a:r>
            <a:endParaRPr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50">
                <a:solidFill>
                  <a:srgbClr val="30373E"/>
                </a:solidFill>
                <a:highlight>
                  <a:srgbClr val="FFFFFF"/>
                </a:highlight>
              </a:rPr>
              <a:t>擬定出利害關係人～</a:t>
            </a:r>
            <a:endParaRPr sz="14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50">
                <a:solidFill>
                  <a:srgbClr val="30373E"/>
                </a:solidFill>
                <a:highlight>
                  <a:srgbClr val="FFFFFF"/>
                </a:highlight>
              </a:rPr>
              <a:t>誰會間接受影響？</a:t>
            </a:r>
            <a:endParaRPr sz="14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50">
                <a:solidFill>
                  <a:srgbClr val="30373E"/>
                </a:solidFill>
                <a:highlight>
                  <a:srgbClr val="FFFFFF"/>
                </a:highlight>
              </a:rPr>
              <a:t>誰是執行者？</a:t>
            </a:r>
            <a:endParaRPr sz="14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50">
                <a:solidFill>
                  <a:srgbClr val="30373E"/>
                </a:solidFill>
                <a:highlight>
                  <a:srgbClr val="FFFFFF"/>
                </a:highlight>
              </a:rPr>
              <a:t>誰來銷售？</a:t>
            </a:r>
            <a:endParaRPr sz="14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50">
                <a:solidFill>
                  <a:srgbClr val="30373E"/>
                </a:solidFill>
                <a:highlight>
                  <a:srgbClr val="FFFFFF"/>
                </a:highlight>
              </a:rPr>
              <a:t>等等....</a:t>
            </a:r>
            <a:endParaRPr sz="14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>
                <a:solidFill>
                  <a:srgbClr val="FF0000"/>
                </a:solidFill>
                <a:highlight>
                  <a:srgbClr val="FFFFFF"/>
                </a:highlight>
              </a:rPr>
              <a:t>只要跟此計畫有關人物需列出</a:t>
            </a:r>
            <a:endParaRPr sz="215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多少How Much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費用預算？</a:t>
            </a:r>
            <a:endParaRPr/>
          </a:p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FF0000"/>
                </a:solidFill>
                <a:highlight>
                  <a:srgbClr val="FFFFFF"/>
                </a:highlight>
              </a:rPr>
              <a:t>就是各個執行步驟可能產生的花費</a:t>
            </a:r>
            <a:endParaRPr sz="255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何地Where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地點</a:t>
            </a:r>
            <a:r>
              <a:rPr lang="zh-TW"/>
              <a:t>？</a:t>
            </a:r>
            <a:endParaRPr/>
          </a:p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FF0000"/>
                </a:solidFill>
                <a:highlight>
                  <a:srgbClr val="FFFFFF"/>
                </a:highlight>
              </a:rPr>
              <a:t>有關地點的</a:t>
            </a:r>
            <a:endParaRPr sz="17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JhengHei"/>
              <a:buChar char="•"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何地最適宜某物生長?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JhengHei"/>
              <a:buChar char="•"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何處生產最經濟?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JhengHei"/>
              <a:buChar char="•"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從何處買?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JhengHei"/>
              <a:buChar char="•"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還有什麽地方可以作銷售點?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JhengHei"/>
              <a:buChar char="•"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安裝在什麽地方最合適?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JhengHei"/>
              <a:buChar char="•"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何地有資源?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" type="body"/>
          </p:nvPr>
        </p:nvSpPr>
        <p:spPr>
          <a:xfrm>
            <a:off x="2371535" y="4344898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利害關係人Ｗho</a:t>
            </a:r>
            <a:endParaRPr/>
          </a:p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3306633" y="3717161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時程規劃 Ｗhen</a:t>
            </a:r>
            <a:endParaRPr/>
          </a:p>
        </p:txBody>
      </p:sp>
      <p:sp>
        <p:nvSpPr>
          <p:cNvPr id="63" name="Google Shape;63;p8"/>
          <p:cNvSpPr txBox="1"/>
          <p:nvPr>
            <p:ph idx="5" type="body"/>
          </p:nvPr>
        </p:nvSpPr>
        <p:spPr>
          <a:xfrm>
            <a:off x="2411759" y="3089414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為什麼Ｗhy</a:t>
            </a:r>
            <a:endParaRPr/>
          </a:p>
        </p:txBody>
      </p:sp>
      <p:sp>
        <p:nvSpPr>
          <p:cNvPr id="64" name="Google Shape;64;p8"/>
          <p:cNvSpPr txBox="1"/>
          <p:nvPr>
            <p:ph idx="7" type="body"/>
          </p:nvPr>
        </p:nvSpPr>
        <p:spPr>
          <a:xfrm>
            <a:off x="3306633" y="2360604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怎麼做 How</a:t>
            </a:r>
            <a:endParaRPr/>
          </a:p>
        </p:txBody>
      </p:sp>
      <p:sp>
        <p:nvSpPr>
          <p:cNvPr id="65" name="Google Shape;65;p8"/>
          <p:cNvSpPr txBox="1"/>
          <p:nvPr>
            <p:ph idx="9" type="body"/>
          </p:nvPr>
        </p:nvSpPr>
        <p:spPr>
          <a:xfrm>
            <a:off x="2411760" y="1701224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做什麼Ｗhat</a:t>
            </a:r>
            <a:endParaRPr/>
          </a:p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3425683" y="4972661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預算</a:t>
            </a:r>
            <a:r>
              <a:rPr lang="zh-TW"/>
              <a:t> How much</a:t>
            </a:r>
            <a:endParaRPr/>
          </a:p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2411760" y="5530998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地點</a:t>
            </a:r>
            <a:r>
              <a:rPr lang="zh-TW"/>
              <a:t>Ｗhere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做什麼</a:t>
            </a:r>
            <a:r>
              <a:rPr lang="zh-TW"/>
              <a:t> Ｗhat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做什麼：達到目標需要做哪些事情</a:t>
            </a:r>
            <a:endParaRPr/>
          </a:p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    What 維持在 3~5 個以內，避免項目太多而失焦。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•"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如果想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買房子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，就需要知道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資金如何規劃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，如何找標的，並且實際去看房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•"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如果想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出國留學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，先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研究學校，然後考托福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，並且開始申請學校。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</a:rPr>
              <a:t>    條件是什麽?哪一部分工作要做?目的是什麽?重點是什麽?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</a:rPr>
              <a:t>    與什麽有關系?功能是什麽?規範是什麽?工作對象是什麽?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怎麼做</a:t>
            </a:r>
            <a:r>
              <a:rPr lang="zh-TW"/>
              <a:t> How</a:t>
            </a:r>
            <a:endParaRPr/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需要怎麼做？</a:t>
            </a:r>
            <a:endParaRPr/>
          </a:p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我需要怎麼做？需要哪些詳細步驟？一開始一定很混亂，而且知識不完整，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先把所有能想到的執行項目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通通寫下來，再針對不足的部分去查資料。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例如為了出國留學要去</a:t>
            </a:r>
            <a:r>
              <a:rPr lang="zh-TW" sz="1350">
                <a:solidFill>
                  <a:srgbClr val="FF0000"/>
                </a:solidFill>
                <a:highlight>
                  <a:srgbClr val="FFFFFF"/>
                </a:highlight>
              </a:rPr>
              <a:t>考托福</a:t>
            </a: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，一開始你只知道要考試，但什麼時候考、怎麼報名、要讀哪些教材通通不知道，做完功課之後，你就知道什麼時候要報名考試，什麼時候該開始唸書。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 Ｗhy</a:t>
            </a:r>
            <a:endParaRPr/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043609" y="1124744"/>
            <a:ext cx="7128900" cy="4608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2200"/>
              <a:t>擬定一個好的目標，需要遵守 </a:t>
            </a:r>
            <a:r>
              <a:rPr lang="zh-TW" sz="2200">
                <a:solidFill>
                  <a:srgbClr val="FF0000"/>
                </a:solidFill>
              </a:rPr>
              <a:t>ＳＭＡＲＴ</a:t>
            </a:r>
            <a:r>
              <a:rPr lang="zh-TW" sz="2200"/>
              <a:t>原則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FF0000"/>
                </a:solidFill>
                <a:highlight>
                  <a:srgbClr val="FFFFFF"/>
                </a:highlight>
              </a:rPr>
              <a:t>S</a:t>
            </a:r>
            <a:r>
              <a:rPr lang="zh-TW" sz="1550">
                <a:solidFill>
                  <a:srgbClr val="30373E"/>
                </a:solidFill>
                <a:highlight>
                  <a:srgbClr val="FFFFFF"/>
                </a:highlight>
              </a:rPr>
              <a:t>pecific（明確）：目標要具體、明確</a:t>
            </a:r>
            <a:endParaRPr sz="15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FF0000"/>
                </a:solidFill>
                <a:highlight>
                  <a:srgbClr val="FFFFFF"/>
                </a:highlight>
              </a:rPr>
              <a:t>M</a:t>
            </a:r>
            <a:r>
              <a:rPr lang="zh-TW" sz="1550">
                <a:solidFill>
                  <a:srgbClr val="30373E"/>
                </a:solidFill>
                <a:highlight>
                  <a:srgbClr val="FFFFFF"/>
                </a:highlight>
              </a:rPr>
              <a:t>easurable（可衡量）：目標要可以衡量，達成/未達成或達成</a:t>
            </a:r>
            <a:r>
              <a:rPr lang="zh-TW" sz="1550">
                <a:solidFill>
                  <a:srgbClr val="FF0000"/>
                </a:solidFill>
                <a:highlight>
                  <a:srgbClr val="FFFFFF"/>
                </a:highlight>
              </a:rPr>
              <a:t>幾%</a:t>
            </a:r>
            <a:r>
              <a:rPr lang="zh-TW" sz="1550">
                <a:solidFill>
                  <a:srgbClr val="30373E"/>
                </a:solidFill>
                <a:highlight>
                  <a:srgbClr val="FFFFFF"/>
                </a:highlight>
              </a:rPr>
              <a:t>都可以</a:t>
            </a:r>
            <a:endParaRPr sz="15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FF0000"/>
                </a:solidFill>
                <a:highlight>
                  <a:srgbClr val="FFFFFF"/>
                </a:highlight>
              </a:rPr>
              <a:t>A</a:t>
            </a:r>
            <a:r>
              <a:rPr lang="zh-TW" sz="1550">
                <a:solidFill>
                  <a:srgbClr val="30373E"/>
                </a:solidFill>
                <a:highlight>
                  <a:srgbClr val="FFFFFF"/>
                </a:highlight>
              </a:rPr>
              <a:t>chievable（可達成）：在自己的能力範圍內</a:t>
            </a:r>
            <a:endParaRPr sz="15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FF0000"/>
                </a:solidFill>
                <a:highlight>
                  <a:srgbClr val="FFFFFF"/>
                </a:highlight>
              </a:rPr>
              <a:t>R</a:t>
            </a:r>
            <a:r>
              <a:rPr lang="zh-TW" sz="1550">
                <a:solidFill>
                  <a:srgbClr val="30373E"/>
                </a:solidFill>
                <a:highlight>
                  <a:srgbClr val="FFFFFF"/>
                </a:highlight>
              </a:rPr>
              <a:t>elevant（相關）：與你的中長期目標相關</a:t>
            </a:r>
            <a:endParaRPr sz="15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FF0000"/>
                </a:solidFill>
                <a:highlight>
                  <a:srgbClr val="FFFFFF"/>
                </a:highlight>
              </a:rPr>
              <a:t>T</a:t>
            </a:r>
            <a:r>
              <a:rPr lang="zh-TW" sz="1550">
                <a:solidFill>
                  <a:srgbClr val="30373E"/>
                </a:solidFill>
                <a:highlight>
                  <a:srgbClr val="FFFFFF"/>
                </a:highlight>
              </a:rPr>
              <a:t>ime-bound（時限）：要有時間限制</a:t>
            </a:r>
            <a:endParaRPr sz="15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30373E"/>
                </a:solidFill>
                <a:highlight>
                  <a:srgbClr val="FFFFFF"/>
                </a:highlight>
              </a:rPr>
              <a:t>並去評斷為何要這麼做，為什麼非做不可？</a:t>
            </a:r>
            <a:endParaRPr sz="1550">
              <a:solidFill>
                <a:srgbClr val="3037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何時 When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2A1511"/>
      </a:dk1>
      <a:lt1>
        <a:srgbClr val="BFCC00"/>
      </a:lt1>
      <a:dk2>
        <a:srgbClr val="8F9227"/>
      </a:dk2>
      <a:lt2>
        <a:srgbClr val="E3E4EB"/>
      </a:lt2>
      <a:accent1>
        <a:srgbClr val="909228"/>
      </a:accent1>
      <a:accent2>
        <a:srgbClr val="C0CC00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8F92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