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4233a6dcd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a4233a6d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a4233a6dcd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4233a6dcd_1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4233a6dcd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a4233a6dcd_1_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796564683_2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79656468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顯示所有本地分支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git branch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新增分支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git branch 分支名稱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e796564683_2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796564683_2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796564683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e796564683_2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796564683_2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79656468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e796564683_2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7991b23b7_4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7991b23b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有點像是複製貼上，到新位置去重新計算，會在一定的天數被回收 </a:t>
            </a:r>
            <a:endParaRPr/>
          </a:p>
        </p:txBody>
      </p:sp>
      <p:sp>
        <p:nvSpPr>
          <p:cNvPr id="173" name="Google Shape;173;ge7991b23b7_4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7a9d06df4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7a9d06df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e7a9d06df4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7a9d06df4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7a9d06df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e7a9d06df4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7a9d06df4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7a9d06df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e7a9d06df4_0_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796564683_2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796564683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e796564683_2_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796564683_2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796564683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e796564683_2_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233a6dcd_1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233a6dc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a4233a6dcd_1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796564683_2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796564683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e796564683_2_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7a9d06df4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7a9d06df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e7a9d06df4_0_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7a9d06df4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7a9d06df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e7a9d06df4_0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7a9d06df4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7a9d06df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查詢遠端數據庫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git remote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將本地分支推送到遠端分支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git push 遠端數據庫名稱 遠端分支名稱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e7a9d06df4_0_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585657595_1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58565759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e585657595_1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585657595_1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e58565759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rgbClr val="494E52"/>
              </a:buClr>
              <a:buSzPts val="1400"/>
              <a:buFont typeface="Arial"/>
              <a:buChar char="●"/>
            </a:pPr>
            <a:r>
              <a:rPr lang="zh-TW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Master 分支</a:t>
            </a:r>
            <a:r>
              <a:rPr lang="zh-TW" sz="130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zh-TW" sz="100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主要是用來放穩定、隨時可上線的版本。這個分支的來源只能從別的分支合併過來，開發者不會直接 Commit 到這個分支。因為是穩定版本，</a:t>
            </a:r>
            <a:endParaRPr sz="100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ts val="1400"/>
              <a:buFont typeface="Arial"/>
              <a:buChar char="●"/>
            </a:pPr>
            <a:r>
              <a:rPr lang="zh-TW" sz="100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所以通常也會在這個分支上的 Commit 上打上版本號標籤。</a:t>
            </a:r>
            <a:endParaRPr sz="100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zh-TW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Develop 分支：</a:t>
            </a:r>
            <a:r>
              <a:rPr lang="zh-TW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這個分支主要是所有開發的基礎分支，當要新增功能的時候，所有的 Feature 分支都是從這個分支切出去的。而 Feature 分支的功能完成後，也都會合併回來這個分支。</a:t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ts val="1400"/>
              <a:buFont typeface="Arial"/>
              <a:buChar char="●"/>
            </a:pPr>
            <a:r>
              <a:rPr lang="zh-TW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Hotfix 分支</a:t>
            </a:r>
            <a:r>
              <a:rPr lang="zh-TW" sz="130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zh-TW" sz="100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當線上產品發生緊急問題的時候，會從 Master 分支開一個 Hotfix 分支出來進行修復</a:t>
            </a:r>
            <a:endParaRPr sz="100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ts val="1400"/>
              <a:buFont typeface="Arial"/>
              <a:buChar char="●"/>
            </a:pPr>
            <a:r>
              <a:rPr lang="zh-TW" sz="13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Release 分支</a:t>
            </a:r>
            <a:r>
              <a:rPr lang="zh-TW" sz="130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zh-TW" sz="100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當認為 Develop 分支夠成熟了，就可以把 Develop 分支合併到 Release 分支，在這邊進行算是上線前的最後測試。測試完成後，Release 分支將會同時合併到 Master 以及 Develop 這兩個分支上。</a:t>
            </a:r>
            <a:endParaRPr sz="100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ts val="1400"/>
              <a:buFont typeface="Arial"/>
              <a:buChar char="●"/>
            </a:pPr>
            <a:r>
              <a:rPr lang="zh-TW" sz="100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Master 分支是上線版本，而合併回 Develop 分支的目的，是因為可能在 Release 分支上還會測到並修正一些問題，所以需要跟 Develop 分支同步，免得之後的版本又再度出現同樣的問題。</a:t>
            </a:r>
            <a:endParaRPr sz="100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ts val="1000"/>
              <a:buChar char="●"/>
            </a:pPr>
            <a:r>
              <a:rPr lang="zh-TW" sz="150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Feature 分支</a:t>
            </a:r>
            <a:r>
              <a:rPr lang="zh-TW" sz="130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zh-TW" sz="100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當要開始新增功能的時候，就是使用 Feature 分支的時候了。Feature 分支都是從 Develop 分支來的，完成之後會再併回 Develop 分支。</a:t>
            </a:r>
            <a:endParaRPr sz="100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e585657595_1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7991b234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7991b23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e7991b234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7991b2345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7991b234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e7991b2345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585657595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58565759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e585657595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4233a6dcd_1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4233a6dcd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a4233a6dcd_1_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796564683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79656468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e796564683_1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585657595_1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58565759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e585657595_1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585657595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58565759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e585657595_1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796564683_2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796564683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e796564683_2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7a9d06df4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7a9d06df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查詢詳細標籤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git tag -n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刪除標籤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git tag -d 標籤名稱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新增輕量標籤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git tag 標籤名稱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新增標示標籤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git tag -am "備註內容" 標籤名稱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e7a9d06df4_0_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563888" y="4077072"/>
            <a:ext cx="4824240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3200"/>
              <a:buFont typeface="Arial"/>
              <a:buNone/>
              <a:defRPr b="1" sz="32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563888" y="4653136"/>
            <a:ext cx="482424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 sz="2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>
                <a:solidFill>
                  <a:srgbClr val="8B8988"/>
                </a:solidFill>
              </a:defRPr>
            </a:lvl2pPr>
            <a:lvl3pPr lvl="2" algn="ctr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>
                <a:solidFill>
                  <a:srgbClr val="8B8988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>
                <a:solidFill>
                  <a:srgbClr val="8B89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>
                <a:solidFill>
                  <a:srgbClr val="8B89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B8988"/>
              </a:buClr>
              <a:buSzPts val="2000"/>
              <a:buNone/>
              <a:defRPr>
                <a:solidFill>
                  <a:srgbClr val="8B89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B8988"/>
              </a:buClr>
              <a:buSzPts val="2000"/>
              <a:buNone/>
              <a:defRPr>
                <a:solidFill>
                  <a:srgbClr val="8B89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B8988"/>
              </a:buClr>
              <a:buSzPts val="2000"/>
              <a:buNone/>
              <a:defRPr>
                <a:solidFill>
                  <a:srgbClr val="8B89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B8988"/>
              </a:buClr>
              <a:buSzPts val="2000"/>
              <a:buNone/>
              <a:defRPr>
                <a:solidFill>
                  <a:srgbClr val="8B89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4572000" y="5985312"/>
            <a:ext cx="1908016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None/>
              <a:defRPr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6660232" y="5985312"/>
            <a:ext cx="1728192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None/>
              <a:defRPr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目錄">
  <p:cSld name="目錄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411760" y="5345248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2411758" y="5642464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000" spcFirstLastPara="1" rIns="0" wrap="square" tIns="0">
            <a:noAutofit/>
          </a:bodyPr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rgbClr val="888889"/>
              </a:buClr>
              <a:buSzPts val="1300"/>
              <a:buNone/>
              <a:defRPr sz="13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3284408" y="4418448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4" type="body"/>
          </p:nvPr>
        </p:nvSpPr>
        <p:spPr>
          <a:xfrm>
            <a:off x="3284407" y="4715560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000" spcFirstLastPara="1" rIns="0" wrap="square" tIns="0">
            <a:noAutofit/>
          </a:bodyPr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rgbClr val="888889"/>
              </a:buClr>
              <a:buSzPts val="1300"/>
              <a:buNone/>
              <a:defRPr sz="13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5" type="body"/>
          </p:nvPr>
        </p:nvSpPr>
        <p:spPr>
          <a:xfrm>
            <a:off x="2411759" y="3491752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6" type="body"/>
          </p:nvPr>
        </p:nvSpPr>
        <p:spPr>
          <a:xfrm>
            <a:off x="2411758" y="3788760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000" spcFirstLastPara="1" rIns="0" wrap="square" tIns="0">
            <a:noAutofit/>
          </a:bodyPr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rgbClr val="888889"/>
              </a:buClr>
              <a:buSzPts val="1300"/>
              <a:buNone/>
              <a:defRPr sz="13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7" type="body"/>
          </p:nvPr>
        </p:nvSpPr>
        <p:spPr>
          <a:xfrm>
            <a:off x="3284408" y="2582904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8" type="body"/>
          </p:nvPr>
        </p:nvSpPr>
        <p:spPr>
          <a:xfrm>
            <a:off x="3284407" y="2879808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000" spcFirstLastPara="1" rIns="0" wrap="square" tIns="0">
            <a:noAutofit/>
          </a:bodyPr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rgbClr val="888889"/>
              </a:buClr>
              <a:buSzPts val="1300"/>
              <a:buNone/>
              <a:defRPr sz="13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9" type="body"/>
          </p:nvPr>
        </p:nvSpPr>
        <p:spPr>
          <a:xfrm>
            <a:off x="2411760" y="1701224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3" type="body"/>
          </p:nvPr>
        </p:nvSpPr>
        <p:spPr>
          <a:xfrm>
            <a:off x="2411759" y="1998024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000" spcFirstLastPara="1" rIns="0" wrap="square" tIns="0">
            <a:noAutofit/>
          </a:bodyPr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rgbClr val="888889"/>
              </a:buClr>
              <a:buSzPts val="1300"/>
              <a:buNone/>
              <a:defRPr sz="13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4" type="body"/>
          </p:nvPr>
        </p:nvSpPr>
        <p:spPr>
          <a:xfrm>
            <a:off x="1547663" y="1611215"/>
            <a:ext cx="763200" cy="64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Clr>
                <a:srgbClr val="597E39"/>
              </a:buClr>
              <a:buSzPts val="3200"/>
              <a:buNone/>
              <a:defRPr b="0" i="1" sz="3200">
                <a:solidFill>
                  <a:srgbClr val="597E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5" type="body"/>
          </p:nvPr>
        </p:nvSpPr>
        <p:spPr>
          <a:xfrm>
            <a:off x="2420313" y="2492896"/>
            <a:ext cx="763200" cy="64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Clr>
                <a:srgbClr val="597E39"/>
              </a:buClr>
              <a:buSzPts val="3200"/>
              <a:buNone/>
              <a:defRPr b="0" i="1" sz="3200">
                <a:solidFill>
                  <a:srgbClr val="597E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6" type="body"/>
          </p:nvPr>
        </p:nvSpPr>
        <p:spPr>
          <a:xfrm>
            <a:off x="1547664" y="3419744"/>
            <a:ext cx="763200" cy="64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Clr>
                <a:srgbClr val="597E39"/>
              </a:buClr>
              <a:buSzPts val="3200"/>
              <a:buNone/>
              <a:defRPr b="0" i="1" sz="3200">
                <a:solidFill>
                  <a:srgbClr val="597E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7" type="body"/>
          </p:nvPr>
        </p:nvSpPr>
        <p:spPr>
          <a:xfrm>
            <a:off x="2420313" y="4346440"/>
            <a:ext cx="763200" cy="64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Clr>
                <a:srgbClr val="597E39"/>
              </a:buClr>
              <a:buSzPts val="3200"/>
              <a:buNone/>
              <a:defRPr b="0" i="1" sz="3200">
                <a:solidFill>
                  <a:srgbClr val="597E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8" type="body"/>
          </p:nvPr>
        </p:nvSpPr>
        <p:spPr>
          <a:xfrm>
            <a:off x="1547664" y="5273240"/>
            <a:ext cx="763200" cy="64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Clr>
                <a:srgbClr val="597E39"/>
              </a:buClr>
              <a:buSzPts val="3200"/>
              <a:buNone/>
              <a:defRPr b="0" i="1" sz="3200">
                <a:solidFill>
                  <a:srgbClr val="597E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>
  <p:cSld name="章節標題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2411760" y="2924944"/>
            <a:ext cx="4176464" cy="397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b="1" sz="28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2404352" y="3356992"/>
            <a:ext cx="4176464" cy="207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B8988"/>
              </a:buClr>
              <a:buSzPts val="1800"/>
              <a:buNone/>
              <a:defRPr sz="1800">
                <a:solidFill>
                  <a:srgbClr val="8B89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B8988"/>
              </a:buClr>
              <a:buSzPts val="1600"/>
              <a:buNone/>
              <a:defRPr sz="1600">
                <a:solidFill>
                  <a:srgbClr val="8B89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 sz="1400">
                <a:solidFill>
                  <a:srgbClr val="8B89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 sz="1400">
                <a:solidFill>
                  <a:srgbClr val="8B89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 sz="1400">
                <a:solidFill>
                  <a:srgbClr val="8B89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 sz="1400">
                <a:solidFill>
                  <a:srgbClr val="8B89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 sz="1400">
                <a:solidFill>
                  <a:srgbClr val="8B89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 sz="1400">
                <a:solidFill>
                  <a:srgbClr val="8B8988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971600" y="2708920"/>
            <a:ext cx="1296144" cy="936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8000"/>
              <a:buNone/>
              <a:defRPr b="0" i="1" sz="8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>
  <p:cSld name="含標題的內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475656" y="493565"/>
            <a:ext cx="4104456" cy="28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Clr>
                <a:srgbClr val="597E39"/>
              </a:buClr>
              <a:buSzPts val="2200"/>
              <a:buNone/>
              <a:defRPr b="1" sz="2200">
                <a:solidFill>
                  <a:srgbClr val="597E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1475655" y="836712"/>
            <a:ext cx="4104457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3" type="body"/>
          </p:nvPr>
        </p:nvSpPr>
        <p:spPr>
          <a:xfrm>
            <a:off x="323528" y="450204"/>
            <a:ext cx="720080" cy="530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b="0" i="1" sz="4000">
                <a:solidFill>
                  <a:schemeClr val="accent4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4" type="body"/>
          </p:nvPr>
        </p:nvSpPr>
        <p:spPr>
          <a:xfrm>
            <a:off x="1475655" y="1484784"/>
            <a:ext cx="6192689" cy="4248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內容">
  <p:cSld name="空白內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043609" y="1124744"/>
            <a:ext cx="7128792" cy="460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7.jpg"/><Relationship Id="rId5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backlog.com/git-tutorial/tw/intro/intro1_1.html" TargetMode="External"/><Relationship Id="rId4" Type="http://schemas.openxmlformats.org/officeDocument/2006/relationships/hyperlink" Target="https://gitbook.tw/chapters/gitflow/why-need-git-flow.html" TargetMode="External"/><Relationship Id="rId5" Type="http://schemas.openxmlformats.org/officeDocument/2006/relationships/hyperlink" Target="https://www.youtube.com/watch?v=PNEM7CH3ZAg&amp;list=PLYrA-SsMvTPOZeB6DHvB0ewl3miMf-2tj&amp;index=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ctrTitle"/>
          </p:nvPr>
        </p:nvSpPr>
        <p:spPr>
          <a:xfrm>
            <a:off x="3563888" y="4077072"/>
            <a:ext cx="4824300" cy="43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</a:t>
            </a:r>
            <a:r>
              <a:rPr lang="zh-TW"/>
              <a:t>版本控制</a:t>
            </a:r>
            <a:endParaRPr/>
          </a:p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3563888" y="4653136"/>
            <a:ext cx="4824300" cy="28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4572000" y="5985312"/>
            <a:ext cx="1908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260"/>
              </a:spcBef>
              <a:spcAft>
                <a:spcPts val="0"/>
              </a:spcAft>
              <a:buNone/>
            </a:pPr>
            <a:r>
              <a:rPr lang="zh-TW"/>
              <a:t>編輯人：</a:t>
            </a:r>
            <a:endParaRPr/>
          </a:p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6660232" y="5985312"/>
            <a:ext cx="1728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60"/>
              </a:spcBef>
              <a:spcAft>
                <a:spcPts val="0"/>
              </a:spcAft>
              <a:buNone/>
            </a:pPr>
            <a:r>
              <a:rPr lang="zh-TW"/>
              <a:t>吳峻豪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2411760" y="2924944"/>
            <a:ext cx="4176600" cy="39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分支策略與衝突</a:t>
            </a:r>
            <a:endParaRPr/>
          </a:p>
        </p:txBody>
      </p:sp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2404352" y="3356992"/>
            <a:ext cx="4176600" cy="20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分支策略</a:t>
            </a:r>
            <a:endParaRPr/>
          </a:p>
        </p:txBody>
      </p:sp>
      <p:sp>
        <p:nvSpPr>
          <p:cNvPr id="148" name="Google Shape;148;p17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 txBox="1"/>
          <p:nvPr>
            <p:ph idx="3" type="body"/>
          </p:nvPr>
        </p:nvSpPr>
        <p:spPr>
          <a:xfrm>
            <a:off x="323528" y="450204"/>
            <a:ext cx="720000" cy="53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 txBox="1"/>
          <p:nvPr>
            <p:ph idx="4" type="body"/>
          </p:nvPr>
        </p:nvSpPr>
        <p:spPr>
          <a:xfrm>
            <a:off x="1475655" y="1484784"/>
            <a:ext cx="6192600" cy="424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* 多人協作時，不可能都在 master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* 可以讓 </a:t>
            </a:r>
            <a:r>
              <a:rPr lang="zh-TW">
                <a:solidFill>
                  <a:srgbClr val="FF0000"/>
                </a:solidFill>
              </a:rPr>
              <a:t>master 都是正式版資料</a:t>
            </a:r>
            <a:r>
              <a:rPr lang="zh-TW">
                <a:solidFill>
                  <a:srgbClr val="000000"/>
                </a:solidFill>
              </a:rPr>
              <a:t>，可以開</a:t>
            </a:r>
            <a:r>
              <a:rPr lang="zh-TW">
                <a:solidFill>
                  <a:srgbClr val="FF0000"/>
                </a:solidFill>
              </a:rPr>
              <a:t>分支來做測試</a:t>
            </a:r>
            <a:r>
              <a:rPr lang="zh-TW">
                <a:solidFill>
                  <a:srgbClr val="000000"/>
                </a:solidFill>
              </a:rPr>
              <a:t>或</a:t>
            </a:r>
            <a:r>
              <a:rPr lang="zh-TW">
                <a:solidFill>
                  <a:srgbClr val="FF0000"/>
                </a:solidFill>
              </a:rPr>
              <a:t>開發</a:t>
            </a:r>
            <a:r>
              <a:rPr lang="zh-TW">
                <a:solidFill>
                  <a:srgbClr val="000000"/>
                </a:solidFill>
              </a:rPr>
              <a:t>，藉此不影響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   正式主機分支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開發新分支：git branch devlop(分支）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當我主線要合併新分支：git </a:t>
            </a:r>
            <a:r>
              <a:rPr lang="zh-TW">
                <a:solidFill>
                  <a:srgbClr val="FF0000"/>
                </a:solidFill>
              </a:rPr>
              <a:t>merge</a:t>
            </a:r>
            <a:r>
              <a:rPr lang="zh-TW">
                <a:solidFill>
                  <a:srgbClr val="000000"/>
                </a:solidFill>
              </a:rPr>
              <a:t> devlop  ，git merge --no-ff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00"/>
                </a:solidFill>
              </a:rPr>
              <a:t>branch 介紹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* 分支就像是便利貼，貼在某個 commit 上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* 分支合併，主要是兩個 commit 進行合併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分支策略</a:t>
            </a:r>
            <a:endParaRPr/>
          </a:p>
        </p:txBody>
      </p:sp>
      <p:sp>
        <p:nvSpPr>
          <p:cNvPr id="157" name="Google Shape;157;p18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 txBox="1"/>
          <p:nvPr>
            <p:ph idx="3" type="body"/>
          </p:nvPr>
        </p:nvSpPr>
        <p:spPr>
          <a:xfrm>
            <a:off x="323528" y="450204"/>
            <a:ext cx="720000" cy="53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4" type="body"/>
          </p:nvPr>
        </p:nvSpPr>
        <p:spPr>
          <a:xfrm>
            <a:off x="1475655" y="1484784"/>
            <a:ext cx="6192600" cy="424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開分支流程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新增分支：git branch 分支名稱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查看分支：git branch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切換分支：git checkout 分支名稱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刪除分支：git branch -d 分支名稱 、-D 是強制刪除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還原上個版本：git reset HEAD^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開發情境：我有一個正式主機 master 分支，有一個開發分支叫做 develop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合併分支 &amp;&amp; 快轉機制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合併分支：git merge 分支名稱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取消快轉：git merge 分支名稱 --no-ff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觀看線圖：git log —oneline -graph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還原合併前狀態：git reset —hard ORIG_HEAD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分支卡關部份</a:t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475" y="1481775"/>
            <a:ext cx="2576100" cy="40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9625" y="774375"/>
            <a:ext cx="3182650" cy="512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2448" y="0"/>
            <a:ext cx="2826450" cy="639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6480075" y="4434925"/>
            <a:ext cx="2576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搞不懂為何還要取消快轉：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1.</a:t>
            </a:r>
            <a:r>
              <a:rPr lang="zh-TW"/>
              <a:t>git </a:t>
            </a:r>
            <a:r>
              <a:rPr lang="zh-TW">
                <a:solidFill>
                  <a:srgbClr val="FF0000"/>
                </a:solidFill>
              </a:rPr>
              <a:t>merge</a:t>
            </a:r>
            <a:r>
              <a:rPr lang="zh-TW"/>
              <a:t> devlop (在源頭上比較看不出來）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2.git merge --no-ff 取消快轉，可以產生小耳朵，讓開發者比較清楚分支點擊合併點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另一種合併方式：rebase</a:t>
            </a:r>
            <a:endParaRPr/>
          </a:p>
        </p:txBody>
      </p:sp>
      <p:sp>
        <p:nvSpPr>
          <p:cNvPr id="176" name="Google Shape;176;p20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4" type="body"/>
          </p:nvPr>
        </p:nvSpPr>
        <p:spPr>
          <a:xfrm>
            <a:off x="2247278" y="4262358"/>
            <a:ext cx="2170200" cy="53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cat,dog</a:t>
            </a:r>
            <a:r>
              <a:rPr lang="zh-TW">
                <a:solidFill>
                  <a:schemeClr val="dk1"/>
                </a:solidFill>
              </a:rPr>
              <a:t>的根基為master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275" y="2269413"/>
            <a:ext cx="386715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702" y="2107053"/>
            <a:ext cx="5372650" cy="252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2697" y="1557072"/>
            <a:ext cx="5581600" cy="367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取消rebase</a:t>
            </a:r>
            <a:endParaRPr/>
          </a:p>
        </p:txBody>
      </p:sp>
      <p:sp>
        <p:nvSpPr>
          <p:cNvPr id="187" name="Google Shape;187;p21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>
            <p:ph idx="4" type="body"/>
          </p:nvPr>
        </p:nvSpPr>
        <p:spPr>
          <a:xfrm>
            <a:off x="1475650" y="1484780"/>
            <a:ext cx="6192600" cy="201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方法一：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用</a:t>
            </a:r>
            <a:r>
              <a:rPr lang="zh-TW">
                <a:solidFill>
                  <a:srgbClr val="FF0000"/>
                </a:solidFill>
              </a:rPr>
              <a:t>git reflog</a:t>
            </a:r>
            <a:r>
              <a:rPr lang="zh-TW"/>
              <a:t> 找歷史紀錄 找到commit的那組號碼(小方法找到第一個不是rebase記錄的）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下 </a:t>
            </a:r>
            <a:r>
              <a:rPr lang="zh-TW">
                <a:solidFill>
                  <a:srgbClr val="FF0000"/>
                </a:solidFill>
              </a:rPr>
              <a:t>git reset</a:t>
            </a:r>
            <a:r>
              <a:rPr lang="zh-TW"/>
              <a:t> 號碼 --hard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方法二：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git reset ORIG_HEAD --hard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475656" y="34974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使用rebase時機</a:t>
            </a:r>
            <a:endParaRPr/>
          </a:p>
        </p:txBody>
      </p:sp>
      <p:sp>
        <p:nvSpPr>
          <p:cNvPr id="190" name="Google Shape;190;p21"/>
          <p:cNvSpPr txBox="1"/>
          <p:nvPr>
            <p:ph idx="4" type="body"/>
          </p:nvPr>
        </p:nvSpPr>
        <p:spPr>
          <a:xfrm>
            <a:off x="1475700" y="3913405"/>
            <a:ext cx="6192600" cy="201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好處</a:t>
            </a:r>
            <a:r>
              <a:rPr lang="zh-TW">
                <a:solidFill>
                  <a:schemeClr val="dk1"/>
                </a:solidFill>
              </a:rPr>
              <a:t>：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它不像一般合併可能會產生額外的合併專用的 Commit，而且歷史順序可以依照誰 Rebase 誰而決定。通常在還沒有推（Push）出去但感覺得有點亂（或太瑣碎）的 Commit，我會先使用 Rebase 分支來整理完再推出去。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壞處：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Rebase 等於是修改歷史，修改已經推出去的歷史可能會對其它人帶來困擾，所以對於已經推出去的內容，非必要的話請盡量不要使用 Rebase。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git reset</a:t>
            </a:r>
            <a:r>
              <a:rPr lang="zh-TW"/>
              <a:t>用法</a:t>
            </a:r>
            <a:endParaRPr/>
          </a:p>
        </p:txBody>
      </p:sp>
      <p:sp>
        <p:nvSpPr>
          <p:cNvPr id="197" name="Google Shape;197;p22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 txBox="1"/>
          <p:nvPr>
            <p:ph idx="4" type="body"/>
          </p:nvPr>
        </p:nvSpPr>
        <p:spPr>
          <a:xfrm>
            <a:off x="1475655" y="1484784"/>
            <a:ext cx="6192600" cy="424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reset </a:t>
            </a:r>
            <a:r>
              <a:rPr lang="zh-TW" sz="14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是回朔的意思，可以回朔至指定位置或上一步commit，有</a:t>
            </a:r>
            <a:r>
              <a:rPr lang="zh-TW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相對</a:t>
            </a:r>
            <a:r>
              <a:rPr lang="zh-TW" sz="14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與</a:t>
            </a:r>
            <a:r>
              <a:rPr lang="zh-TW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絕對</a:t>
            </a:r>
            <a:r>
              <a:rPr lang="zh-TW" sz="14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做法</a:t>
            </a:r>
            <a:endParaRPr sz="14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$ git reset e12d8ef^：</a:t>
            </a:r>
            <a:r>
              <a:rPr lang="zh-TW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＾</a:t>
            </a:r>
            <a:r>
              <a:rPr lang="zh-TW" sz="14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代表前</a:t>
            </a:r>
            <a:r>
              <a:rPr lang="zh-TW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一</a:t>
            </a:r>
            <a:r>
              <a:rPr lang="zh-TW" sz="1450">
                <a:solidFill>
                  <a:srgbClr val="494E52"/>
                </a:solidFill>
                <a:latin typeface="Courier New"/>
                <a:ea typeface="Courier New"/>
                <a:cs typeface="Courier New"/>
                <a:sym typeface="Courier New"/>
              </a:rPr>
              <a:t>次;^^代表前兩次</a:t>
            </a:r>
            <a:endParaRPr sz="1450">
              <a:solidFill>
                <a:srgbClr val="494E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git reset 指令可以搭配參數使用，常見到的三種參數，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分別是 --mixed、--soft 以及 --hard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5" y="3184313"/>
            <a:ext cx="9067025" cy="10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/>
          <p:nvPr/>
        </p:nvSpPr>
        <p:spPr>
          <a:xfrm>
            <a:off x="1475650" y="5167900"/>
            <a:ext cx="562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zh-TW">
                <a:solidFill>
                  <a:schemeClr val="accent3"/>
                </a:solidFill>
              </a:rPr>
              <a:t>reset: 會改變 HEAD 的位置跟分支最前端位置(往前挪)。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zh-TW">
                <a:solidFill>
                  <a:schemeClr val="accent3"/>
                </a:solidFill>
              </a:rPr>
              <a:t>checkout: 會改變 HEAD 的位置，分支最前端位置不變。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540131" y="4739290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git reset與checkout</a:t>
            </a:r>
            <a:r>
              <a:rPr lang="zh-TW"/>
              <a:t>差異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1475648" y="493575"/>
            <a:ext cx="54375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cherry pick</a:t>
            </a:r>
            <a:r>
              <a:rPr lang="zh-TW"/>
              <a:t>用法：撿某幾個分支來合併</a:t>
            </a:r>
            <a:endParaRPr/>
          </a:p>
        </p:txBody>
      </p:sp>
      <p:sp>
        <p:nvSpPr>
          <p:cNvPr id="208" name="Google Shape;208;p23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 txBox="1"/>
          <p:nvPr>
            <p:ph idx="4" type="body"/>
          </p:nvPr>
        </p:nvSpPr>
        <p:spPr>
          <a:xfrm>
            <a:off x="1475650" y="5202983"/>
            <a:ext cx="6192600" cy="53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當我只想撿add dolphin這個 Commit（6a498ec）過來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下$ </a:t>
            </a:r>
            <a:r>
              <a:rPr lang="zh-TW">
                <a:solidFill>
                  <a:srgbClr val="FF0000"/>
                </a:solidFill>
              </a:rPr>
              <a:t>git cherry-pick</a:t>
            </a:r>
            <a:r>
              <a:rPr lang="zh-TW"/>
              <a:t> 6a498ec</a:t>
            </a:r>
            <a:endParaRPr/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550" y="1174975"/>
            <a:ext cx="6506800" cy="39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發生衝突</a:t>
            </a:r>
            <a:endParaRPr/>
          </a:p>
        </p:txBody>
      </p:sp>
      <p:sp>
        <p:nvSpPr>
          <p:cNvPr id="217" name="Google Shape;217;p24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本地衝突</a:t>
            </a:r>
            <a:endParaRPr/>
          </a:p>
        </p:txBody>
      </p:sp>
      <p:sp>
        <p:nvSpPr>
          <p:cNvPr id="218" name="Google Shape;218;p24"/>
          <p:cNvSpPr txBox="1"/>
          <p:nvPr>
            <p:ph idx="4" type="body"/>
          </p:nvPr>
        </p:nvSpPr>
        <p:spPr>
          <a:xfrm>
            <a:off x="1475650" y="4835057"/>
            <a:ext cx="6192600" cy="89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以此圖為例，當圖中有兩個h1衝突要從選項選一個自己需要的成為最終合併的版本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800" y="1227123"/>
            <a:ext cx="6977651" cy="349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發生衝突</a:t>
            </a:r>
            <a:endParaRPr/>
          </a:p>
        </p:txBody>
      </p:sp>
      <p:sp>
        <p:nvSpPr>
          <p:cNvPr id="226" name="Google Shape;226;p25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遠端衝突</a:t>
            </a:r>
            <a:endParaRPr/>
          </a:p>
        </p:txBody>
      </p:sp>
      <p:sp>
        <p:nvSpPr>
          <p:cNvPr id="227" name="Google Shape;227;p25"/>
          <p:cNvSpPr txBox="1"/>
          <p:nvPr>
            <p:ph idx="3" type="body"/>
          </p:nvPr>
        </p:nvSpPr>
        <p:spPr>
          <a:xfrm>
            <a:off x="323528" y="450204"/>
            <a:ext cx="720000" cy="53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 txBox="1"/>
          <p:nvPr>
            <p:ph idx="4" type="body"/>
          </p:nvPr>
        </p:nvSpPr>
        <p:spPr>
          <a:xfrm>
            <a:off x="323525" y="3860780"/>
            <a:ext cx="6192600" cy="167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當我push 去遠端repo發生</a:t>
            </a:r>
            <a:r>
              <a:rPr lang="zh-TW">
                <a:solidFill>
                  <a:srgbClr val="FF0000"/>
                </a:solidFill>
              </a:rPr>
              <a:t>衝突</a:t>
            </a:r>
            <a:r>
              <a:rPr lang="zh-TW"/>
              <a:t>時，須先git pull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25" y="1331713"/>
            <a:ext cx="802005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5"/>
          <p:cNvSpPr/>
          <p:nvPr/>
        </p:nvSpPr>
        <p:spPr>
          <a:xfrm>
            <a:off x="377900" y="1822875"/>
            <a:ext cx="7791600" cy="9894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974900" y="3078875"/>
            <a:ext cx="1559400" cy="4416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3" type="body"/>
          </p:nvPr>
        </p:nvSpPr>
        <p:spPr>
          <a:xfrm>
            <a:off x="3013799" y="4317375"/>
            <a:ext cx="4051500" cy="28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zh-TW"/>
              <a:t>Git</a:t>
            </a:r>
            <a:r>
              <a:rPr lang="zh-TW"/>
              <a:t>實作版本控制，開發的方式</a:t>
            </a:r>
            <a:endParaRPr baseline="-25000"/>
          </a:p>
        </p:txBody>
      </p:sp>
      <p:sp>
        <p:nvSpPr>
          <p:cNvPr id="62" name="Google Shape;62;p8"/>
          <p:cNvSpPr txBox="1"/>
          <p:nvPr>
            <p:ph idx="5" type="body"/>
          </p:nvPr>
        </p:nvSpPr>
        <p:spPr>
          <a:xfrm>
            <a:off x="2118934" y="3689639"/>
            <a:ext cx="3528300" cy="28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zh-TW"/>
              <a:t>分支策略與衝突</a:t>
            </a:r>
            <a:endParaRPr/>
          </a:p>
        </p:txBody>
      </p:sp>
      <p:sp>
        <p:nvSpPr>
          <p:cNvPr id="63" name="Google Shape;63;p8"/>
          <p:cNvSpPr txBox="1"/>
          <p:nvPr>
            <p:ph idx="7" type="body"/>
          </p:nvPr>
        </p:nvSpPr>
        <p:spPr>
          <a:xfrm>
            <a:off x="2078708" y="2434204"/>
            <a:ext cx="3528300" cy="28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zh-TW"/>
              <a:t>為什麼需要版本控制</a:t>
            </a:r>
            <a:endParaRPr/>
          </a:p>
        </p:txBody>
      </p:sp>
      <p:sp>
        <p:nvSpPr>
          <p:cNvPr id="64" name="Google Shape;64;p8"/>
          <p:cNvSpPr txBox="1"/>
          <p:nvPr>
            <p:ph idx="9" type="body"/>
          </p:nvPr>
        </p:nvSpPr>
        <p:spPr>
          <a:xfrm>
            <a:off x="3074835" y="3061924"/>
            <a:ext cx="3528300" cy="28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zh-TW"/>
              <a:t>什麼是版本控制，概念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發生衝突</a:t>
            </a:r>
            <a:endParaRPr/>
          </a:p>
        </p:txBody>
      </p:sp>
      <p:sp>
        <p:nvSpPr>
          <p:cNvPr id="238" name="Google Shape;238;p26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遠端衝突</a:t>
            </a:r>
            <a:endParaRPr/>
          </a:p>
        </p:txBody>
      </p:sp>
      <p:sp>
        <p:nvSpPr>
          <p:cNvPr id="239" name="Google Shape;239;p26"/>
          <p:cNvSpPr txBox="1"/>
          <p:nvPr>
            <p:ph idx="3" type="body"/>
          </p:nvPr>
        </p:nvSpPr>
        <p:spPr>
          <a:xfrm>
            <a:off x="323528" y="450204"/>
            <a:ext cx="720000" cy="53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 txBox="1"/>
          <p:nvPr>
            <p:ph idx="4" type="body"/>
          </p:nvPr>
        </p:nvSpPr>
        <p:spPr>
          <a:xfrm>
            <a:off x="1319525" y="3834700"/>
            <a:ext cx="6348600" cy="189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選擇正確的後，進行git add .&gt;git commit -m”修改的“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再git push origin master</a:t>
            </a:r>
            <a:endParaRPr/>
          </a:p>
        </p:txBody>
      </p:sp>
      <p:pic>
        <p:nvPicPr>
          <p:cNvPr id="241" name="Google Shape;2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521" y="1431051"/>
            <a:ext cx="6192601" cy="2284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git stash </a:t>
            </a:r>
            <a:r>
              <a:rPr lang="zh-TW"/>
              <a:t>用法：</a:t>
            </a:r>
            <a:endParaRPr/>
          </a:p>
        </p:txBody>
      </p:sp>
      <p:sp>
        <p:nvSpPr>
          <p:cNvPr id="248" name="Google Shape;248;p27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"/>
          <p:cNvSpPr txBox="1"/>
          <p:nvPr>
            <p:ph idx="3" type="body"/>
          </p:nvPr>
        </p:nvSpPr>
        <p:spPr>
          <a:xfrm>
            <a:off x="323528" y="450204"/>
            <a:ext cx="720000" cy="53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 txBox="1"/>
          <p:nvPr>
            <p:ph idx="4" type="body"/>
          </p:nvPr>
        </p:nvSpPr>
        <p:spPr>
          <a:xfrm>
            <a:off x="1475655" y="1484784"/>
            <a:ext cx="6192600" cy="424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概要：當開發到一半時有緊急事件需處理，又</a:t>
            </a:r>
            <a:r>
              <a:rPr lang="zh-TW">
                <a:solidFill>
                  <a:srgbClr val="FF0000"/>
                </a:solidFill>
              </a:rPr>
              <a:t>不想</a:t>
            </a:r>
            <a:r>
              <a:rPr lang="zh-TW"/>
              <a:t>把現有的去做commit，這時</a:t>
            </a:r>
            <a:r>
              <a:rPr lang="zh-TW">
                <a:solidFill>
                  <a:srgbClr val="FF0000"/>
                </a:solidFill>
              </a:rPr>
              <a:t>stash就派上用場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>
                <a:solidFill>
                  <a:schemeClr val="dk1"/>
                </a:solidFill>
              </a:rPr>
              <a:t>暫存：git stash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>
                <a:solidFill>
                  <a:schemeClr val="dk1"/>
                </a:solidFill>
              </a:rPr>
              <a:t>暫存並註解：git stash save -u "一個註解"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>
                <a:solidFill>
                  <a:schemeClr val="dk1"/>
                </a:solidFill>
              </a:rPr>
              <a:t>此時下git status會發現變乾淨了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>
                <a:solidFill>
                  <a:schemeClr val="dk1"/>
                </a:solidFill>
              </a:rPr>
              <a:t>觀看stash裡面的東西：git stash list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>
                <a:solidFill>
                  <a:schemeClr val="dk1"/>
                </a:solidFill>
              </a:rPr>
              <a:t>將stash取回來：git stash pop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>
                <a:solidFill>
                  <a:schemeClr val="dk1"/>
                </a:solidFill>
              </a:rPr>
              <a:t>將指定的stash取回：git stash pop stash@{0}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>
                <a:solidFill>
                  <a:schemeClr val="dk1"/>
                </a:solidFill>
              </a:rPr>
              <a:t>將stash取出且不想刪除stash: git stash apply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>
                <a:solidFill>
                  <a:schemeClr val="dk1"/>
                </a:solidFill>
              </a:rPr>
              <a:t>刪除暫存檔：git stash clear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>
                <a:solidFill>
                  <a:schemeClr val="dk1"/>
                </a:solidFill>
              </a:rPr>
              <a:t>刪掉指定的stash: git stash drop stash@{0}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2411760" y="2924944"/>
            <a:ext cx="4176600" cy="39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遠端數據庫常用指令</a:t>
            </a:r>
            <a:endParaRPr/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2404352" y="3356992"/>
            <a:ext cx="4176600" cy="20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git remote</a:t>
            </a:r>
            <a:endParaRPr/>
          </a:p>
        </p:txBody>
      </p:sp>
      <p:sp>
        <p:nvSpPr>
          <p:cNvPr id="264" name="Google Shape;264;p29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"/>
          <p:cNvSpPr txBox="1"/>
          <p:nvPr>
            <p:ph idx="3" type="body"/>
          </p:nvPr>
        </p:nvSpPr>
        <p:spPr>
          <a:xfrm>
            <a:off x="323528" y="450204"/>
            <a:ext cx="720000" cy="53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"/>
          <p:cNvSpPr txBox="1"/>
          <p:nvPr>
            <p:ph idx="4" type="body"/>
          </p:nvPr>
        </p:nvSpPr>
        <p:spPr>
          <a:xfrm>
            <a:off x="1475655" y="1484784"/>
            <a:ext cx="6192600" cy="424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git remote -v :查看遠程倉庫的訊息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git remote add [shortname] [url]：把本地庫推到遠端庫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500" y="1880409"/>
            <a:ext cx="5073119" cy="819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5500" y="3326224"/>
            <a:ext cx="5418324" cy="7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>
            <p:ph type="title"/>
          </p:nvPr>
        </p:nvSpPr>
        <p:spPr>
          <a:xfrm>
            <a:off x="2411760" y="2924944"/>
            <a:ext cx="4176600" cy="39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</a:t>
            </a:r>
            <a:r>
              <a:rPr lang="zh-TW"/>
              <a:t>實作版本控制</a:t>
            </a:r>
            <a:endParaRPr/>
          </a:p>
        </p:txBody>
      </p:sp>
      <p:sp>
        <p:nvSpPr>
          <p:cNvPr id="275" name="Google Shape;275;p30"/>
          <p:cNvSpPr txBox="1"/>
          <p:nvPr>
            <p:ph idx="1" type="body"/>
          </p:nvPr>
        </p:nvSpPr>
        <p:spPr>
          <a:xfrm>
            <a:off x="2404352" y="3356992"/>
            <a:ext cx="4176600" cy="20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idx="1" type="body"/>
          </p:nvPr>
        </p:nvSpPr>
        <p:spPr>
          <a:xfrm>
            <a:off x="1475647" y="493575"/>
            <a:ext cx="61047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git</a:t>
            </a:r>
            <a:r>
              <a:rPr lang="zh-TW"/>
              <a:t>實作版本控制</a:t>
            </a:r>
            <a:endParaRPr/>
          </a:p>
        </p:txBody>
      </p:sp>
      <p:sp>
        <p:nvSpPr>
          <p:cNvPr id="282" name="Google Shape;282;p31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3112"/>
            <a:ext cx="8839199" cy="4220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type="title"/>
          </p:nvPr>
        </p:nvSpPr>
        <p:spPr>
          <a:xfrm>
            <a:off x="2411760" y="2924944"/>
            <a:ext cx="4176600" cy="39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</a:t>
            </a:r>
            <a:endParaRPr/>
          </a:p>
        </p:txBody>
      </p:sp>
      <p:sp>
        <p:nvSpPr>
          <p:cNvPr id="290" name="Google Shape;290;p32"/>
          <p:cNvSpPr txBox="1"/>
          <p:nvPr>
            <p:ph idx="1" type="body"/>
          </p:nvPr>
        </p:nvSpPr>
        <p:spPr>
          <a:xfrm>
            <a:off x="2404352" y="3356992"/>
            <a:ext cx="4176600" cy="20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參考資料</a:t>
            </a:r>
            <a:endParaRPr/>
          </a:p>
        </p:txBody>
      </p:sp>
      <p:sp>
        <p:nvSpPr>
          <p:cNvPr id="297" name="Google Shape;297;p33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3"/>
          <p:cNvSpPr txBox="1"/>
          <p:nvPr>
            <p:ph idx="4" type="body"/>
          </p:nvPr>
        </p:nvSpPr>
        <p:spPr>
          <a:xfrm>
            <a:off x="1475655" y="1484784"/>
            <a:ext cx="6192600" cy="424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網址：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38761D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用Git版本控制【Git的基本介紹】 | 連猴子都能懂的Git入門指南| 貝格樂（Backlog）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38761D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 Flow 是什麼？為什麼需要這種東西？ - 為你自己學Git | 高見龍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38761D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 為什麼要學Git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2411748" y="2924950"/>
            <a:ext cx="4846500" cy="39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為什麼需要版本控制</a:t>
            </a:r>
            <a:endParaRPr/>
          </a:p>
        </p:txBody>
      </p:sp>
      <p:sp>
        <p:nvSpPr>
          <p:cNvPr id="71" name="Google Shape;71;p9"/>
          <p:cNvSpPr txBox="1"/>
          <p:nvPr>
            <p:ph idx="1" type="body"/>
          </p:nvPr>
        </p:nvSpPr>
        <p:spPr>
          <a:xfrm>
            <a:off x="2404352" y="3356992"/>
            <a:ext cx="4176600" cy="20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475647" y="493575"/>
            <a:ext cx="61047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什麼是版本控制，為何要用？</a:t>
            </a:r>
            <a:endParaRPr/>
          </a:p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0"/>
          <p:cNvSpPr txBox="1"/>
          <p:nvPr>
            <p:ph idx="4" type="body"/>
          </p:nvPr>
        </p:nvSpPr>
        <p:spPr>
          <a:xfrm>
            <a:off x="866975" y="1189325"/>
            <a:ext cx="7613700" cy="47907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30373E"/>
                </a:solidFill>
                <a:highlight>
                  <a:srgbClr val="FFFFFF"/>
                </a:highlight>
              </a:rPr>
              <a:t>假如不用版本控制，又要保留很多先前的檔案就會呈現下圖，已搞不清哪個是最終版，哪個是初版</a:t>
            </a:r>
            <a:endParaRPr sz="1350">
              <a:solidFill>
                <a:srgbClr val="30373E"/>
              </a:solidFill>
              <a:highlight>
                <a:srgbClr val="FFFFFF"/>
              </a:highlight>
            </a:endParaRPr>
          </a:p>
        </p:txBody>
      </p:sp>
      <p:pic>
        <p:nvPicPr>
          <p:cNvPr id="80" name="Google Shape;8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825" y="1567250"/>
            <a:ext cx="5382351" cy="24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/>
          <p:nvPr/>
        </p:nvSpPr>
        <p:spPr>
          <a:xfrm>
            <a:off x="2379000" y="1958925"/>
            <a:ext cx="1424400" cy="153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 txBox="1"/>
          <p:nvPr/>
        </p:nvSpPr>
        <p:spPr>
          <a:xfrm>
            <a:off x="866975" y="3856925"/>
            <a:ext cx="7613700" cy="40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而當群組共享檔案時，先進行編輯修改的人內容會被覆蓋，</a:t>
            </a:r>
            <a:r>
              <a:rPr lang="zh-TW">
                <a:solidFill>
                  <a:srgbClr val="FF0000"/>
                </a:solidFill>
              </a:rPr>
              <a:t>Git就是為了解決這樣的問題而開發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83" name="Google Shape;8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5399" y="4322175"/>
            <a:ext cx="3626112" cy="17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Git</a:t>
            </a:r>
            <a:r>
              <a:rPr lang="zh-TW"/>
              <a:t>版本控制基本介紹</a:t>
            </a:r>
            <a:endParaRPr/>
          </a:p>
        </p:txBody>
      </p:sp>
      <p:sp>
        <p:nvSpPr>
          <p:cNvPr id="90" name="Google Shape;90;p11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"/>
          <p:cNvSpPr txBox="1"/>
          <p:nvPr/>
        </p:nvSpPr>
        <p:spPr>
          <a:xfrm>
            <a:off x="1475650" y="1311575"/>
            <a:ext cx="7149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Git為</a:t>
            </a:r>
            <a:r>
              <a:rPr lang="zh-TW">
                <a:solidFill>
                  <a:srgbClr val="FF0000"/>
                </a:solidFill>
              </a:rPr>
              <a:t>分散式</a:t>
            </a:r>
            <a:r>
              <a:rPr lang="zh-TW"/>
              <a:t>版本控制系統，</a:t>
            </a:r>
            <a:r>
              <a:rPr lang="zh-TW"/>
              <a:t>可以把檔案的狀態作為更新</a:t>
            </a:r>
            <a:r>
              <a:rPr lang="zh-TW">
                <a:solidFill>
                  <a:srgbClr val="FF0000"/>
                </a:solidFill>
              </a:rPr>
              <a:t>歷史記錄</a:t>
            </a:r>
            <a:r>
              <a:rPr lang="zh-TW"/>
              <a:t>保存起來。因此可以把</a:t>
            </a:r>
            <a:r>
              <a:rPr lang="zh-TW">
                <a:solidFill>
                  <a:srgbClr val="FF0000"/>
                </a:solidFill>
              </a:rPr>
              <a:t>編輯過的檔案復原到以前</a:t>
            </a:r>
            <a:r>
              <a:rPr lang="zh-TW"/>
              <a:t>的狀態，也可以顯示編輯過內容的差異。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當有人想將編輯過的舊檔案上傳到伺服器、</a:t>
            </a:r>
            <a:r>
              <a:rPr lang="zh-TW">
                <a:solidFill>
                  <a:srgbClr val="FF0000"/>
                </a:solidFill>
              </a:rPr>
              <a:t>覆蓋其他人的最新檔案</a:t>
            </a:r>
            <a:r>
              <a:rPr lang="zh-TW"/>
              <a:t>時，系統</a:t>
            </a:r>
            <a:r>
              <a:rPr lang="zh-TW">
                <a:solidFill>
                  <a:srgbClr val="FF0000"/>
                </a:solidFill>
              </a:rPr>
              <a:t>會發出警告</a:t>
            </a:r>
            <a:r>
              <a:rPr lang="zh-TW"/>
              <a:t>，因此可以</a:t>
            </a:r>
            <a:r>
              <a:rPr lang="zh-TW">
                <a:solidFill>
                  <a:srgbClr val="FF0000"/>
                </a:solidFill>
              </a:rPr>
              <a:t>避免在無意中覆蓋他人的編輯內容</a:t>
            </a:r>
            <a:r>
              <a:rPr lang="zh-TW"/>
              <a:t>。</a:t>
            </a:r>
            <a:endParaRPr/>
          </a:p>
        </p:txBody>
      </p:sp>
      <p:pic>
        <p:nvPicPr>
          <p:cNvPr id="92" name="Google Shape;9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475" y="3068275"/>
            <a:ext cx="49434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type="title"/>
          </p:nvPr>
        </p:nvSpPr>
        <p:spPr>
          <a:xfrm>
            <a:off x="2411760" y="2924944"/>
            <a:ext cx="4176600" cy="39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什麼是版本控制</a:t>
            </a:r>
            <a:endParaRPr/>
          </a:p>
        </p:txBody>
      </p:sp>
      <p:sp>
        <p:nvSpPr>
          <p:cNvPr id="99" name="Google Shape;99;p12"/>
          <p:cNvSpPr txBox="1"/>
          <p:nvPr>
            <p:ph idx="1" type="body"/>
          </p:nvPr>
        </p:nvSpPr>
        <p:spPr>
          <a:xfrm>
            <a:off x="2404352" y="3356992"/>
            <a:ext cx="4176600" cy="20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1475647" y="493575"/>
            <a:ext cx="61047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版本控制的基本架構</a:t>
            </a:r>
            <a:endParaRPr/>
          </a:p>
        </p:txBody>
      </p:sp>
      <p:sp>
        <p:nvSpPr>
          <p:cNvPr id="106" name="Google Shape;106;p13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本地端數據庫與遠端數據庫</a:t>
            </a:r>
            <a:endParaRPr/>
          </a:p>
        </p:txBody>
      </p:sp>
      <p:pic>
        <p:nvPicPr>
          <p:cNvPr id="107" name="Google Shape;10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650" y="1095750"/>
            <a:ext cx="5815851" cy="36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 txBox="1"/>
          <p:nvPr/>
        </p:nvSpPr>
        <p:spPr>
          <a:xfrm>
            <a:off x="1589450" y="4790600"/>
            <a:ext cx="6402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</a:t>
            </a:r>
            <a:r>
              <a:rPr lang="zh-TW"/>
              <a:t>數據庫分為</a:t>
            </a:r>
            <a:r>
              <a:rPr lang="zh-TW">
                <a:solidFill>
                  <a:srgbClr val="FF0000"/>
                </a:solidFill>
              </a:rPr>
              <a:t>遠端數據庫</a:t>
            </a:r>
            <a:r>
              <a:rPr lang="zh-TW"/>
              <a:t>與</a:t>
            </a:r>
            <a:r>
              <a:rPr lang="zh-TW">
                <a:solidFill>
                  <a:srgbClr val="FF0000"/>
                </a:solidFill>
              </a:rPr>
              <a:t>本地端數據庫</a:t>
            </a:r>
            <a:r>
              <a:rPr lang="zh-TW"/>
              <a:t>．您可以在本地端數據庫上使用像是還原更改、跟踪更改等所有Git版本控制功能。不過，</a:t>
            </a:r>
            <a:r>
              <a:rPr lang="zh-TW">
                <a:solidFill>
                  <a:srgbClr val="FF0000"/>
                </a:solidFill>
              </a:rPr>
              <a:t>如果想要公開在本地端數據庫的修改內容</a:t>
            </a:r>
            <a:r>
              <a:rPr lang="zh-TW"/>
              <a:t>，就需要將</a:t>
            </a:r>
            <a:r>
              <a:rPr lang="zh-TW">
                <a:solidFill>
                  <a:srgbClr val="FF0000"/>
                </a:solidFill>
              </a:rPr>
              <a:t>內容上傳到遠端數據庫</a:t>
            </a:r>
            <a:r>
              <a:rPr lang="zh-TW"/>
              <a:t>了。另外，</a:t>
            </a:r>
            <a:r>
              <a:rPr lang="zh-TW">
                <a:solidFill>
                  <a:srgbClr val="FF0000"/>
                </a:solidFill>
              </a:rPr>
              <a:t>透過遠端數據庫還可以取得其他人修改的內容</a:t>
            </a:r>
            <a:r>
              <a:rPr lang="zh-TW"/>
              <a:t>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625" y="1847000"/>
            <a:ext cx="5815851" cy="36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Git</a:t>
            </a:r>
            <a:r>
              <a:rPr lang="zh-TW"/>
              <a:t>常用指令</a:t>
            </a:r>
            <a:endParaRPr/>
          </a:p>
        </p:txBody>
      </p:sp>
      <p:sp>
        <p:nvSpPr>
          <p:cNvPr id="116" name="Google Shape;116;p14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 txBox="1"/>
          <p:nvPr>
            <p:ph idx="4" type="body"/>
          </p:nvPr>
        </p:nvSpPr>
        <p:spPr>
          <a:xfrm>
            <a:off x="1475655" y="1484784"/>
            <a:ext cx="6192600" cy="424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1211550" y="1311575"/>
            <a:ext cx="64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</a:t>
            </a:r>
            <a:r>
              <a:rPr lang="zh-TW"/>
              <a:t>初始化一個專案：git init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2356375" y="1847000"/>
            <a:ext cx="1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git add.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3362375" y="1847000"/>
            <a:ext cx="27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git commit -m”</a:t>
            </a:r>
            <a:r>
              <a:rPr lang="zh-TW">
                <a:solidFill>
                  <a:srgbClr val="FF0000"/>
                </a:solidFill>
              </a:rPr>
              <a:t>改動哪些“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6080075" y="1178200"/>
            <a:ext cx="2717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方法1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git remote add orgin “</a:t>
            </a:r>
            <a:r>
              <a:rPr lang="zh-TW">
                <a:solidFill>
                  <a:srgbClr val="FF0000"/>
                </a:solidFill>
              </a:rPr>
              <a:t>網址”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git push -u orgin master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60000"/>
                </a:solidFill>
              </a:rPr>
              <a:t>方法2</a:t>
            </a:r>
            <a:endParaRPr>
              <a:solidFill>
                <a:srgbClr val="66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783F04"/>
                </a:solidFill>
              </a:rPr>
              <a:t>git push 網址</a:t>
            </a:r>
            <a:endParaRPr>
              <a:solidFill>
                <a:srgbClr val="783F04"/>
              </a:solidFill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5020800" y="4600300"/>
            <a:ext cx="15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git clone </a:t>
            </a:r>
            <a:r>
              <a:rPr lang="zh-TW">
                <a:solidFill>
                  <a:srgbClr val="FF0000"/>
                </a:solidFill>
              </a:rPr>
              <a:t>網址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4572000" y="5141725"/>
            <a:ext cx="15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git pull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git tag:</a:t>
            </a:r>
            <a:r>
              <a:rPr lang="zh-TW"/>
              <a:t>版本號管理</a:t>
            </a:r>
            <a:endParaRPr/>
          </a:p>
        </p:txBody>
      </p:sp>
      <p:sp>
        <p:nvSpPr>
          <p:cNvPr id="130" name="Google Shape;130;p15"/>
          <p:cNvSpPr txBox="1"/>
          <p:nvPr>
            <p:ph idx="2" type="body"/>
          </p:nvPr>
        </p:nvSpPr>
        <p:spPr>
          <a:xfrm>
            <a:off x="1475647" y="836700"/>
            <a:ext cx="65439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7F7F7F"/>
                </a:solidFill>
              </a:rPr>
              <a:t>任何軟體系統都需給一個版本號，來管理每次發布的內容，已便管理</a:t>
            </a:r>
            <a:endParaRPr/>
          </a:p>
        </p:txBody>
      </p:sp>
      <p:sp>
        <p:nvSpPr>
          <p:cNvPr id="131" name="Google Shape;131;p15"/>
          <p:cNvSpPr txBox="1"/>
          <p:nvPr>
            <p:ph idx="3" type="body"/>
          </p:nvPr>
        </p:nvSpPr>
        <p:spPr>
          <a:xfrm>
            <a:off x="323528" y="450204"/>
            <a:ext cx="720000" cy="53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 txBox="1"/>
          <p:nvPr>
            <p:ph idx="4" type="body"/>
          </p:nvPr>
        </p:nvSpPr>
        <p:spPr>
          <a:xfrm>
            <a:off x="1475650" y="1484776"/>
            <a:ext cx="6192600" cy="364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查看版本：git tag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新增版本號：git tag v1.0.0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當我這邊修改bug後確定發布：git tag v1.0.1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156" y="2468800"/>
            <a:ext cx="3502275" cy="27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5"/>
          <p:cNvSpPr txBox="1"/>
          <p:nvPr/>
        </p:nvSpPr>
        <p:spPr>
          <a:xfrm>
            <a:off x="1559650" y="5353675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7F7F7F"/>
                </a:solidFill>
              </a:rPr>
              <a:t>查看版本修改的地方：git show 版本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hungyo Group">
  <a:themeElements>
    <a:clrScheme name="Chungyo Group CIS">
      <a:dk1>
        <a:srgbClr val="2A1511"/>
      </a:dk1>
      <a:lt1>
        <a:srgbClr val="BFCC00"/>
      </a:lt1>
      <a:dk2>
        <a:srgbClr val="8F9227"/>
      </a:dk2>
      <a:lt2>
        <a:srgbClr val="E3E4EB"/>
      </a:lt2>
      <a:accent1>
        <a:srgbClr val="909228"/>
      </a:accent1>
      <a:accent2>
        <a:srgbClr val="C0CC00"/>
      </a:accent2>
      <a:accent3>
        <a:srgbClr val="717171"/>
      </a:accent3>
      <a:accent4>
        <a:srgbClr val="FFFFFF"/>
      </a:accent4>
      <a:accent5>
        <a:srgbClr val="FFFFFF"/>
      </a:accent5>
      <a:accent6>
        <a:srgbClr val="FFFFFF"/>
      </a:accent6>
      <a:hlink>
        <a:srgbClr val="C0CC00"/>
      </a:hlink>
      <a:folHlink>
        <a:srgbClr val="8F92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