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6" r:id="rId2"/>
  </p:sldMasterIdLst>
  <p:notesMasterIdLst>
    <p:notesMasterId r:id="rId20"/>
  </p:notesMasterIdLst>
  <p:sldIdLst>
    <p:sldId id="256" r:id="rId3"/>
    <p:sldId id="257" r:id="rId4"/>
    <p:sldId id="258" r:id="rId5"/>
    <p:sldId id="310" r:id="rId6"/>
    <p:sldId id="311" r:id="rId7"/>
    <p:sldId id="312" r:id="rId8"/>
    <p:sldId id="313" r:id="rId9"/>
    <p:sldId id="314" r:id="rId10"/>
    <p:sldId id="315" r:id="rId11"/>
    <p:sldId id="316" r:id="rId12"/>
    <p:sldId id="317" r:id="rId13"/>
    <p:sldId id="318" r:id="rId14"/>
    <p:sldId id="319" r:id="rId15"/>
    <p:sldId id="321" r:id="rId16"/>
    <p:sldId id="322" r:id="rId17"/>
    <p:sldId id="323" r:id="rId18"/>
    <p:sldId id="32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C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Viz\usertyp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Viz\AgeDistrib.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Viz\AgeDistrib.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Viz\AgeDistrib.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dow-usertyp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tripdurationdow.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esktop\Viz\routedu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esktop\Viz\routedur.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Sheet1!$C$1</c:f>
              <c:strCache>
                <c:ptCount val="1"/>
                <c:pt idx="0">
                  <c:v>%age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CC2-4250-8B17-816D0BE73E4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CC2-4250-8B17-816D0BE73E4F}"/>
              </c:ext>
            </c:extLst>
          </c:dPt>
          <c:dLbls>
            <c:dLbl>
              <c:idx val="0"/>
              <c:layout>
                <c:manualLayout>
                  <c:x val="-0.18940248104166132"/>
                  <c:y val="0.2192960079762592"/>
                </c:manualLayout>
              </c:layout>
              <c:tx>
                <c:rich>
                  <a:bodyPr/>
                  <a:lstStyle/>
                  <a:p>
                    <a:fld id="{92243AE4-86C8-44C6-AFEC-086EDF343A67}" type="CATEGORYNAME">
                      <a:rPr lang="en-US"/>
                      <a:pPr/>
                      <a:t>[CATEGORY NAME]</a:t>
                    </a:fld>
                    <a:r>
                      <a:rPr lang="en-US" baseline="0" dirty="0"/>
                      <a:t>
</a:t>
                    </a:r>
                    <a:fld id="{68531DE7-0D13-4DE5-87BF-6D84A3B5EDEB}" type="VALUE">
                      <a:rPr lang="en-US" baseline="0" smtClean="0"/>
                      <a:pPr/>
                      <a:t>[VALUE]</a:t>
                    </a:fld>
                    <a:endParaRPr lang="en-US" baseline="0" dirty="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CC2-4250-8B17-816D0BE73E4F}"/>
                </c:ext>
              </c:extLst>
            </c:dLbl>
            <c:dLbl>
              <c:idx val="1"/>
              <c:layout>
                <c:manualLayout>
                  <c:x val="0.22993134815802749"/>
                  <c:y val="-0.26117823086446584"/>
                </c:manualLayout>
              </c:layout>
              <c:tx>
                <c:rich>
                  <a:bodyPr/>
                  <a:lstStyle/>
                  <a:p>
                    <a:fld id="{12333371-50CB-43AA-89C5-CDF8E06C128E}" type="CATEGORYNAME">
                      <a:rPr lang="en-US"/>
                      <a:pPr/>
                      <a:t>[CATEGORY NAME]</a:t>
                    </a:fld>
                    <a:r>
                      <a:rPr lang="en-US" baseline="0" dirty="0"/>
                      <a:t>
</a:t>
                    </a:r>
                    <a:fld id="{632C8185-30C1-4F92-92A3-4C5F297857C5}" type="VALUE">
                      <a:rPr lang="en-US" baseline="0" smtClean="0"/>
                      <a:pPr/>
                      <a:t>[VALUE]</a:t>
                    </a:fld>
                    <a:endParaRPr lang="en-US" baseline="0" dirty="0"/>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CC2-4250-8B17-816D0BE73E4F}"/>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Casual</c:v>
                </c:pt>
                <c:pt idx="1">
                  <c:v>Member</c:v>
                </c:pt>
              </c:strCache>
            </c:strRef>
          </c:cat>
          <c:val>
            <c:numRef>
              <c:f>Sheet1!$C$2:$C$3</c:f>
              <c:numCache>
                <c:formatCode>0.00%</c:formatCode>
                <c:ptCount val="2"/>
                <c:pt idx="0">
                  <c:v>0.23065297953819169</c:v>
                </c:pt>
                <c:pt idx="1">
                  <c:v>0.76934702046180836</c:v>
                </c:pt>
              </c:numCache>
            </c:numRef>
          </c:val>
          <c:extLst>
            <c:ext xmlns:c16="http://schemas.microsoft.com/office/drawing/2014/chart" uri="{C3380CC4-5D6E-409C-BE32-E72D297353CC}">
              <c16:uniqueId val="{00000004-3CC2-4250-8B17-816D0BE73E4F}"/>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r>
              <a:rPr lang="en-US" sz="1800" dirty="0"/>
              <a:t>For</a:t>
            </a:r>
            <a:r>
              <a:rPr lang="en-US" sz="1800" baseline="0" dirty="0"/>
              <a:t> Both </a:t>
            </a:r>
            <a:r>
              <a:rPr lang="en-US" sz="1800" baseline="0" dirty="0" err="1"/>
              <a:t>Usertypes</a:t>
            </a:r>
            <a:endParaRPr lang="en-US" sz="1800" dirty="0"/>
          </a:p>
        </c:rich>
      </c:tx>
      <c:layout>
        <c:manualLayout>
          <c:xMode val="edge"/>
          <c:yMode val="edge"/>
          <c:x val="1.4516769483385306E-2"/>
          <c:y val="1.0017530678687703E-2"/>
        </c:manualLayout>
      </c:layout>
      <c:overlay val="0"/>
      <c:spPr>
        <a:noFill/>
        <a:ln>
          <a:noFill/>
        </a:ln>
        <a:effectLst/>
      </c:spPr>
      <c:txPr>
        <a:bodyPr rot="0" spcFirstLastPara="1" vertOverflow="ellipsis" vert="horz" wrap="square" anchor="ctr" anchorCtr="1"/>
        <a:lstStyle/>
        <a:p>
          <a:pPr>
            <a:defRPr sz="1800" b="0" i="0" u="none" strike="noStrike" kern="1200" cap="none"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48223513732058"/>
          <c:y val="0.11392485496943404"/>
          <c:w val="0.84793434537672674"/>
          <c:h val="0.78504907587720629"/>
        </c:manualLayout>
      </c:layout>
      <c:barChart>
        <c:barDir val="bar"/>
        <c:grouping val="clustered"/>
        <c:varyColors val="0"/>
        <c:ser>
          <c:idx val="0"/>
          <c:order val="0"/>
          <c:tx>
            <c:strRef>
              <c:f>age!$F$1</c:f>
              <c:strCache>
                <c:ptCount val="1"/>
                <c:pt idx="0">
                  <c:v>No_of_Trips</c:v>
                </c:pt>
              </c:strCache>
            </c:strRef>
          </c:tx>
          <c:spPr>
            <a:noFill/>
            <a:ln w="25400" cap="flat" cmpd="sng" algn="ctr">
              <a:solidFill>
                <a:schemeClr val="accent6"/>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age!$E$2:$E$8</c:f>
              <c:strCache>
                <c:ptCount val="7"/>
                <c:pt idx="0">
                  <c:v>Below 20</c:v>
                </c:pt>
                <c:pt idx="1">
                  <c:v>21-30</c:v>
                </c:pt>
                <c:pt idx="2">
                  <c:v>31-40</c:v>
                </c:pt>
                <c:pt idx="3">
                  <c:v>41-50</c:v>
                </c:pt>
                <c:pt idx="4">
                  <c:v>51-60</c:v>
                </c:pt>
                <c:pt idx="5">
                  <c:v>61-70</c:v>
                </c:pt>
                <c:pt idx="6">
                  <c:v>71 &amp; Older</c:v>
                </c:pt>
              </c:strCache>
            </c:strRef>
          </c:cat>
          <c:val>
            <c:numRef>
              <c:f>age!$F$2:$F$8</c:f>
              <c:numCache>
                <c:formatCode>#,##0_);\(#,##0\)</c:formatCode>
                <c:ptCount val="7"/>
                <c:pt idx="0">
                  <c:v>2873</c:v>
                </c:pt>
                <c:pt idx="1">
                  <c:v>911533</c:v>
                </c:pt>
                <c:pt idx="2">
                  <c:v>1374280</c:v>
                </c:pt>
                <c:pt idx="3">
                  <c:v>496426</c:v>
                </c:pt>
                <c:pt idx="4">
                  <c:v>325939</c:v>
                </c:pt>
                <c:pt idx="5">
                  <c:v>148509</c:v>
                </c:pt>
                <c:pt idx="6">
                  <c:v>18496</c:v>
                </c:pt>
              </c:numCache>
            </c:numRef>
          </c:val>
          <c:extLst>
            <c:ext xmlns:c16="http://schemas.microsoft.com/office/drawing/2014/chart" uri="{C3380CC4-5D6E-409C-BE32-E72D297353CC}">
              <c16:uniqueId val="{00000000-89EA-4E69-9551-973515075341}"/>
            </c:ext>
          </c:extLst>
        </c:ser>
        <c:dLbls>
          <c:dLblPos val="outEnd"/>
          <c:showLegendKey val="0"/>
          <c:showVal val="1"/>
          <c:showCatName val="0"/>
          <c:showSerName val="0"/>
          <c:showPercent val="0"/>
          <c:showBubbleSize val="0"/>
        </c:dLbls>
        <c:gapWidth val="227"/>
        <c:overlap val="-48"/>
        <c:axId val="1758680815"/>
        <c:axId val="1682075247"/>
      </c:barChart>
      <c:catAx>
        <c:axId val="1758680815"/>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PH"/>
                  <a:t>Age Group</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682075247"/>
        <c:crosses val="autoZero"/>
        <c:auto val="1"/>
        <c:lblAlgn val="ctr"/>
        <c:lblOffset val="100"/>
        <c:noMultiLvlLbl val="0"/>
      </c:catAx>
      <c:valAx>
        <c:axId val="1682075247"/>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PH"/>
                  <a:t>No. of Trips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0_);\(#,##0\)" sourceLinked="1"/>
        <c:majorTickMark val="none"/>
        <c:minorTickMark val="none"/>
        <c:tickLblPos val="nextTo"/>
        <c:spPr>
          <a:noFill/>
          <a:ln w="952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758680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138211302950291E-2"/>
          <c:y val="0.13482033796645548"/>
          <c:w val="0.93196908249878152"/>
          <c:h val="0.75463428324611825"/>
        </c:manualLayout>
      </c:layout>
      <c:barChart>
        <c:barDir val="col"/>
        <c:grouping val="clustered"/>
        <c:varyColors val="0"/>
        <c:ser>
          <c:idx val="0"/>
          <c:order val="0"/>
          <c:tx>
            <c:strRef>
              <c:f>ageuser!$O$2</c:f>
              <c:strCache>
                <c:ptCount val="1"/>
                <c:pt idx="0">
                  <c:v>No_of_Trips</c:v>
                </c:pt>
              </c:strCache>
            </c:strRef>
          </c:tx>
          <c:spPr>
            <a:solidFill>
              <a:schemeClr val="accent1"/>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D5D1-4CFD-8B44-BA3F03B13E63}"/>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ageuser!$N$3:$N$9</c:f>
              <c:strCache>
                <c:ptCount val="7"/>
                <c:pt idx="0">
                  <c:v>Below 20</c:v>
                </c:pt>
                <c:pt idx="1">
                  <c:v>21-30</c:v>
                </c:pt>
                <c:pt idx="2">
                  <c:v>31-40</c:v>
                </c:pt>
                <c:pt idx="3">
                  <c:v>41-50</c:v>
                </c:pt>
                <c:pt idx="4">
                  <c:v>51-60</c:v>
                </c:pt>
                <c:pt idx="5">
                  <c:v>61-70</c:v>
                </c:pt>
                <c:pt idx="6">
                  <c:v>71 &amp; Older</c:v>
                </c:pt>
              </c:strCache>
            </c:strRef>
          </c:cat>
          <c:val>
            <c:numRef>
              <c:f>ageuser!$O$3:$O$9</c:f>
              <c:numCache>
                <c:formatCode>#,##0</c:formatCode>
                <c:ptCount val="7"/>
                <c:pt idx="0">
                  <c:v>1388</c:v>
                </c:pt>
                <c:pt idx="1">
                  <c:v>157273</c:v>
                </c:pt>
                <c:pt idx="2">
                  <c:v>123898</c:v>
                </c:pt>
                <c:pt idx="3">
                  <c:v>35641</c:v>
                </c:pt>
                <c:pt idx="4">
                  <c:v>22823</c:v>
                </c:pt>
                <c:pt idx="5">
                  <c:v>5395</c:v>
                </c:pt>
                <c:pt idx="6">
                  <c:v>601</c:v>
                </c:pt>
              </c:numCache>
            </c:numRef>
          </c:val>
          <c:extLst>
            <c:ext xmlns:c16="http://schemas.microsoft.com/office/drawing/2014/chart" uri="{C3380CC4-5D6E-409C-BE32-E72D297353CC}">
              <c16:uniqueId val="{00000000-D5D1-4CFD-8B44-BA3F03B13E63}"/>
            </c:ext>
          </c:extLst>
        </c:ser>
        <c:dLbls>
          <c:dLblPos val="outEnd"/>
          <c:showLegendKey val="0"/>
          <c:showVal val="0"/>
          <c:showCatName val="1"/>
          <c:showSerName val="0"/>
          <c:showPercent val="0"/>
          <c:showBubbleSize val="0"/>
        </c:dLbls>
        <c:gapWidth val="444"/>
        <c:overlap val="-90"/>
        <c:axId val="1680266351"/>
        <c:axId val="1680259695"/>
      </c:barChart>
      <c:catAx>
        <c:axId val="16802663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680259695"/>
        <c:crosses val="autoZero"/>
        <c:auto val="1"/>
        <c:lblAlgn val="ctr"/>
        <c:lblOffset val="100"/>
        <c:noMultiLvlLbl val="0"/>
      </c:catAx>
      <c:valAx>
        <c:axId val="1680259695"/>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PH" dirty="0"/>
                  <a:t>NO.</a:t>
                </a:r>
                <a:r>
                  <a:rPr lang="en-PH" baseline="0" dirty="0"/>
                  <a:t> OF TRIPS</a:t>
                </a:r>
                <a:endParaRPr lang="en-PH" dirty="0"/>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1680266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420686144588824E-2"/>
          <c:y val="0.17441752101495694"/>
          <c:w val="0.93196909169912479"/>
          <c:h val="0.71662025015540298"/>
        </c:manualLayout>
      </c:layout>
      <c:barChart>
        <c:barDir val="col"/>
        <c:grouping val="clustered"/>
        <c:varyColors val="0"/>
        <c:ser>
          <c:idx val="0"/>
          <c:order val="0"/>
          <c:spPr>
            <a:solidFill>
              <a:schemeClr val="accent2"/>
            </a:solidFill>
            <a:ln>
              <a:noFill/>
            </a:ln>
            <a:effectLst/>
          </c:spPr>
          <c:invertIfNegative val="0"/>
          <c:dPt>
            <c:idx val="2"/>
            <c:invertIfNegative val="0"/>
            <c:bubble3D val="0"/>
            <c:spPr>
              <a:solidFill>
                <a:srgbClr val="FF0000"/>
              </a:solidFill>
              <a:ln>
                <a:noFill/>
              </a:ln>
              <a:effectLst/>
            </c:spPr>
            <c:extLst>
              <c:ext xmlns:c16="http://schemas.microsoft.com/office/drawing/2014/chart" uri="{C3380CC4-5D6E-409C-BE32-E72D297353CC}">
                <c16:uniqueId val="{00000001-9CD7-4035-B15F-B4BBE9B90BE7}"/>
              </c:ext>
            </c:extLst>
          </c:dPt>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ageuser!$N$3:$N$9</c:f>
              <c:strCache>
                <c:ptCount val="7"/>
                <c:pt idx="0">
                  <c:v>Below 20</c:v>
                </c:pt>
                <c:pt idx="1">
                  <c:v>21-30</c:v>
                </c:pt>
                <c:pt idx="2">
                  <c:v>31-40</c:v>
                </c:pt>
                <c:pt idx="3">
                  <c:v>41-50</c:v>
                </c:pt>
                <c:pt idx="4">
                  <c:v>51-60</c:v>
                </c:pt>
                <c:pt idx="5">
                  <c:v>61-70</c:v>
                </c:pt>
                <c:pt idx="6">
                  <c:v>71 &amp; Older</c:v>
                </c:pt>
              </c:strCache>
            </c:strRef>
          </c:cat>
          <c:val>
            <c:numRef>
              <c:f>ageuser!$Q$3:$Q$9</c:f>
              <c:numCache>
                <c:formatCode>#,##0</c:formatCode>
                <c:ptCount val="7"/>
                <c:pt idx="0">
                  <c:v>1485</c:v>
                </c:pt>
                <c:pt idx="1">
                  <c:v>754260</c:v>
                </c:pt>
                <c:pt idx="2">
                  <c:v>1250382</c:v>
                </c:pt>
                <c:pt idx="3">
                  <c:v>460785</c:v>
                </c:pt>
                <c:pt idx="4">
                  <c:v>303116</c:v>
                </c:pt>
                <c:pt idx="5">
                  <c:v>141998</c:v>
                </c:pt>
                <c:pt idx="6">
                  <c:v>17895</c:v>
                </c:pt>
              </c:numCache>
            </c:numRef>
          </c:val>
          <c:extLst>
            <c:ext xmlns:c16="http://schemas.microsoft.com/office/drawing/2014/chart" uri="{C3380CC4-5D6E-409C-BE32-E72D297353CC}">
              <c16:uniqueId val="{00000000-9CD7-4035-B15F-B4BBE9B90BE7}"/>
            </c:ext>
          </c:extLst>
        </c:ser>
        <c:dLbls>
          <c:dLblPos val="outEnd"/>
          <c:showLegendKey val="0"/>
          <c:showVal val="1"/>
          <c:showCatName val="0"/>
          <c:showSerName val="0"/>
          <c:showPercent val="0"/>
          <c:showBubbleSize val="0"/>
        </c:dLbls>
        <c:gapWidth val="444"/>
        <c:overlap val="-90"/>
        <c:axId val="1689404479"/>
        <c:axId val="1689397823"/>
      </c:barChart>
      <c:catAx>
        <c:axId val="16894044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689397823"/>
        <c:crosses val="autoZero"/>
        <c:auto val="1"/>
        <c:lblAlgn val="ctr"/>
        <c:lblOffset val="100"/>
        <c:noMultiLvlLbl val="0"/>
      </c:catAx>
      <c:valAx>
        <c:axId val="1689397823"/>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PH" dirty="0"/>
                  <a:t>NO. OF TRIPS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1689404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500" b="0" i="0" u="none" strike="noStrike" kern="1200" cap="none" spc="50" baseline="0">
                <a:solidFill>
                  <a:schemeClr val="tx1">
                    <a:lumMod val="65000"/>
                    <a:lumOff val="35000"/>
                  </a:schemeClr>
                </a:solidFill>
                <a:latin typeface="+mn-lt"/>
                <a:ea typeface="+mn-ea"/>
                <a:cs typeface="+mn-cs"/>
              </a:defRPr>
            </a:pPr>
            <a:r>
              <a:rPr lang="en-PH" sz="2500" b="1" u="sng" dirty="0"/>
              <a:t>Average Daily No. of Trips</a:t>
            </a:r>
          </a:p>
        </c:rich>
      </c:tx>
      <c:layout>
        <c:manualLayout>
          <c:xMode val="edge"/>
          <c:yMode val="edge"/>
          <c:x val="1.0904770382143989E-2"/>
          <c:y val="1.179899981769896E-2"/>
        </c:manualLayout>
      </c:layout>
      <c:overlay val="0"/>
      <c:spPr>
        <a:noFill/>
        <a:ln>
          <a:noFill/>
        </a:ln>
        <a:effectLst/>
      </c:spPr>
      <c:txPr>
        <a:bodyPr rot="0" spcFirstLastPara="1" vertOverflow="ellipsis" vert="horz" wrap="square" anchor="ctr" anchorCtr="1"/>
        <a:lstStyle/>
        <a:p>
          <a:pPr>
            <a:defRPr sz="2500" b="0" i="0" u="none" strike="noStrike" kern="1200" cap="none"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619716910705215E-2"/>
          <c:y val="0.2030168975270143"/>
          <c:w val="0.90332761718915211"/>
          <c:h val="0.54140133079462183"/>
        </c:manualLayout>
      </c:layout>
      <c:barChart>
        <c:barDir val="col"/>
        <c:grouping val="clustered"/>
        <c:varyColors val="0"/>
        <c:ser>
          <c:idx val="0"/>
          <c:order val="0"/>
          <c:tx>
            <c:strRef>
              <c:f>Sheet2!$B$1</c:f>
              <c:strCache>
                <c:ptCount val="1"/>
                <c:pt idx="0">
                  <c:v>Casual</c:v>
                </c:pt>
              </c:strCache>
            </c:strRef>
          </c:tx>
          <c:spPr>
            <a:noFill/>
            <a:ln w="25400" cap="flat" cmpd="sng" algn="ctr">
              <a:solidFill>
                <a:schemeClr val="accent1"/>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Sheet2!$A$2:$A$8</c:f>
              <c:strCache>
                <c:ptCount val="7"/>
                <c:pt idx="0">
                  <c:v>Monday</c:v>
                </c:pt>
                <c:pt idx="1">
                  <c:v>Tuesday</c:v>
                </c:pt>
                <c:pt idx="2">
                  <c:v>Wednesday</c:v>
                </c:pt>
                <c:pt idx="3">
                  <c:v>Thursday</c:v>
                </c:pt>
                <c:pt idx="4">
                  <c:v>Friday</c:v>
                </c:pt>
                <c:pt idx="5">
                  <c:v>Saturday</c:v>
                </c:pt>
                <c:pt idx="6">
                  <c:v>Sunday</c:v>
                </c:pt>
              </c:strCache>
            </c:strRef>
          </c:cat>
          <c:val>
            <c:numRef>
              <c:f>Sheet2!$B$2:$B$8</c:f>
              <c:numCache>
                <c:formatCode>#,##0</c:formatCode>
                <c:ptCount val="7"/>
                <c:pt idx="0">
                  <c:v>1951.4615384615386</c:v>
                </c:pt>
                <c:pt idx="1">
                  <c:v>1672.566037735849</c:v>
                </c:pt>
                <c:pt idx="2">
                  <c:v>1725.6153846153845</c:v>
                </c:pt>
                <c:pt idx="3">
                  <c:v>1949.2884615384614</c:v>
                </c:pt>
                <c:pt idx="4">
                  <c:v>2329.3076923076924</c:v>
                </c:pt>
                <c:pt idx="5">
                  <c:v>4000.75</c:v>
                </c:pt>
                <c:pt idx="6">
                  <c:v>3272.2692307692309</c:v>
                </c:pt>
              </c:numCache>
            </c:numRef>
          </c:val>
          <c:extLst>
            <c:ext xmlns:c16="http://schemas.microsoft.com/office/drawing/2014/chart" uri="{C3380CC4-5D6E-409C-BE32-E72D297353CC}">
              <c16:uniqueId val="{00000000-0333-479E-88F4-5C76798ED74E}"/>
            </c:ext>
          </c:extLst>
        </c:ser>
        <c:ser>
          <c:idx val="1"/>
          <c:order val="1"/>
          <c:tx>
            <c:strRef>
              <c:f>Sheet2!$C$1</c:f>
              <c:strCache>
                <c:ptCount val="1"/>
                <c:pt idx="0">
                  <c:v>Annual Member</c:v>
                </c:pt>
              </c:strCache>
            </c:strRef>
          </c:tx>
          <c:spPr>
            <a:noFill/>
            <a:ln w="25400" cap="flat" cmpd="sng" algn="ctr">
              <a:solidFill>
                <a:schemeClr val="accent2"/>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Sheet2!$A$2:$A$8</c:f>
              <c:strCache>
                <c:ptCount val="7"/>
                <c:pt idx="0">
                  <c:v>Monday</c:v>
                </c:pt>
                <c:pt idx="1">
                  <c:v>Tuesday</c:v>
                </c:pt>
                <c:pt idx="2">
                  <c:v>Wednesday</c:v>
                </c:pt>
                <c:pt idx="3">
                  <c:v>Thursday</c:v>
                </c:pt>
                <c:pt idx="4">
                  <c:v>Friday</c:v>
                </c:pt>
                <c:pt idx="5">
                  <c:v>Saturday</c:v>
                </c:pt>
                <c:pt idx="6">
                  <c:v>Sunday</c:v>
                </c:pt>
              </c:strCache>
            </c:strRef>
          </c:cat>
          <c:val>
            <c:numRef>
              <c:f>Sheet2!$C$2:$C$8</c:f>
              <c:numCache>
                <c:formatCode>#,##0</c:formatCode>
                <c:ptCount val="7"/>
                <c:pt idx="0">
                  <c:v>8822.538461538461</c:v>
                </c:pt>
                <c:pt idx="1">
                  <c:v>9377.6037735849059</c:v>
                </c:pt>
                <c:pt idx="2">
                  <c:v>9505.1153846153848</c:v>
                </c:pt>
                <c:pt idx="3">
                  <c:v>9363.4807692307695</c:v>
                </c:pt>
                <c:pt idx="4">
                  <c:v>8787.6538461538457</c:v>
                </c:pt>
                <c:pt idx="5">
                  <c:v>5522.2692307692305</c:v>
                </c:pt>
                <c:pt idx="6">
                  <c:v>4927.4615384615381</c:v>
                </c:pt>
              </c:numCache>
            </c:numRef>
          </c:val>
          <c:extLst>
            <c:ext xmlns:c16="http://schemas.microsoft.com/office/drawing/2014/chart" uri="{C3380CC4-5D6E-409C-BE32-E72D297353CC}">
              <c16:uniqueId val="{00000001-0333-479E-88F4-5C76798ED74E}"/>
            </c:ext>
          </c:extLst>
        </c:ser>
        <c:dLbls>
          <c:dLblPos val="outEnd"/>
          <c:showLegendKey val="0"/>
          <c:showVal val="1"/>
          <c:showCatName val="0"/>
          <c:showSerName val="0"/>
          <c:showPercent val="0"/>
          <c:showBubbleSize val="0"/>
        </c:dLbls>
        <c:gapWidth val="164"/>
        <c:overlap val="-35"/>
        <c:axId val="599575535"/>
        <c:axId val="599575951"/>
      </c:barChart>
      <c:catAx>
        <c:axId val="5995755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99575951"/>
        <c:crosses val="autoZero"/>
        <c:auto val="1"/>
        <c:lblAlgn val="ctr"/>
        <c:lblOffset val="100"/>
        <c:noMultiLvlLbl val="0"/>
      </c:catAx>
      <c:valAx>
        <c:axId val="599575951"/>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99575535"/>
        <c:crosses val="autoZero"/>
        <c:crossBetween val="between"/>
      </c:valAx>
      <c:spPr>
        <a:noFill/>
        <a:ln>
          <a:noFill/>
        </a:ln>
        <a:effectLst/>
      </c:spPr>
    </c:plotArea>
    <c:legend>
      <c:legendPos val="t"/>
      <c:layout>
        <c:manualLayout>
          <c:xMode val="edge"/>
          <c:yMode val="edge"/>
          <c:x val="0.34851865476030064"/>
          <c:y val="0.88615259929724444"/>
          <c:w val="0.32169957834625573"/>
          <c:h val="6.2220409104809603E-2"/>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PH" u="sng" dirty="0"/>
              <a:t>Average</a:t>
            </a:r>
            <a:r>
              <a:rPr lang="en-PH" u="sng" baseline="0" dirty="0"/>
              <a:t> Trip Length per Day, in Minutes</a:t>
            </a:r>
            <a:endParaRPr lang="en-PH" u="sng" dirty="0"/>
          </a:p>
        </c:rich>
      </c:tx>
      <c:layout>
        <c:manualLayout>
          <c:xMode val="edge"/>
          <c:yMode val="edge"/>
          <c:x val="2.4767812069013434E-2"/>
          <c:y val="2.0516716097652387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237957790472935"/>
          <c:y val="0.24720129914072117"/>
          <c:w val="0.85066392131375979"/>
          <c:h val="0.72544307939574226"/>
        </c:manualLayout>
      </c:layout>
      <c:barChart>
        <c:barDir val="bar"/>
        <c:grouping val="clustered"/>
        <c:varyColors val="0"/>
        <c:ser>
          <c:idx val="0"/>
          <c:order val="0"/>
          <c:tx>
            <c:v>Casual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tripdurationdow!$B$2:$B$8</c:f>
              <c:strCache>
                <c:ptCount val="7"/>
                <c:pt idx="0">
                  <c:v>Monday</c:v>
                </c:pt>
                <c:pt idx="1">
                  <c:v>Tuesday</c:v>
                </c:pt>
                <c:pt idx="2">
                  <c:v>Wednesday</c:v>
                </c:pt>
                <c:pt idx="3">
                  <c:v>Thursday</c:v>
                </c:pt>
                <c:pt idx="4">
                  <c:v>Friday</c:v>
                </c:pt>
                <c:pt idx="5">
                  <c:v>Saturday</c:v>
                </c:pt>
                <c:pt idx="6">
                  <c:v>Sunday</c:v>
                </c:pt>
              </c:strCache>
            </c:strRef>
          </c:cat>
          <c:val>
            <c:numRef>
              <c:f>tripdurationdow!$D$2:$D$8</c:f>
              <c:numCache>
                <c:formatCode>0.00</c:formatCode>
                <c:ptCount val="7"/>
                <c:pt idx="0">
                  <c:v>25.9</c:v>
                </c:pt>
                <c:pt idx="1">
                  <c:v>24</c:v>
                </c:pt>
                <c:pt idx="2">
                  <c:v>23.566666666666666</c:v>
                </c:pt>
                <c:pt idx="3">
                  <c:v>23.966666666666665</c:v>
                </c:pt>
                <c:pt idx="4">
                  <c:v>25.1</c:v>
                </c:pt>
                <c:pt idx="5">
                  <c:v>27.7</c:v>
                </c:pt>
                <c:pt idx="6">
                  <c:v>26.966666666666665</c:v>
                </c:pt>
              </c:numCache>
            </c:numRef>
          </c:val>
          <c:extLst>
            <c:ext xmlns:c16="http://schemas.microsoft.com/office/drawing/2014/chart" uri="{C3380CC4-5D6E-409C-BE32-E72D297353CC}">
              <c16:uniqueId val="{00000000-B8D0-4AA2-A064-2B8B6E38D0E6}"/>
            </c:ext>
          </c:extLst>
        </c:ser>
        <c:ser>
          <c:idx val="1"/>
          <c:order val="1"/>
          <c:tx>
            <c:v>Annual Member</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tripdurationdow!$B$2:$B$8</c:f>
              <c:strCache>
                <c:ptCount val="7"/>
                <c:pt idx="0">
                  <c:v>Monday</c:v>
                </c:pt>
                <c:pt idx="1">
                  <c:v>Tuesday</c:v>
                </c:pt>
                <c:pt idx="2">
                  <c:v>Wednesday</c:v>
                </c:pt>
                <c:pt idx="3">
                  <c:v>Thursday</c:v>
                </c:pt>
                <c:pt idx="4">
                  <c:v>Friday</c:v>
                </c:pt>
                <c:pt idx="5">
                  <c:v>Saturday</c:v>
                </c:pt>
                <c:pt idx="6">
                  <c:v>Sunday</c:v>
                </c:pt>
              </c:strCache>
            </c:strRef>
          </c:cat>
          <c:val>
            <c:numRef>
              <c:f>tripdurationdow!$E$2:$E$8</c:f>
              <c:numCache>
                <c:formatCode>0.00</c:formatCode>
                <c:ptCount val="7"/>
                <c:pt idx="0">
                  <c:v>9.6666666666666661</c:v>
                </c:pt>
                <c:pt idx="1">
                  <c:v>9.65</c:v>
                </c:pt>
                <c:pt idx="2">
                  <c:v>9.6999999999999993</c:v>
                </c:pt>
                <c:pt idx="3">
                  <c:v>9.65</c:v>
                </c:pt>
                <c:pt idx="4">
                  <c:v>9.5333333333333332</c:v>
                </c:pt>
                <c:pt idx="5">
                  <c:v>10.666666666666666</c:v>
                </c:pt>
                <c:pt idx="6">
                  <c:v>10.533333333333333</c:v>
                </c:pt>
              </c:numCache>
            </c:numRef>
          </c:val>
          <c:extLst>
            <c:ext xmlns:c16="http://schemas.microsoft.com/office/drawing/2014/chart" uri="{C3380CC4-5D6E-409C-BE32-E72D297353CC}">
              <c16:uniqueId val="{00000001-B8D0-4AA2-A064-2B8B6E38D0E6}"/>
            </c:ext>
          </c:extLst>
        </c:ser>
        <c:dLbls>
          <c:showLegendKey val="0"/>
          <c:showVal val="1"/>
          <c:showCatName val="0"/>
          <c:showSerName val="0"/>
          <c:showPercent val="0"/>
          <c:showBubbleSize val="0"/>
        </c:dLbls>
        <c:gapWidth val="150"/>
        <c:overlap val="-25"/>
        <c:axId val="714615391"/>
        <c:axId val="714610815"/>
      </c:barChart>
      <c:catAx>
        <c:axId val="714615391"/>
        <c:scaling>
          <c:orientation val="maxMin"/>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4610815"/>
        <c:crosses val="autoZero"/>
        <c:auto val="1"/>
        <c:lblAlgn val="ctr"/>
        <c:lblOffset val="100"/>
        <c:noMultiLvlLbl val="0"/>
      </c:catAx>
      <c:valAx>
        <c:axId val="714610815"/>
        <c:scaling>
          <c:orientation val="minMax"/>
        </c:scaling>
        <c:delete val="1"/>
        <c:axPos val="t"/>
        <c:numFmt formatCode="0.00" sourceLinked="1"/>
        <c:majorTickMark val="none"/>
        <c:minorTickMark val="none"/>
        <c:tickLblPos val="high"/>
        <c:crossAx val="714615391"/>
        <c:crosses val="autoZero"/>
        <c:crossBetween val="between"/>
      </c:valAx>
      <c:spPr>
        <a:noFill/>
        <a:ln>
          <a:noFill/>
        </a:ln>
        <a:effectLst/>
      </c:spPr>
    </c:plotArea>
    <c:legend>
      <c:legendPos val="t"/>
      <c:layout>
        <c:manualLayout>
          <c:xMode val="edge"/>
          <c:yMode val="edge"/>
          <c:x val="0.29252137567648351"/>
          <c:y val="0.16407682765258436"/>
          <c:w val="0.41096772967455447"/>
          <c:h val="5.5000415539787982E-2"/>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member!$M$2:$M$11</c:f>
              <c:numCache>
                <c:formatCode>#,##0</c:formatCode>
                <c:ptCount val="10"/>
                <c:pt idx="0">
                  <c:v>3538</c:v>
                </c:pt>
                <c:pt idx="1">
                  <c:v>2777</c:v>
                </c:pt>
                <c:pt idx="2">
                  <c:v>2640</c:v>
                </c:pt>
                <c:pt idx="3">
                  <c:v>2537</c:v>
                </c:pt>
                <c:pt idx="4">
                  <c:v>2328</c:v>
                </c:pt>
                <c:pt idx="5">
                  <c:v>2232</c:v>
                </c:pt>
                <c:pt idx="6">
                  <c:v>2188</c:v>
                </c:pt>
                <c:pt idx="7">
                  <c:v>2121</c:v>
                </c:pt>
                <c:pt idx="8">
                  <c:v>2115</c:v>
                </c:pt>
                <c:pt idx="9">
                  <c:v>2005</c:v>
                </c:pt>
              </c:numCache>
            </c:numRef>
          </c:val>
          <c:extLst>
            <c:ext xmlns:c16="http://schemas.microsoft.com/office/drawing/2014/chart" uri="{C3380CC4-5D6E-409C-BE32-E72D297353CC}">
              <c16:uniqueId val="{00000000-ABE8-498F-817A-219A382E92D0}"/>
            </c:ext>
          </c:extLst>
        </c:ser>
        <c:dLbls>
          <c:showLegendKey val="0"/>
          <c:showVal val="0"/>
          <c:showCatName val="0"/>
          <c:showSerName val="0"/>
          <c:showPercent val="0"/>
          <c:showBubbleSize val="0"/>
        </c:dLbls>
        <c:gapWidth val="100"/>
        <c:overlap val="-24"/>
        <c:axId val="1095683904"/>
        <c:axId val="1095685984"/>
      </c:barChart>
      <c:catAx>
        <c:axId val="109568390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PH" dirty="0"/>
                  <a:t>Ranking</a:t>
                </a:r>
              </a:p>
            </c:rich>
          </c:tx>
          <c:layout>
            <c:manualLayout>
              <c:xMode val="edge"/>
              <c:yMode val="edge"/>
              <c:x val="0.45973570817016857"/>
              <c:y val="0.8609859154929577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095685984"/>
        <c:crosses val="autoZero"/>
        <c:auto val="1"/>
        <c:lblAlgn val="ctr"/>
        <c:lblOffset val="100"/>
        <c:noMultiLvlLbl val="0"/>
      </c:catAx>
      <c:valAx>
        <c:axId val="1095685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PH" dirty="0"/>
                  <a:t>Total No. of Tripes</a:t>
                </a:r>
              </a:p>
            </c:rich>
          </c:tx>
          <c:layout>
            <c:manualLayout>
              <c:xMode val="edge"/>
              <c:yMode val="edge"/>
              <c:x val="0"/>
              <c:y val="0.15640575806017379"/>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56839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casual!$M$2:$M$11</c:f>
              <c:numCache>
                <c:formatCode>#,##0</c:formatCode>
                <c:ptCount val="10"/>
                <c:pt idx="0">
                  <c:v>9348</c:v>
                </c:pt>
                <c:pt idx="1">
                  <c:v>8632</c:v>
                </c:pt>
                <c:pt idx="2">
                  <c:v>8052</c:v>
                </c:pt>
                <c:pt idx="3">
                  <c:v>4990</c:v>
                </c:pt>
                <c:pt idx="4">
                  <c:v>3527</c:v>
                </c:pt>
                <c:pt idx="5">
                  <c:v>3149</c:v>
                </c:pt>
                <c:pt idx="6">
                  <c:v>2920</c:v>
                </c:pt>
                <c:pt idx="7">
                  <c:v>2903</c:v>
                </c:pt>
                <c:pt idx="8">
                  <c:v>2876</c:v>
                </c:pt>
                <c:pt idx="9">
                  <c:v>2625</c:v>
                </c:pt>
              </c:numCache>
            </c:numRef>
          </c:val>
          <c:extLst>
            <c:ext xmlns:c16="http://schemas.microsoft.com/office/drawing/2014/chart" uri="{C3380CC4-5D6E-409C-BE32-E72D297353CC}">
              <c16:uniqueId val="{00000000-A217-4DB8-8D7B-CF3CE28679CE}"/>
            </c:ext>
          </c:extLst>
        </c:ser>
        <c:dLbls>
          <c:showLegendKey val="0"/>
          <c:showVal val="0"/>
          <c:showCatName val="0"/>
          <c:showSerName val="0"/>
          <c:showPercent val="0"/>
          <c:showBubbleSize val="0"/>
        </c:dLbls>
        <c:gapWidth val="100"/>
        <c:overlap val="-24"/>
        <c:axId val="2021401200"/>
        <c:axId val="2021394128"/>
      </c:barChart>
      <c:catAx>
        <c:axId val="202140120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PH" dirty="0"/>
                  <a:t>Ranking</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2021394128"/>
        <c:crosses val="autoZero"/>
        <c:auto val="1"/>
        <c:lblAlgn val="ctr"/>
        <c:lblOffset val="100"/>
        <c:noMultiLvlLbl val="0"/>
      </c:catAx>
      <c:valAx>
        <c:axId val="2021394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PH" dirty="0"/>
                  <a:t>Total No. of Trips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1401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4">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prstDash val="sysDot"/>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spPr>
      <a:ln w="9525">
        <a:solidFill>
          <a:schemeClr val="tx1">
            <a:lumMod val="15000"/>
            <a:lumOff val="85000"/>
          </a:schemeClr>
        </a:solid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5267F-BA22-4217-ABCE-E288825199EA}" type="datetimeFigureOut">
              <a:rPr lang="en-PH" smtClean="0"/>
              <a:t>01/02/2023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77EF8-8D45-4BA2-86E9-3027EC36A604}" type="slidenum">
              <a:rPr lang="en-PH" smtClean="0"/>
              <a:t>‹#›</a:t>
            </a:fld>
            <a:endParaRPr lang="en-PH"/>
          </a:p>
        </p:txBody>
      </p:sp>
    </p:spTree>
    <p:extLst>
      <p:ext uri="{BB962C8B-B14F-4D97-AF65-F5344CB8AC3E}">
        <p14:creationId xmlns:p14="http://schemas.microsoft.com/office/powerpoint/2010/main" val="262237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08912C-3680-4DCE-A8A3-172C89D582C0}" type="datetimeFigureOut">
              <a:rPr lang="en-PH" smtClean="0"/>
              <a:t>01/02/2023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705329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8912C-3680-4DCE-A8A3-172C89D582C0}" type="datetimeFigureOut">
              <a:rPr lang="en-PH" smtClean="0"/>
              <a:t>01/02/2023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793403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8912C-3680-4DCE-A8A3-172C89D582C0}" type="datetimeFigureOut">
              <a:rPr lang="en-PH" smtClean="0"/>
              <a:t>01/02/2023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101908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0008912C-3680-4DCE-A8A3-172C89D582C0}" type="datetimeFigureOut">
              <a:rPr lang="en-PH" smtClean="0"/>
              <a:t>01/02/2023</a:t>
            </a:fld>
            <a:endParaRPr lang="en-PH"/>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1582693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0008912C-3680-4DCE-A8A3-172C89D582C0}" type="datetimeFigureOut">
              <a:rPr lang="en-PH" smtClean="0"/>
              <a:t>01/02/2023</a:t>
            </a:fld>
            <a:endParaRPr lang="en-PH"/>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2446381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0008912C-3680-4DCE-A8A3-172C89D582C0}" type="datetimeFigureOut">
              <a:rPr lang="en-PH" smtClean="0"/>
              <a:t>01/02/2023</a:t>
            </a:fld>
            <a:endParaRPr lang="en-PH"/>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PH"/>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4062408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0008912C-3680-4DCE-A8A3-172C89D582C0}" type="datetimeFigureOut">
              <a:rPr lang="en-PH" smtClean="0"/>
              <a:t>01/02/2023</a:t>
            </a:fld>
            <a:endParaRPr lang="en-PH"/>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PH"/>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1191045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0008912C-3680-4DCE-A8A3-172C89D582C0}" type="datetimeFigureOut">
              <a:rPr lang="en-PH" smtClean="0"/>
              <a:t>01/02/2023</a:t>
            </a:fld>
            <a:endParaRPr lang="en-PH"/>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PH"/>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234015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0008912C-3680-4DCE-A8A3-172C89D582C0}" type="datetimeFigureOut">
              <a:rPr lang="en-PH" smtClean="0"/>
              <a:t>01/02/2023</a:t>
            </a:fld>
            <a:endParaRPr lang="en-PH"/>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PH"/>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1267243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0008912C-3680-4DCE-A8A3-172C89D582C0}" type="datetimeFigureOut">
              <a:rPr lang="en-PH" smtClean="0"/>
              <a:t>01/02/2023</a:t>
            </a:fld>
            <a:endParaRPr lang="en-PH"/>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698827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0008912C-3680-4DCE-A8A3-172C89D582C0}" type="datetimeFigureOut">
              <a:rPr lang="en-PH" smtClean="0"/>
              <a:t>01/02/2023</a:t>
            </a:fld>
            <a:endParaRPr lang="en-PH"/>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PH"/>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0DA3EE9-250F-4D76-B829-D4197E4C4A80}" type="slidenum">
              <a:rPr lang="en-PH" smtClean="0"/>
              <a:t>‹#›</a:t>
            </a:fld>
            <a:endParaRPr lang="en-PH"/>
          </a:p>
        </p:txBody>
      </p:sp>
    </p:spTree>
    <p:extLst>
      <p:ext uri="{BB962C8B-B14F-4D97-AF65-F5344CB8AC3E}">
        <p14:creationId xmlns:p14="http://schemas.microsoft.com/office/powerpoint/2010/main" val="724734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8912C-3680-4DCE-A8A3-172C89D582C0}" type="datetimeFigureOut">
              <a:rPr lang="en-PH" smtClean="0"/>
              <a:t>01/02/2023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255697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0008912C-3680-4DCE-A8A3-172C89D582C0}" type="datetimeFigureOut">
              <a:rPr lang="en-PH" smtClean="0"/>
              <a:t>01/02/2023</a:t>
            </a:fld>
            <a:endParaRPr lang="en-PH"/>
          </a:p>
        </p:txBody>
      </p:sp>
      <p:sp>
        <p:nvSpPr>
          <p:cNvPr id="6" name="Footer Placeholder 5"/>
          <p:cNvSpPr>
            <a:spLocks noGrp="1"/>
          </p:cNvSpPr>
          <p:nvPr>
            <p:ph type="ftr" sz="quarter" idx="11"/>
          </p:nvPr>
        </p:nvSpPr>
        <p:spPr>
          <a:xfrm>
            <a:off x="1097279" y="6446838"/>
            <a:ext cx="6818262" cy="365125"/>
          </a:xfrm>
        </p:spPr>
        <p:txBody>
          <a:bodyPr/>
          <a:lstStyle/>
          <a:p>
            <a:endParaRPr lang="en-PH"/>
          </a:p>
        </p:txBody>
      </p:sp>
      <p:sp>
        <p:nvSpPr>
          <p:cNvPr id="7" name="Slide Number Placeholder 6"/>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280901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8912C-3680-4DCE-A8A3-172C89D582C0}" type="datetimeFigureOut">
              <a:rPr lang="en-PH" smtClean="0"/>
              <a:t>01/02/2023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333010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08912C-3680-4DCE-A8A3-172C89D582C0}" type="datetimeFigureOut">
              <a:rPr lang="en-PH" smtClean="0"/>
              <a:t>01/02/2023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3314843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08912C-3680-4DCE-A8A3-172C89D582C0}" type="datetimeFigureOut">
              <a:rPr lang="en-PH" smtClean="0"/>
              <a:t>01/02/2023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379494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08912C-3680-4DCE-A8A3-172C89D582C0}" type="datetimeFigureOut">
              <a:rPr lang="en-PH" smtClean="0"/>
              <a:t>01/02/2023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1553285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8912C-3680-4DCE-A8A3-172C89D582C0}" type="datetimeFigureOut">
              <a:rPr lang="en-PH" smtClean="0"/>
              <a:t>01/02/2023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4036139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8912C-3680-4DCE-A8A3-172C89D582C0}" type="datetimeFigureOut">
              <a:rPr lang="en-PH" smtClean="0"/>
              <a:t>01/02/2023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1327219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8912C-3680-4DCE-A8A3-172C89D582C0}" type="datetimeFigureOut">
              <a:rPr lang="en-PH" smtClean="0"/>
              <a:t>01/02/2023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80DA3EE9-250F-4D76-B829-D4197E4C4A80}" type="slidenum">
              <a:rPr lang="en-PH" smtClean="0"/>
              <a:t>‹#›</a:t>
            </a:fld>
            <a:endParaRPr lang="en-PH"/>
          </a:p>
        </p:txBody>
      </p:sp>
    </p:spTree>
    <p:extLst>
      <p:ext uri="{BB962C8B-B14F-4D97-AF65-F5344CB8AC3E}">
        <p14:creationId xmlns:p14="http://schemas.microsoft.com/office/powerpoint/2010/main" val="1276740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8912C-3680-4DCE-A8A3-172C89D582C0}" type="datetimeFigureOut">
              <a:rPr lang="en-PH" smtClean="0"/>
              <a:t>01/02/2023</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DA3EE9-250F-4D76-B829-D4197E4C4A80}" type="slidenum">
              <a:rPr lang="en-PH" smtClean="0"/>
              <a:t>‹#›</a:t>
            </a:fld>
            <a:endParaRPr lang="en-PH"/>
          </a:p>
        </p:txBody>
      </p:sp>
    </p:spTree>
    <p:extLst>
      <p:ext uri="{BB962C8B-B14F-4D97-AF65-F5344CB8AC3E}">
        <p14:creationId xmlns:p14="http://schemas.microsoft.com/office/powerpoint/2010/main" val="11145801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0008912C-3680-4DCE-A8A3-172C89D582C0}" type="datetimeFigureOut">
              <a:rPr lang="en-PH" smtClean="0"/>
              <a:t>01/02/2023</a:t>
            </a:fld>
            <a:endParaRPr lang="en-PH"/>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PH"/>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80DA3EE9-250F-4D76-B829-D4197E4C4A80}" type="slidenum">
              <a:rPr lang="en-PH" smtClean="0"/>
              <a:t>‹#›</a:t>
            </a:fld>
            <a:endParaRPr lang="en-PH"/>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04869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BF168-B7DC-62E3-48CD-A15667EA263D}"/>
              </a:ext>
            </a:extLst>
          </p:cNvPr>
          <p:cNvSpPr>
            <a:spLocks noGrp="1"/>
          </p:cNvSpPr>
          <p:nvPr>
            <p:ph type="ctrTitle"/>
          </p:nvPr>
        </p:nvSpPr>
        <p:spPr>
          <a:xfrm>
            <a:off x="841248" y="552289"/>
            <a:ext cx="6151654" cy="3900326"/>
          </a:xfrm>
        </p:spPr>
        <p:txBody>
          <a:bodyPr>
            <a:normAutofit/>
          </a:bodyPr>
          <a:lstStyle/>
          <a:p>
            <a:pPr algn="l"/>
            <a:r>
              <a:rPr lang="en-US" sz="5200"/>
              <a:t>Cyclistic - BikeShare</a:t>
            </a:r>
            <a:endParaRPr lang="en-PH" sz="5200"/>
          </a:p>
        </p:txBody>
      </p:sp>
      <p:sp>
        <p:nvSpPr>
          <p:cNvPr id="3" name="Subtitle 2">
            <a:extLst>
              <a:ext uri="{FF2B5EF4-FFF2-40B4-BE49-F238E27FC236}">
                <a16:creationId xmlns:a16="http://schemas.microsoft.com/office/drawing/2014/main" id="{203142D2-9CDD-666A-2AB5-B1A33515F291}"/>
              </a:ext>
            </a:extLst>
          </p:cNvPr>
          <p:cNvSpPr>
            <a:spLocks noGrp="1"/>
          </p:cNvSpPr>
          <p:nvPr>
            <p:ph type="subTitle" idx="1"/>
          </p:nvPr>
        </p:nvSpPr>
        <p:spPr>
          <a:xfrm>
            <a:off x="841248" y="4624330"/>
            <a:ext cx="6151654" cy="1680208"/>
          </a:xfrm>
        </p:spPr>
        <p:txBody>
          <a:bodyPr>
            <a:normAutofit/>
          </a:bodyPr>
          <a:lstStyle/>
          <a:p>
            <a:pPr algn="l"/>
            <a:r>
              <a:rPr lang="en-US"/>
              <a:t>An Analysis on Annual Member and Casual Rider Bike Usage</a:t>
            </a:r>
            <a:endParaRPr lang="en-PH"/>
          </a:p>
        </p:txBody>
      </p:sp>
      <p:pic>
        <p:nvPicPr>
          <p:cNvPr id="5" name="Picture 4">
            <a:extLst>
              <a:ext uri="{FF2B5EF4-FFF2-40B4-BE49-F238E27FC236}">
                <a16:creationId xmlns:a16="http://schemas.microsoft.com/office/drawing/2014/main" id="{D30AB2FA-9183-5C38-FF7F-E33C6CFC1FF6}"/>
              </a:ext>
            </a:extLst>
          </p:cNvPr>
          <p:cNvPicPr>
            <a:picLocks noChangeAspect="1"/>
          </p:cNvPicPr>
          <p:nvPr/>
        </p:nvPicPr>
        <p:blipFill rotWithShape="1">
          <a:blip r:embed="rId2"/>
          <a:srcRect l="5112" r="24676" b="1"/>
          <a:stretch/>
        </p:blipFill>
        <p:spPr>
          <a:xfrm>
            <a:off x="7195283" y="834045"/>
            <a:ext cx="4808101" cy="4793535"/>
          </a:xfrm>
          <a:prstGeom prst="rect">
            <a:avLst/>
          </a:prstGeom>
        </p:spPr>
      </p:pic>
    </p:spTree>
    <p:extLst>
      <p:ext uri="{BB962C8B-B14F-4D97-AF65-F5344CB8AC3E}">
        <p14:creationId xmlns:p14="http://schemas.microsoft.com/office/powerpoint/2010/main" val="235327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6">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Chart 2">
            <a:extLst>
              <a:ext uri="{FF2B5EF4-FFF2-40B4-BE49-F238E27FC236}">
                <a16:creationId xmlns:a16="http://schemas.microsoft.com/office/drawing/2014/main" id="{3312A238-FB85-EB12-5B67-0F13C41F6034}"/>
              </a:ext>
            </a:extLst>
          </p:cNvPr>
          <p:cNvGraphicFramePr>
            <a:graphicFrameLocks/>
          </p:cNvGraphicFramePr>
          <p:nvPr>
            <p:extLst>
              <p:ext uri="{D42A27DB-BD31-4B8C-83A1-F6EECF244321}">
                <p14:modId xmlns:p14="http://schemas.microsoft.com/office/powerpoint/2010/main" val="2627237633"/>
              </p:ext>
            </p:extLst>
          </p:nvPr>
        </p:nvGraphicFramePr>
        <p:xfrm>
          <a:off x="462625" y="356575"/>
          <a:ext cx="8133688" cy="492460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107E49F-6DB2-E1F5-5A3A-85E1DADCD60E}"/>
              </a:ext>
            </a:extLst>
          </p:cNvPr>
          <p:cNvSpPr txBox="1"/>
          <p:nvPr/>
        </p:nvSpPr>
        <p:spPr>
          <a:xfrm>
            <a:off x="462625" y="766762"/>
            <a:ext cx="2871787" cy="371476"/>
          </a:xfrm>
          <a:prstGeom prst="rect">
            <a:avLst/>
          </a:prstGeom>
          <a:noFill/>
        </p:spPr>
        <p:txBody>
          <a:bodyPr wrap="square" rtlCol="0">
            <a:spAutoFit/>
          </a:bodyPr>
          <a:lstStyle/>
          <a:p>
            <a:r>
              <a:rPr lang="en-US" b="1" dirty="0"/>
              <a:t>Casual vs Annual Member</a:t>
            </a:r>
            <a:endParaRPr lang="en-PH" b="1" dirty="0"/>
          </a:p>
        </p:txBody>
      </p:sp>
      <p:sp>
        <p:nvSpPr>
          <p:cNvPr id="8" name="Oval 7">
            <a:extLst>
              <a:ext uri="{FF2B5EF4-FFF2-40B4-BE49-F238E27FC236}">
                <a16:creationId xmlns:a16="http://schemas.microsoft.com/office/drawing/2014/main" id="{4377C9E2-DF00-3A74-C136-60ACB7EDD84F}"/>
              </a:ext>
            </a:extLst>
          </p:cNvPr>
          <p:cNvSpPr/>
          <p:nvPr/>
        </p:nvSpPr>
        <p:spPr>
          <a:xfrm>
            <a:off x="6285639" y="1905000"/>
            <a:ext cx="2310674" cy="2747963"/>
          </a:xfrm>
          <a:custGeom>
            <a:avLst/>
            <a:gdLst>
              <a:gd name="connsiteX0" fmla="*/ 0 w 2310674"/>
              <a:gd name="connsiteY0" fmla="*/ 1373982 h 2747963"/>
              <a:gd name="connsiteX1" fmla="*/ 1155337 w 2310674"/>
              <a:gd name="connsiteY1" fmla="*/ 0 h 2747963"/>
              <a:gd name="connsiteX2" fmla="*/ 2310674 w 2310674"/>
              <a:gd name="connsiteY2" fmla="*/ 1373982 h 2747963"/>
              <a:gd name="connsiteX3" fmla="*/ 1155337 w 2310674"/>
              <a:gd name="connsiteY3" fmla="*/ 2747964 h 2747963"/>
              <a:gd name="connsiteX4" fmla="*/ 0 w 2310674"/>
              <a:gd name="connsiteY4" fmla="*/ 1373982 h 2747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0674" h="2747963" extrusionOk="0">
                <a:moveTo>
                  <a:pt x="0" y="1373982"/>
                </a:moveTo>
                <a:cubicBezTo>
                  <a:pt x="-21308" y="726762"/>
                  <a:pt x="406780" y="30632"/>
                  <a:pt x="1155337" y="0"/>
                </a:cubicBezTo>
                <a:cubicBezTo>
                  <a:pt x="1824410" y="-2638"/>
                  <a:pt x="2287374" y="600222"/>
                  <a:pt x="2310674" y="1373982"/>
                </a:cubicBezTo>
                <a:cubicBezTo>
                  <a:pt x="2274950" y="2109484"/>
                  <a:pt x="1964755" y="2735450"/>
                  <a:pt x="1155337" y="2747964"/>
                </a:cubicBezTo>
                <a:cubicBezTo>
                  <a:pt x="525900" y="2921136"/>
                  <a:pt x="42405" y="2333702"/>
                  <a:pt x="0" y="1373982"/>
                </a:cubicBezTo>
                <a:close/>
              </a:path>
            </a:pathLst>
          </a:custGeom>
          <a:noFill/>
          <a:ln w="38100">
            <a:solidFill>
              <a:srgbClr val="FF0000"/>
            </a:solidFill>
            <a:extLst>
              <a:ext uri="{C807C97D-BFC1-408E-A445-0C87EB9F89A2}">
                <ask:lineSketchStyleProps xmlns:ask="http://schemas.microsoft.com/office/drawing/2018/sketchyshapes" sd="102959376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Callout: Line 19">
            <a:extLst>
              <a:ext uri="{FF2B5EF4-FFF2-40B4-BE49-F238E27FC236}">
                <a16:creationId xmlns:a16="http://schemas.microsoft.com/office/drawing/2014/main" id="{17DED50B-03D2-22F1-288F-73DEA6365293}"/>
              </a:ext>
            </a:extLst>
          </p:cNvPr>
          <p:cNvSpPr/>
          <p:nvPr/>
        </p:nvSpPr>
        <p:spPr>
          <a:xfrm>
            <a:off x="9387945" y="163012"/>
            <a:ext cx="2471737" cy="1827713"/>
          </a:xfrm>
          <a:custGeom>
            <a:avLst/>
            <a:gdLst>
              <a:gd name="connsiteX0" fmla="*/ 0 w 2471737"/>
              <a:gd name="connsiteY0" fmla="*/ 0 h 1827713"/>
              <a:gd name="connsiteX1" fmla="*/ 494347 w 2471737"/>
              <a:gd name="connsiteY1" fmla="*/ 0 h 1827713"/>
              <a:gd name="connsiteX2" fmla="*/ 914543 w 2471737"/>
              <a:gd name="connsiteY2" fmla="*/ 0 h 1827713"/>
              <a:gd name="connsiteX3" fmla="*/ 1384173 w 2471737"/>
              <a:gd name="connsiteY3" fmla="*/ 0 h 1827713"/>
              <a:gd name="connsiteX4" fmla="*/ 1903237 w 2471737"/>
              <a:gd name="connsiteY4" fmla="*/ 0 h 1827713"/>
              <a:gd name="connsiteX5" fmla="*/ 2471737 w 2471737"/>
              <a:gd name="connsiteY5" fmla="*/ 0 h 1827713"/>
              <a:gd name="connsiteX6" fmla="*/ 2471737 w 2471737"/>
              <a:gd name="connsiteY6" fmla="*/ 456928 h 1827713"/>
              <a:gd name="connsiteX7" fmla="*/ 2471737 w 2471737"/>
              <a:gd name="connsiteY7" fmla="*/ 913857 h 1827713"/>
              <a:gd name="connsiteX8" fmla="*/ 2471737 w 2471737"/>
              <a:gd name="connsiteY8" fmla="*/ 1315953 h 1827713"/>
              <a:gd name="connsiteX9" fmla="*/ 2471737 w 2471737"/>
              <a:gd name="connsiteY9" fmla="*/ 1827713 h 1827713"/>
              <a:gd name="connsiteX10" fmla="*/ 2051542 w 2471737"/>
              <a:gd name="connsiteY10" fmla="*/ 1827713 h 1827713"/>
              <a:gd name="connsiteX11" fmla="*/ 1507760 w 2471737"/>
              <a:gd name="connsiteY11" fmla="*/ 1827713 h 1827713"/>
              <a:gd name="connsiteX12" fmla="*/ 1038130 w 2471737"/>
              <a:gd name="connsiteY12" fmla="*/ 1827713 h 1827713"/>
              <a:gd name="connsiteX13" fmla="*/ 617934 w 2471737"/>
              <a:gd name="connsiteY13" fmla="*/ 1827713 h 1827713"/>
              <a:gd name="connsiteX14" fmla="*/ 0 w 2471737"/>
              <a:gd name="connsiteY14" fmla="*/ 1827713 h 1827713"/>
              <a:gd name="connsiteX15" fmla="*/ 0 w 2471737"/>
              <a:gd name="connsiteY15" fmla="*/ 1334230 h 1827713"/>
              <a:gd name="connsiteX16" fmla="*/ 0 w 2471737"/>
              <a:gd name="connsiteY16" fmla="*/ 895579 h 1827713"/>
              <a:gd name="connsiteX17" fmla="*/ 0 w 2471737"/>
              <a:gd name="connsiteY17" fmla="*/ 456928 h 1827713"/>
              <a:gd name="connsiteX18" fmla="*/ 0 w 2471737"/>
              <a:gd name="connsiteY18" fmla="*/ 0 h 1827713"/>
              <a:gd name="connsiteX0" fmla="*/ 4103 w 2471737"/>
              <a:gd name="connsiteY0" fmla="*/ 973550 h 1827713"/>
              <a:gd name="connsiteX1" fmla="*/ -407601 w 2471737"/>
              <a:gd name="connsiteY1" fmla="*/ 1364622 h 1827713"/>
              <a:gd name="connsiteX2" fmla="*/ -807654 w 2471737"/>
              <a:gd name="connsiteY2" fmla="*/ 1744626 h 1827713"/>
              <a:gd name="connsiteX3" fmla="*/ -1161098 w 2471737"/>
              <a:gd name="connsiteY3" fmla="*/ 2080358 h 1827713"/>
            </a:gdLst>
            <a:ahLst/>
            <a:cxnLst>
              <a:cxn ang="0">
                <a:pos x="connsiteX0" y="connsiteY0"/>
              </a:cxn>
              <a:cxn ang="0">
                <a:pos x="connsiteX1" y="connsiteY1"/>
              </a:cxn>
              <a:cxn ang="0">
                <a:pos x="connsiteX2" y="connsiteY2"/>
              </a:cxn>
              <a:cxn ang="0">
                <a:pos x="connsiteX3" y="connsiteY3"/>
              </a:cxn>
            </a:cxnLst>
            <a:rect l="l" t="t" r="r" b="b"/>
            <a:pathLst>
              <a:path w="2471737" h="1827713" extrusionOk="0">
                <a:moveTo>
                  <a:pt x="0" y="0"/>
                </a:moveTo>
                <a:cubicBezTo>
                  <a:pt x="209688" y="-1571"/>
                  <a:pt x="347470" y="21673"/>
                  <a:pt x="494347" y="0"/>
                </a:cubicBezTo>
                <a:cubicBezTo>
                  <a:pt x="641224" y="-21673"/>
                  <a:pt x="760841" y="25681"/>
                  <a:pt x="914543" y="0"/>
                </a:cubicBezTo>
                <a:cubicBezTo>
                  <a:pt x="1068245" y="-25681"/>
                  <a:pt x="1222960" y="14947"/>
                  <a:pt x="1384173" y="0"/>
                </a:cubicBezTo>
                <a:cubicBezTo>
                  <a:pt x="1545386" y="-14947"/>
                  <a:pt x="1734596" y="52419"/>
                  <a:pt x="1903237" y="0"/>
                </a:cubicBezTo>
                <a:cubicBezTo>
                  <a:pt x="2071878" y="-52419"/>
                  <a:pt x="2190108" y="15800"/>
                  <a:pt x="2471737" y="0"/>
                </a:cubicBezTo>
                <a:cubicBezTo>
                  <a:pt x="2525161" y="109257"/>
                  <a:pt x="2456549" y="270827"/>
                  <a:pt x="2471737" y="456928"/>
                </a:cubicBezTo>
                <a:cubicBezTo>
                  <a:pt x="2486925" y="643029"/>
                  <a:pt x="2452970" y="741923"/>
                  <a:pt x="2471737" y="913857"/>
                </a:cubicBezTo>
                <a:cubicBezTo>
                  <a:pt x="2490504" y="1085791"/>
                  <a:pt x="2467534" y="1136072"/>
                  <a:pt x="2471737" y="1315953"/>
                </a:cubicBezTo>
                <a:cubicBezTo>
                  <a:pt x="2475940" y="1495834"/>
                  <a:pt x="2447326" y="1714569"/>
                  <a:pt x="2471737" y="1827713"/>
                </a:cubicBezTo>
                <a:cubicBezTo>
                  <a:pt x="2269700" y="1830003"/>
                  <a:pt x="2243685" y="1820717"/>
                  <a:pt x="2051542" y="1827713"/>
                </a:cubicBezTo>
                <a:cubicBezTo>
                  <a:pt x="1859399" y="1834709"/>
                  <a:pt x="1633551" y="1778451"/>
                  <a:pt x="1507760" y="1827713"/>
                </a:cubicBezTo>
                <a:cubicBezTo>
                  <a:pt x="1381969" y="1876975"/>
                  <a:pt x="1166268" y="1794877"/>
                  <a:pt x="1038130" y="1827713"/>
                </a:cubicBezTo>
                <a:cubicBezTo>
                  <a:pt x="909992" y="1860549"/>
                  <a:pt x="821368" y="1823578"/>
                  <a:pt x="617934" y="1827713"/>
                </a:cubicBezTo>
                <a:cubicBezTo>
                  <a:pt x="414500" y="1831848"/>
                  <a:pt x="170940" y="1812077"/>
                  <a:pt x="0" y="1827713"/>
                </a:cubicBezTo>
                <a:cubicBezTo>
                  <a:pt x="-57450" y="1672510"/>
                  <a:pt x="26009" y="1553660"/>
                  <a:pt x="0" y="1334230"/>
                </a:cubicBezTo>
                <a:cubicBezTo>
                  <a:pt x="-26009" y="1114800"/>
                  <a:pt x="27554" y="1080356"/>
                  <a:pt x="0" y="895579"/>
                </a:cubicBezTo>
                <a:cubicBezTo>
                  <a:pt x="-27554" y="710802"/>
                  <a:pt x="33773" y="611471"/>
                  <a:pt x="0" y="456928"/>
                </a:cubicBezTo>
                <a:cubicBezTo>
                  <a:pt x="-33773" y="302385"/>
                  <a:pt x="30709" y="97820"/>
                  <a:pt x="0" y="0"/>
                </a:cubicBezTo>
                <a:close/>
              </a:path>
              <a:path w="2471737" h="1827713" fill="none" extrusionOk="0">
                <a:moveTo>
                  <a:pt x="4103" y="973550"/>
                </a:moveTo>
                <a:cubicBezTo>
                  <a:pt x="-134888" y="1161075"/>
                  <a:pt x="-320901" y="1262331"/>
                  <a:pt x="-407601" y="1364622"/>
                </a:cubicBezTo>
                <a:cubicBezTo>
                  <a:pt x="-494301" y="1466913"/>
                  <a:pt x="-716076" y="1584084"/>
                  <a:pt x="-807654" y="1744626"/>
                </a:cubicBezTo>
                <a:cubicBezTo>
                  <a:pt x="-899231" y="1905168"/>
                  <a:pt x="-1107491" y="1962195"/>
                  <a:pt x="-1161098" y="2080358"/>
                </a:cubicBezTo>
              </a:path>
            </a:pathLst>
          </a:custGeom>
          <a:noFill/>
          <a:ln w="38100">
            <a:solidFill>
              <a:srgbClr val="FF0000"/>
            </a:solidFill>
            <a:extLst>
              <a:ext uri="{C807C97D-BFC1-408E-A445-0C87EB9F89A2}">
                <ask:lineSketchStyleProps xmlns:ask="http://schemas.microsoft.com/office/drawing/2018/sketchyshapes" sd="83121806">
                  <a:prstGeom prst="borderCallout1">
                    <a:avLst>
                      <a:gd name="adj1" fmla="val 53266"/>
                      <a:gd name="adj2" fmla="val 166"/>
                      <a:gd name="adj3" fmla="val 113823"/>
                      <a:gd name="adj4" fmla="val -46975"/>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2" name="TextBox 21">
            <a:extLst>
              <a:ext uri="{FF2B5EF4-FFF2-40B4-BE49-F238E27FC236}">
                <a16:creationId xmlns:a16="http://schemas.microsoft.com/office/drawing/2014/main" id="{FB57124C-9816-0994-6B66-94D32D5B70AA}"/>
              </a:ext>
            </a:extLst>
          </p:cNvPr>
          <p:cNvSpPr txBox="1"/>
          <p:nvPr/>
        </p:nvSpPr>
        <p:spPr>
          <a:xfrm>
            <a:off x="9387945" y="163012"/>
            <a:ext cx="2411808" cy="1754326"/>
          </a:xfrm>
          <a:prstGeom prst="rect">
            <a:avLst/>
          </a:prstGeom>
          <a:noFill/>
        </p:spPr>
        <p:txBody>
          <a:bodyPr wrap="square" rtlCol="0">
            <a:spAutoFit/>
          </a:bodyPr>
          <a:lstStyle/>
          <a:p>
            <a:r>
              <a:rPr lang="en-US" dirty="0"/>
              <a:t>WEEKENDS – </a:t>
            </a:r>
          </a:p>
          <a:p>
            <a:r>
              <a:rPr lang="en-US" dirty="0"/>
              <a:t>For Members, relatively lower</a:t>
            </a:r>
          </a:p>
          <a:p>
            <a:endParaRPr lang="en-US" dirty="0"/>
          </a:p>
          <a:p>
            <a:r>
              <a:rPr lang="en-US" dirty="0"/>
              <a:t>For Casual Riders,</a:t>
            </a:r>
          </a:p>
          <a:p>
            <a:r>
              <a:rPr lang="en-US" dirty="0"/>
              <a:t>Higher than weekdays</a:t>
            </a:r>
            <a:endParaRPr lang="en-PH" dirty="0"/>
          </a:p>
        </p:txBody>
      </p:sp>
      <p:sp>
        <p:nvSpPr>
          <p:cNvPr id="24" name="TextBox 23">
            <a:extLst>
              <a:ext uri="{FF2B5EF4-FFF2-40B4-BE49-F238E27FC236}">
                <a16:creationId xmlns:a16="http://schemas.microsoft.com/office/drawing/2014/main" id="{7BEF794C-1E16-BFAB-7257-993D3154079B}"/>
              </a:ext>
            </a:extLst>
          </p:cNvPr>
          <p:cNvSpPr txBox="1"/>
          <p:nvPr/>
        </p:nvSpPr>
        <p:spPr>
          <a:xfrm>
            <a:off x="1591337" y="5053928"/>
            <a:ext cx="7967000" cy="2031325"/>
          </a:xfrm>
          <a:prstGeom prst="rect">
            <a:avLst/>
          </a:prstGeom>
          <a:noFill/>
        </p:spPr>
        <p:txBody>
          <a:bodyPr wrap="square" rtlCol="0">
            <a:spAutoFit/>
          </a:bodyPr>
          <a:lstStyle/>
          <a:p>
            <a:r>
              <a:rPr lang="en-US" sz="1400" dirty="0"/>
              <a:t>Insights: </a:t>
            </a:r>
          </a:p>
          <a:p>
            <a:pPr marL="285750" indent="-285750">
              <a:buFontTx/>
              <a:buChar char="-"/>
            </a:pPr>
            <a:r>
              <a:rPr lang="en-PH" sz="1400" dirty="0"/>
              <a:t>There are more annual member riders on weekdays than weekends. The opposite can be said for Casual Members</a:t>
            </a:r>
          </a:p>
          <a:p>
            <a:pPr marL="285750" indent="-285750">
              <a:buFontTx/>
              <a:buChar char="-"/>
            </a:pPr>
            <a:r>
              <a:rPr lang="en-US" sz="1400" b="1" dirty="0">
                <a:solidFill>
                  <a:srgbClr val="FFFF00"/>
                </a:solidFill>
              </a:rPr>
              <a:t>Regular casual riders on weekdays may be open for conversion to annual members due to frequency of their rides. </a:t>
            </a:r>
          </a:p>
          <a:p>
            <a:pPr marL="285750" indent="-285750">
              <a:buFontTx/>
              <a:buChar char="-"/>
            </a:pPr>
            <a:r>
              <a:rPr lang="en-US" sz="1400" b="1" dirty="0">
                <a:solidFill>
                  <a:srgbClr val="FFFF00"/>
                </a:solidFill>
              </a:rPr>
              <a:t>Weekend casual riders can be converted to annual members given they regularly use the bikes on weekends.</a:t>
            </a:r>
          </a:p>
          <a:p>
            <a:endParaRPr lang="en-US" sz="1400" dirty="0">
              <a:solidFill>
                <a:srgbClr val="FFFF00"/>
              </a:solidFill>
            </a:endParaRPr>
          </a:p>
          <a:p>
            <a:pPr marL="285750" indent="-285750">
              <a:buFontTx/>
              <a:buChar char="-"/>
            </a:pPr>
            <a:endParaRPr lang="en-PH" sz="1400" dirty="0"/>
          </a:p>
        </p:txBody>
      </p:sp>
    </p:spTree>
    <p:extLst>
      <p:ext uri="{BB962C8B-B14F-4D97-AF65-F5344CB8AC3E}">
        <p14:creationId xmlns:p14="http://schemas.microsoft.com/office/powerpoint/2010/main" val="19603447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419D81A-ED5A-6C21-6A39-886A3E086C88}"/>
              </a:ext>
            </a:extLst>
          </p:cNvPr>
          <p:cNvGraphicFramePr>
            <a:graphicFrameLocks/>
          </p:cNvGraphicFramePr>
          <p:nvPr>
            <p:extLst>
              <p:ext uri="{D42A27DB-BD31-4B8C-83A1-F6EECF244321}">
                <p14:modId xmlns:p14="http://schemas.microsoft.com/office/powerpoint/2010/main" val="903012703"/>
              </p:ext>
            </p:extLst>
          </p:nvPr>
        </p:nvGraphicFramePr>
        <p:xfrm>
          <a:off x="238653" y="643466"/>
          <a:ext cx="6366933" cy="557106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7517072-90F9-6739-2042-EB569D32F4D2}"/>
              </a:ext>
            </a:extLst>
          </p:cNvPr>
          <p:cNvSpPr txBox="1"/>
          <p:nvPr/>
        </p:nvSpPr>
        <p:spPr>
          <a:xfrm>
            <a:off x="7120599" y="2139277"/>
            <a:ext cx="4876139" cy="3293209"/>
          </a:xfrm>
          <a:prstGeom prst="rect">
            <a:avLst/>
          </a:prstGeom>
          <a:noFill/>
        </p:spPr>
        <p:txBody>
          <a:bodyPr wrap="square" rtlCol="0">
            <a:spAutoFit/>
          </a:bodyPr>
          <a:lstStyle/>
          <a:p>
            <a:r>
              <a:rPr lang="en-US" sz="2000" u="sng" dirty="0"/>
              <a:t>Insights: </a:t>
            </a:r>
          </a:p>
          <a:p>
            <a:endParaRPr lang="en-US" sz="1600" dirty="0"/>
          </a:p>
          <a:p>
            <a:pPr marL="285750" indent="-285750">
              <a:buFontTx/>
              <a:buChar char="-"/>
            </a:pPr>
            <a:r>
              <a:rPr lang="en-US" sz="1400" dirty="0"/>
              <a:t>Casual members have longer trip lengths than Annual members, on average. </a:t>
            </a:r>
          </a:p>
          <a:p>
            <a:endParaRPr lang="en-US" sz="1400" dirty="0"/>
          </a:p>
          <a:p>
            <a:pPr marL="285750" indent="-285750">
              <a:buFontTx/>
              <a:buChar char="-"/>
            </a:pPr>
            <a:r>
              <a:rPr lang="en-US" sz="1400" b="1" dirty="0">
                <a:solidFill>
                  <a:srgbClr val="FFFF00"/>
                </a:solidFill>
              </a:rPr>
              <a:t>Casual members who are regular users of </a:t>
            </a:r>
            <a:r>
              <a:rPr lang="en-US" sz="1400" b="1" dirty="0" err="1">
                <a:solidFill>
                  <a:srgbClr val="FFFF00"/>
                </a:solidFill>
              </a:rPr>
              <a:t>Cyclistic</a:t>
            </a:r>
            <a:r>
              <a:rPr lang="en-US" sz="1400" b="1" dirty="0">
                <a:solidFill>
                  <a:srgbClr val="FFFF00"/>
                </a:solidFill>
              </a:rPr>
              <a:t> will be able to have better value for money if they become annual members. </a:t>
            </a:r>
          </a:p>
          <a:p>
            <a:endParaRPr lang="en-US" sz="1400" b="1" dirty="0">
              <a:solidFill>
                <a:srgbClr val="FFFF00"/>
              </a:solidFill>
            </a:endParaRPr>
          </a:p>
          <a:p>
            <a:pPr marL="285750" indent="-285750">
              <a:buFontTx/>
              <a:buChar char="-"/>
            </a:pPr>
            <a:r>
              <a:rPr lang="en-US" sz="1400" b="1" dirty="0">
                <a:solidFill>
                  <a:srgbClr val="FFFF00"/>
                </a:solidFill>
              </a:rPr>
              <a:t>Advertising and marketing efforts could be focused on showing these “Regular” Casual riders how much they can save as members especially with longer trip durations.</a:t>
            </a:r>
          </a:p>
          <a:p>
            <a:endParaRPr lang="en-US" sz="1600" b="1" dirty="0">
              <a:solidFill>
                <a:srgbClr val="FFFF00"/>
              </a:solidFill>
            </a:endParaRPr>
          </a:p>
          <a:p>
            <a:pPr marL="285750" indent="-285750">
              <a:buFontTx/>
              <a:buChar char="-"/>
            </a:pPr>
            <a:endParaRPr lang="en-PH" sz="1600" dirty="0"/>
          </a:p>
        </p:txBody>
      </p:sp>
      <p:sp>
        <p:nvSpPr>
          <p:cNvPr id="4" name="Oval 3">
            <a:extLst>
              <a:ext uri="{FF2B5EF4-FFF2-40B4-BE49-F238E27FC236}">
                <a16:creationId xmlns:a16="http://schemas.microsoft.com/office/drawing/2014/main" id="{32023EE5-8A78-7DAA-146D-849CDD055106}"/>
              </a:ext>
            </a:extLst>
          </p:cNvPr>
          <p:cNvSpPr/>
          <p:nvPr/>
        </p:nvSpPr>
        <p:spPr>
          <a:xfrm>
            <a:off x="5191255" y="1614488"/>
            <a:ext cx="1671838" cy="4524376"/>
          </a:xfrm>
          <a:custGeom>
            <a:avLst/>
            <a:gdLst>
              <a:gd name="connsiteX0" fmla="*/ 0 w 1671838"/>
              <a:gd name="connsiteY0" fmla="*/ 2262188 h 4524376"/>
              <a:gd name="connsiteX1" fmla="*/ 835919 w 1671838"/>
              <a:gd name="connsiteY1" fmla="*/ 0 h 4524376"/>
              <a:gd name="connsiteX2" fmla="*/ 1671838 w 1671838"/>
              <a:gd name="connsiteY2" fmla="*/ 2262188 h 4524376"/>
              <a:gd name="connsiteX3" fmla="*/ 835919 w 1671838"/>
              <a:gd name="connsiteY3" fmla="*/ 4524376 h 4524376"/>
              <a:gd name="connsiteX4" fmla="*/ 0 w 1671838"/>
              <a:gd name="connsiteY4" fmla="*/ 2262188 h 4524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1838" h="4524376" extrusionOk="0">
                <a:moveTo>
                  <a:pt x="0" y="2262188"/>
                </a:moveTo>
                <a:cubicBezTo>
                  <a:pt x="-24521" y="1141253"/>
                  <a:pt x="282118" y="25545"/>
                  <a:pt x="835919" y="0"/>
                </a:cubicBezTo>
                <a:cubicBezTo>
                  <a:pt x="1489792" y="-16355"/>
                  <a:pt x="1615669" y="976823"/>
                  <a:pt x="1671838" y="2262188"/>
                </a:cubicBezTo>
                <a:cubicBezTo>
                  <a:pt x="1590340" y="3458344"/>
                  <a:pt x="1351937" y="4520406"/>
                  <a:pt x="835919" y="4524376"/>
                </a:cubicBezTo>
                <a:cubicBezTo>
                  <a:pt x="375692" y="4553212"/>
                  <a:pt x="41296" y="3707197"/>
                  <a:pt x="0" y="2262188"/>
                </a:cubicBezTo>
                <a:close/>
              </a:path>
            </a:pathLst>
          </a:custGeom>
          <a:noFill/>
          <a:ln w="38100">
            <a:solidFill>
              <a:srgbClr val="FF0000"/>
            </a:solidFill>
            <a:extLst>
              <a:ext uri="{C807C97D-BFC1-408E-A445-0C87EB9F89A2}">
                <ask:lineSketchStyleProps xmlns:ask="http://schemas.microsoft.com/office/drawing/2018/sketchyshapes" sd="102959376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TextBox 4">
            <a:extLst>
              <a:ext uri="{FF2B5EF4-FFF2-40B4-BE49-F238E27FC236}">
                <a16:creationId xmlns:a16="http://schemas.microsoft.com/office/drawing/2014/main" id="{A713C702-8B5C-E12B-F2FD-389E8FA4F9AF}"/>
              </a:ext>
            </a:extLst>
          </p:cNvPr>
          <p:cNvSpPr txBox="1"/>
          <p:nvPr/>
        </p:nvSpPr>
        <p:spPr>
          <a:xfrm>
            <a:off x="314325" y="1042988"/>
            <a:ext cx="2995613" cy="369332"/>
          </a:xfrm>
          <a:prstGeom prst="rect">
            <a:avLst/>
          </a:prstGeom>
          <a:noFill/>
        </p:spPr>
        <p:txBody>
          <a:bodyPr wrap="square" rtlCol="0">
            <a:spAutoFit/>
          </a:bodyPr>
          <a:lstStyle/>
          <a:p>
            <a:r>
              <a:rPr lang="en-US" dirty="0"/>
              <a:t>Casual vs Annual Member</a:t>
            </a:r>
            <a:endParaRPr lang="en-PH" dirty="0"/>
          </a:p>
        </p:txBody>
      </p:sp>
    </p:spTree>
    <p:extLst>
      <p:ext uri="{BB962C8B-B14F-4D97-AF65-F5344CB8AC3E}">
        <p14:creationId xmlns:p14="http://schemas.microsoft.com/office/powerpoint/2010/main" val="855016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49E800-A5C8-49A0-A453-ED537DA31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A67DD7-B75D-4A30-90A4-EEA9F64AF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8194" y="0"/>
            <a:ext cx="6164729" cy="6858000"/>
          </a:xfrm>
          <a:custGeom>
            <a:avLst/>
            <a:gdLst>
              <a:gd name="connsiteX0" fmla="*/ 0 w 6164729"/>
              <a:gd name="connsiteY0" fmla="*/ 6857542 h 6858000"/>
              <a:gd name="connsiteX1" fmla="*/ 199783 w 6164729"/>
              <a:gd name="connsiteY1" fmla="*/ 6857542 h 6858000"/>
              <a:gd name="connsiteX2" fmla="*/ 199783 w 6164729"/>
              <a:gd name="connsiteY2" fmla="*/ 6858000 h 6858000"/>
              <a:gd name="connsiteX3" fmla="*/ 0 w 6164729"/>
              <a:gd name="connsiteY3" fmla="*/ 6858000 h 6858000"/>
              <a:gd name="connsiteX4" fmla="*/ 4818273 w 6164729"/>
              <a:gd name="connsiteY4" fmla="*/ 0 h 6858000"/>
              <a:gd name="connsiteX5" fmla="*/ 5018056 w 6164729"/>
              <a:gd name="connsiteY5" fmla="*/ 0 h 6858000"/>
              <a:gd name="connsiteX6" fmla="*/ 5030703 w 6164729"/>
              <a:gd name="connsiteY6" fmla="*/ 31774 h 6858000"/>
              <a:gd name="connsiteX7" fmla="*/ 6085711 w 6164729"/>
              <a:gd name="connsiteY7" fmla="*/ 2682457 h 6858000"/>
              <a:gd name="connsiteX8" fmla="*/ 6085711 w 6164729"/>
              <a:gd name="connsiteY8" fmla="*/ 3752208 h 6858000"/>
              <a:gd name="connsiteX9" fmla="*/ 4928207 w 6164729"/>
              <a:gd name="connsiteY9" fmla="*/ 6660411 h 6858000"/>
              <a:gd name="connsiteX10" fmla="*/ 4849745 w 6164729"/>
              <a:gd name="connsiteY10" fmla="*/ 6857542 h 6858000"/>
              <a:gd name="connsiteX11" fmla="*/ 4649962 w 6164729"/>
              <a:gd name="connsiteY11" fmla="*/ 6857542 h 6858000"/>
              <a:gd name="connsiteX12" fmla="*/ 4728424 w 6164729"/>
              <a:gd name="connsiteY12" fmla="*/ 6660411 h 6858000"/>
              <a:gd name="connsiteX13" fmla="*/ 5885928 w 6164729"/>
              <a:gd name="connsiteY13" fmla="*/ 3752208 h 6858000"/>
              <a:gd name="connsiteX14" fmla="*/ 5885928 w 6164729"/>
              <a:gd name="connsiteY14" fmla="*/ 2682457 h 6858000"/>
              <a:gd name="connsiteX15" fmla="*/ 4830920 w 6164729"/>
              <a:gd name="connsiteY15" fmla="*/ 317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64729" h="6858000">
                <a:moveTo>
                  <a:pt x="0" y="6857542"/>
                </a:moveTo>
                <a:lnTo>
                  <a:pt x="199783" y="6857542"/>
                </a:lnTo>
                <a:lnTo>
                  <a:pt x="199783" y="6858000"/>
                </a:lnTo>
                <a:lnTo>
                  <a:pt x="0" y="6858000"/>
                </a:lnTo>
                <a:close/>
                <a:moveTo>
                  <a:pt x="4818273" y="0"/>
                </a:moveTo>
                <a:lnTo>
                  <a:pt x="5018056" y="0"/>
                </a:lnTo>
                <a:lnTo>
                  <a:pt x="5030703" y="31774"/>
                </a:lnTo>
                <a:cubicBezTo>
                  <a:pt x="6085711" y="2682457"/>
                  <a:pt x="6085711" y="2682457"/>
                  <a:pt x="6085711" y="2682457"/>
                </a:cubicBezTo>
                <a:cubicBezTo>
                  <a:pt x="6191069" y="2988100"/>
                  <a:pt x="6191069" y="3446565"/>
                  <a:pt x="6085711" y="3752208"/>
                </a:cubicBezTo>
                <a:cubicBezTo>
                  <a:pt x="5601723" y="4968215"/>
                  <a:pt x="5223609" y="5918220"/>
                  <a:pt x="4928207" y="6660411"/>
                </a:cubicBezTo>
                <a:lnTo>
                  <a:pt x="4849745" y="6857542"/>
                </a:lnTo>
                <a:lnTo>
                  <a:pt x="4649962" y="6857542"/>
                </a:lnTo>
                <a:lnTo>
                  <a:pt x="4728424" y="6660411"/>
                </a:lnTo>
                <a:cubicBezTo>
                  <a:pt x="5023826" y="5918220"/>
                  <a:pt x="5401940" y="4968215"/>
                  <a:pt x="5885928" y="3752208"/>
                </a:cubicBezTo>
                <a:cubicBezTo>
                  <a:pt x="5991286" y="3446565"/>
                  <a:pt x="5991286" y="2988100"/>
                  <a:pt x="5885928" y="2682457"/>
                </a:cubicBezTo>
                <a:cubicBezTo>
                  <a:pt x="5885928" y="2682457"/>
                  <a:pt x="5885928" y="2682457"/>
                  <a:pt x="4830920" y="31774"/>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E8C5FC48-0A3C-4D6D-A0D5-EEE93213D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3" name="Freeform 5">
              <a:extLst>
                <a:ext uri="{FF2B5EF4-FFF2-40B4-BE49-F238E27FC236}">
                  <a16:creationId xmlns:a16="http://schemas.microsoft.com/office/drawing/2014/main" id="{DBBC336D-7E16-4EE1-90F2-8D9F2B618B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0199BE21-2D26-4357-8702-909F3621A3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2" name="Chart 1">
            <a:extLst>
              <a:ext uri="{FF2B5EF4-FFF2-40B4-BE49-F238E27FC236}">
                <a16:creationId xmlns:a16="http://schemas.microsoft.com/office/drawing/2014/main" id="{8C141F35-0B84-486E-7B4B-F437F0B5DF54}"/>
              </a:ext>
            </a:extLst>
          </p:cNvPr>
          <p:cNvGraphicFramePr>
            <a:graphicFrameLocks/>
          </p:cNvGraphicFramePr>
          <p:nvPr>
            <p:extLst>
              <p:ext uri="{D42A27DB-BD31-4B8C-83A1-F6EECF244321}">
                <p14:modId xmlns:p14="http://schemas.microsoft.com/office/powerpoint/2010/main" val="3492011381"/>
              </p:ext>
            </p:extLst>
          </p:nvPr>
        </p:nvGraphicFramePr>
        <p:xfrm>
          <a:off x="238276" y="503233"/>
          <a:ext cx="7124700" cy="2705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AE13C810-D25E-F110-E099-4645109AAC5F}"/>
              </a:ext>
            </a:extLst>
          </p:cNvPr>
          <p:cNvGraphicFramePr>
            <a:graphicFrameLocks noGrp="1"/>
          </p:cNvGraphicFramePr>
          <p:nvPr>
            <p:extLst>
              <p:ext uri="{D42A27DB-BD31-4B8C-83A1-F6EECF244321}">
                <p14:modId xmlns:p14="http://schemas.microsoft.com/office/powerpoint/2010/main" val="3325979537"/>
              </p:ext>
            </p:extLst>
          </p:nvPr>
        </p:nvGraphicFramePr>
        <p:xfrm>
          <a:off x="4737943" y="3647710"/>
          <a:ext cx="7200712" cy="2751133"/>
        </p:xfrm>
        <a:graphic>
          <a:graphicData uri="http://schemas.openxmlformats.org/drawingml/2006/table">
            <a:tbl>
              <a:tblPr bandRow="1">
                <a:tableStyleId>{5940675A-B579-460E-94D1-54222C63F5DA}</a:tableStyleId>
              </a:tblPr>
              <a:tblGrid>
                <a:gridCol w="464874">
                  <a:extLst>
                    <a:ext uri="{9D8B030D-6E8A-4147-A177-3AD203B41FA5}">
                      <a16:colId xmlns:a16="http://schemas.microsoft.com/office/drawing/2014/main" val="990561698"/>
                    </a:ext>
                  </a:extLst>
                </a:gridCol>
                <a:gridCol w="2443957">
                  <a:extLst>
                    <a:ext uri="{9D8B030D-6E8A-4147-A177-3AD203B41FA5}">
                      <a16:colId xmlns:a16="http://schemas.microsoft.com/office/drawing/2014/main" val="3599035965"/>
                    </a:ext>
                  </a:extLst>
                </a:gridCol>
                <a:gridCol w="2443957">
                  <a:extLst>
                    <a:ext uri="{9D8B030D-6E8A-4147-A177-3AD203B41FA5}">
                      <a16:colId xmlns:a16="http://schemas.microsoft.com/office/drawing/2014/main" val="350638625"/>
                    </a:ext>
                  </a:extLst>
                </a:gridCol>
                <a:gridCol w="852269">
                  <a:extLst>
                    <a:ext uri="{9D8B030D-6E8A-4147-A177-3AD203B41FA5}">
                      <a16:colId xmlns:a16="http://schemas.microsoft.com/office/drawing/2014/main" val="2816836421"/>
                    </a:ext>
                  </a:extLst>
                </a:gridCol>
                <a:gridCol w="995655">
                  <a:extLst>
                    <a:ext uri="{9D8B030D-6E8A-4147-A177-3AD203B41FA5}">
                      <a16:colId xmlns:a16="http://schemas.microsoft.com/office/drawing/2014/main" val="3709957151"/>
                    </a:ext>
                  </a:extLst>
                </a:gridCol>
              </a:tblGrid>
              <a:tr h="493333">
                <a:tc>
                  <a:txBody>
                    <a:bodyPr/>
                    <a:lstStyle/>
                    <a:p>
                      <a:pPr algn="ctr" fontAlgn="ctr"/>
                      <a:r>
                        <a:rPr lang="en-PH" sz="1200" b="1" u="none" strike="noStrike" dirty="0">
                          <a:effectLst/>
                        </a:rPr>
                        <a:t>Rank</a:t>
                      </a:r>
                      <a:endParaRPr lang="en-PH" sz="1200" b="1"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b="1" u="none" strike="noStrike" dirty="0">
                          <a:effectLst/>
                        </a:rPr>
                        <a:t>Start Station</a:t>
                      </a:r>
                      <a:endParaRPr lang="en-PH" sz="1200" b="1"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US" sz="1200" b="1" i="0" u="none" strike="noStrike" dirty="0">
                          <a:solidFill>
                            <a:schemeClr val="tx1"/>
                          </a:solidFill>
                          <a:effectLst/>
                          <a:latin typeface="Calibri" panose="020F0502020204030204" pitchFamily="34" charset="0"/>
                        </a:rPr>
                        <a:t>End Station</a:t>
                      </a:r>
                      <a:endParaRPr lang="en-PH" sz="1200" b="1" i="0" u="none" strike="noStrike" dirty="0">
                        <a:solidFill>
                          <a:schemeClr val="tx1"/>
                        </a:solidFill>
                        <a:effectLst/>
                        <a:latin typeface="Calibri" panose="020F0502020204030204" pitchFamily="34" charset="0"/>
                      </a:endParaRPr>
                    </a:p>
                  </a:txBody>
                  <a:tcPr marL="2644" marR="2644" marT="2644" marB="0" anchor="ctr"/>
                </a:tc>
                <a:tc>
                  <a:txBody>
                    <a:bodyPr/>
                    <a:lstStyle/>
                    <a:p>
                      <a:pPr algn="ctr" fontAlgn="ctr"/>
                      <a:r>
                        <a:rPr lang="en-PH" sz="1200" b="1" u="none" strike="noStrike" dirty="0">
                          <a:effectLst/>
                        </a:rPr>
                        <a:t>Trips</a:t>
                      </a:r>
                      <a:endParaRPr lang="en-PH" sz="1200" b="1"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b="1" u="none" strike="noStrike" dirty="0">
                          <a:effectLst/>
                        </a:rPr>
                        <a:t>Average Trip Duration, mins</a:t>
                      </a:r>
                      <a:endParaRPr lang="en-PH" sz="1200" b="1" i="0" u="none" strike="noStrike" dirty="0">
                        <a:solidFill>
                          <a:srgbClr val="000000"/>
                        </a:solidFill>
                        <a:effectLst/>
                        <a:latin typeface="Calibri" panose="020F0502020204030204" pitchFamily="34" charset="0"/>
                      </a:endParaRPr>
                    </a:p>
                  </a:txBody>
                  <a:tcPr marL="2644" marR="2644" marT="2644" marB="0" anchor="ctr"/>
                </a:tc>
                <a:extLst>
                  <a:ext uri="{0D108BD9-81ED-4DB2-BD59-A6C34878D82A}">
                    <a16:rowId xmlns:a16="http://schemas.microsoft.com/office/drawing/2014/main" val="1323715235"/>
                  </a:ext>
                </a:extLst>
              </a:tr>
              <a:tr h="225780">
                <a:tc>
                  <a:txBody>
                    <a:bodyPr/>
                    <a:lstStyle/>
                    <a:p>
                      <a:pPr algn="ctr" fontAlgn="b"/>
                      <a:r>
                        <a:rPr lang="en-PH" sz="1200" u="none" strike="noStrike" dirty="0">
                          <a:effectLst/>
                        </a:rPr>
                        <a:t>1</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Canal St &amp; Adams St</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Michigan Ave &amp; Washington St</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3,538</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9 minutes</a:t>
                      </a:r>
                      <a:endParaRPr lang="en-PH" sz="1200" b="0" i="0" u="none" strike="noStrike">
                        <a:solidFill>
                          <a:srgbClr val="000000"/>
                        </a:solidFill>
                        <a:effectLst/>
                        <a:latin typeface="Calibri" panose="020F0502020204030204" pitchFamily="34" charset="0"/>
                      </a:endParaRPr>
                    </a:p>
                  </a:txBody>
                  <a:tcPr marL="2644" marR="2644" marT="2644" marB="0" anchor="ctr"/>
                </a:tc>
                <a:extLst>
                  <a:ext uri="{0D108BD9-81ED-4DB2-BD59-A6C34878D82A}">
                    <a16:rowId xmlns:a16="http://schemas.microsoft.com/office/drawing/2014/main" val="227162360"/>
                  </a:ext>
                </a:extLst>
              </a:tr>
              <a:tr h="225780">
                <a:tc>
                  <a:txBody>
                    <a:bodyPr/>
                    <a:lstStyle/>
                    <a:p>
                      <a:pPr algn="ctr" fontAlgn="b"/>
                      <a:r>
                        <a:rPr lang="en-PH" sz="1200" u="none" strike="noStrike">
                          <a:effectLst/>
                        </a:rPr>
                        <a:t>2</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Michigan Ave &amp; Washington St</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Clinton St &amp; Washington Blvd</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2,777</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8 minutes</a:t>
                      </a:r>
                      <a:endParaRPr lang="en-PH" sz="1200" b="0" i="0" u="none" strike="noStrike">
                        <a:solidFill>
                          <a:srgbClr val="000000"/>
                        </a:solidFill>
                        <a:effectLst/>
                        <a:latin typeface="Calibri" panose="020F0502020204030204" pitchFamily="34" charset="0"/>
                      </a:endParaRPr>
                    </a:p>
                  </a:txBody>
                  <a:tcPr marL="2644" marR="2644" marT="2644" marB="0" anchor="ctr"/>
                </a:tc>
                <a:extLst>
                  <a:ext uri="{0D108BD9-81ED-4DB2-BD59-A6C34878D82A}">
                    <a16:rowId xmlns:a16="http://schemas.microsoft.com/office/drawing/2014/main" val="101065674"/>
                  </a:ext>
                </a:extLst>
              </a:tr>
              <a:tr h="225780">
                <a:tc>
                  <a:txBody>
                    <a:bodyPr/>
                    <a:lstStyle/>
                    <a:p>
                      <a:pPr algn="ctr" fontAlgn="b"/>
                      <a:r>
                        <a:rPr lang="en-PH" sz="1200" u="none" strike="noStrike">
                          <a:effectLst/>
                        </a:rPr>
                        <a:t>3</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a:effectLst/>
                        </a:rPr>
                        <a:t>Columbus Dr &amp; Randolph St</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Clinton St &amp; Washington Blvd</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2,640</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10 minutes</a:t>
                      </a:r>
                      <a:endParaRPr lang="en-PH" sz="1200" b="0" i="0" u="none" strike="noStrike">
                        <a:solidFill>
                          <a:srgbClr val="000000"/>
                        </a:solidFill>
                        <a:effectLst/>
                        <a:latin typeface="Calibri" panose="020F0502020204030204" pitchFamily="34" charset="0"/>
                      </a:endParaRPr>
                    </a:p>
                  </a:txBody>
                  <a:tcPr marL="2644" marR="2644" marT="2644" marB="0" anchor="ctr"/>
                </a:tc>
                <a:extLst>
                  <a:ext uri="{0D108BD9-81ED-4DB2-BD59-A6C34878D82A}">
                    <a16:rowId xmlns:a16="http://schemas.microsoft.com/office/drawing/2014/main" val="2637467891"/>
                  </a:ext>
                </a:extLst>
              </a:tr>
              <a:tr h="225780">
                <a:tc>
                  <a:txBody>
                    <a:bodyPr/>
                    <a:lstStyle/>
                    <a:p>
                      <a:pPr algn="ctr" fontAlgn="b"/>
                      <a:r>
                        <a:rPr lang="en-PH" sz="1200" u="none" strike="noStrike">
                          <a:effectLst/>
                        </a:rPr>
                        <a:t>4</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a:effectLst/>
                        </a:rPr>
                        <a:t>Michigan Ave &amp; Washington St</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Canal St &amp; Adams St</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dirty="0">
                          <a:effectLst/>
                        </a:rPr>
                        <a:t>2,537</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10 minutes</a:t>
                      </a:r>
                      <a:endParaRPr lang="en-PH" sz="1200" b="0" i="0" u="none" strike="noStrike">
                        <a:solidFill>
                          <a:srgbClr val="000000"/>
                        </a:solidFill>
                        <a:effectLst/>
                        <a:latin typeface="Calibri" panose="020F0502020204030204" pitchFamily="34" charset="0"/>
                      </a:endParaRPr>
                    </a:p>
                  </a:txBody>
                  <a:tcPr marL="2644" marR="2644" marT="2644" marB="0" anchor="ctr"/>
                </a:tc>
                <a:extLst>
                  <a:ext uri="{0D108BD9-81ED-4DB2-BD59-A6C34878D82A}">
                    <a16:rowId xmlns:a16="http://schemas.microsoft.com/office/drawing/2014/main" val="1228673330"/>
                  </a:ext>
                </a:extLst>
              </a:tr>
              <a:tr h="225780">
                <a:tc>
                  <a:txBody>
                    <a:bodyPr/>
                    <a:lstStyle/>
                    <a:p>
                      <a:pPr algn="ctr" fontAlgn="b"/>
                      <a:r>
                        <a:rPr lang="en-PH" sz="1200" u="none" strike="noStrike">
                          <a:effectLst/>
                        </a:rPr>
                        <a:t>5</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Canal St &amp; Madison St</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Michigan Ave &amp; Washington St</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dirty="0">
                          <a:effectLst/>
                        </a:rPr>
                        <a:t>2,328</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7 minutes</a:t>
                      </a:r>
                      <a:endParaRPr lang="en-PH" sz="1200" b="0" i="0" u="none" strike="noStrike">
                        <a:solidFill>
                          <a:srgbClr val="000000"/>
                        </a:solidFill>
                        <a:effectLst/>
                        <a:latin typeface="Calibri" panose="020F0502020204030204" pitchFamily="34" charset="0"/>
                      </a:endParaRPr>
                    </a:p>
                  </a:txBody>
                  <a:tcPr marL="2644" marR="2644" marT="2644" marB="0" anchor="ctr"/>
                </a:tc>
                <a:extLst>
                  <a:ext uri="{0D108BD9-81ED-4DB2-BD59-A6C34878D82A}">
                    <a16:rowId xmlns:a16="http://schemas.microsoft.com/office/drawing/2014/main" val="891705455"/>
                  </a:ext>
                </a:extLst>
              </a:tr>
              <a:tr h="225780">
                <a:tc>
                  <a:txBody>
                    <a:bodyPr/>
                    <a:lstStyle/>
                    <a:p>
                      <a:pPr algn="ctr" fontAlgn="b"/>
                      <a:r>
                        <a:rPr lang="en-PH" sz="1200" u="none" strike="noStrike">
                          <a:effectLst/>
                        </a:rPr>
                        <a:t>6</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a:effectLst/>
                        </a:rPr>
                        <a:t>Clinton St &amp; Washington Blvd</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Michigan Ave &amp; Washington St</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2,232</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dirty="0">
                          <a:effectLst/>
                        </a:rPr>
                        <a:t>8 minutes</a:t>
                      </a:r>
                      <a:endParaRPr lang="en-PH" sz="1200" b="0" i="0" u="none" strike="noStrike" dirty="0">
                        <a:solidFill>
                          <a:srgbClr val="000000"/>
                        </a:solidFill>
                        <a:effectLst/>
                        <a:latin typeface="Calibri" panose="020F0502020204030204" pitchFamily="34" charset="0"/>
                      </a:endParaRPr>
                    </a:p>
                  </a:txBody>
                  <a:tcPr marL="2644" marR="2644" marT="2644" marB="0" anchor="ctr"/>
                </a:tc>
                <a:extLst>
                  <a:ext uri="{0D108BD9-81ED-4DB2-BD59-A6C34878D82A}">
                    <a16:rowId xmlns:a16="http://schemas.microsoft.com/office/drawing/2014/main" val="564598513"/>
                  </a:ext>
                </a:extLst>
              </a:tr>
              <a:tr h="225780">
                <a:tc>
                  <a:txBody>
                    <a:bodyPr/>
                    <a:lstStyle/>
                    <a:p>
                      <a:pPr algn="ctr" fontAlgn="b"/>
                      <a:r>
                        <a:rPr lang="en-PH" sz="1200" u="none" strike="noStrike">
                          <a:effectLst/>
                        </a:rPr>
                        <a:t>7</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a:effectLst/>
                        </a:rPr>
                        <a:t>Columbus Dr &amp; Randolph St</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State St &amp; Randolph St</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2,188</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4 minutes</a:t>
                      </a:r>
                      <a:endParaRPr lang="en-PH" sz="1200" b="0" i="0" u="none" strike="noStrike">
                        <a:solidFill>
                          <a:srgbClr val="000000"/>
                        </a:solidFill>
                        <a:effectLst/>
                        <a:latin typeface="Calibri" panose="020F0502020204030204" pitchFamily="34" charset="0"/>
                      </a:endParaRPr>
                    </a:p>
                  </a:txBody>
                  <a:tcPr marL="2644" marR="2644" marT="2644" marB="0" anchor="ctr"/>
                </a:tc>
                <a:extLst>
                  <a:ext uri="{0D108BD9-81ED-4DB2-BD59-A6C34878D82A}">
                    <a16:rowId xmlns:a16="http://schemas.microsoft.com/office/drawing/2014/main" val="2040886300"/>
                  </a:ext>
                </a:extLst>
              </a:tr>
              <a:tr h="225780">
                <a:tc>
                  <a:txBody>
                    <a:bodyPr/>
                    <a:lstStyle/>
                    <a:p>
                      <a:pPr algn="ctr" fontAlgn="b"/>
                      <a:r>
                        <a:rPr lang="en-PH" sz="1200" u="none" strike="noStrike">
                          <a:effectLst/>
                        </a:rPr>
                        <a:t>8</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a:effectLst/>
                        </a:rPr>
                        <a:t>Wacker Dr &amp; Washington St</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Michigan Ave &amp; Washington St</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a:effectLst/>
                        </a:rPr>
                        <a:t>2,121</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dirty="0">
                          <a:effectLst/>
                        </a:rPr>
                        <a:t>6 minutes</a:t>
                      </a:r>
                      <a:endParaRPr lang="en-PH" sz="1200" b="0" i="0" u="none" strike="noStrike" dirty="0">
                        <a:solidFill>
                          <a:srgbClr val="000000"/>
                        </a:solidFill>
                        <a:effectLst/>
                        <a:latin typeface="Calibri" panose="020F0502020204030204" pitchFamily="34" charset="0"/>
                      </a:endParaRPr>
                    </a:p>
                  </a:txBody>
                  <a:tcPr marL="2644" marR="2644" marT="2644" marB="0" anchor="ctr"/>
                </a:tc>
                <a:extLst>
                  <a:ext uri="{0D108BD9-81ED-4DB2-BD59-A6C34878D82A}">
                    <a16:rowId xmlns:a16="http://schemas.microsoft.com/office/drawing/2014/main" val="1935382627"/>
                  </a:ext>
                </a:extLst>
              </a:tr>
              <a:tr h="225780">
                <a:tc>
                  <a:txBody>
                    <a:bodyPr/>
                    <a:lstStyle/>
                    <a:p>
                      <a:pPr algn="ctr" fontAlgn="b"/>
                      <a:r>
                        <a:rPr lang="en-PH" sz="1200" u="none" strike="noStrike">
                          <a:effectLst/>
                        </a:rPr>
                        <a:t>9</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a:effectLst/>
                        </a:rPr>
                        <a:t>Columbus Dr &amp; Randolph St</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Canal St &amp; Adams St</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dirty="0">
                          <a:effectLst/>
                        </a:rPr>
                        <a:t>2,115</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dirty="0">
                          <a:effectLst/>
                        </a:rPr>
                        <a:t>12 minutes</a:t>
                      </a:r>
                      <a:endParaRPr lang="en-PH" sz="1200" b="0" i="0" u="none" strike="noStrike" dirty="0">
                        <a:solidFill>
                          <a:srgbClr val="000000"/>
                        </a:solidFill>
                        <a:effectLst/>
                        <a:latin typeface="Calibri" panose="020F0502020204030204" pitchFamily="34" charset="0"/>
                      </a:endParaRPr>
                    </a:p>
                  </a:txBody>
                  <a:tcPr marL="2644" marR="2644" marT="2644" marB="0" anchor="ctr"/>
                </a:tc>
                <a:extLst>
                  <a:ext uri="{0D108BD9-81ED-4DB2-BD59-A6C34878D82A}">
                    <a16:rowId xmlns:a16="http://schemas.microsoft.com/office/drawing/2014/main" val="511574835"/>
                  </a:ext>
                </a:extLst>
              </a:tr>
              <a:tr h="225780">
                <a:tc>
                  <a:txBody>
                    <a:bodyPr/>
                    <a:lstStyle/>
                    <a:p>
                      <a:pPr algn="ctr" fontAlgn="b"/>
                      <a:r>
                        <a:rPr lang="en-PH" sz="1200" u="none" strike="noStrike">
                          <a:effectLst/>
                        </a:rPr>
                        <a:t>10</a:t>
                      </a:r>
                      <a:endParaRPr lang="en-PH"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US" sz="1200" u="none" strike="noStrike">
                          <a:effectLst/>
                        </a:rPr>
                        <a:t>MLK Jr Dr &amp; 29th St</a:t>
                      </a:r>
                      <a:endParaRPr lang="en-US" sz="1200" b="0" i="0" u="none" strike="noStrike">
                        <a:solidFill>
                          <a:srgbClr val="000000"/>
                        </a:solidFill>
                        <a:effectLst/>
                        <a:latin typeface="Calibri" panose="020F0502020204030204" pitchFamily="34" charset="0"/>
                      </a:endParaRPr>
                    </a:p>
                  </a:txBody>
                  <a:tcPr marL="2644" marR="2644" marT="2644" marB="0" anchor="ctr"/>
                </a:tc>
                <a:tc>
                  <a:txBody>
                    <a:bodyPr/>
                    <a:lstStyle/>
                    <a:p>
                      <a:pPr algn="ctr" fontAlgn="b"/>
                      <a:r>
                        <a:rPr lang="en-PH" sz="1200" u="none" strike="noStrike" dirty="0">
                          <a:effectLst/>
                        </a:rPr>
                        <a:t>State St &amp; 33rd St</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dirty="0">
                          <a:effectLst/>
                        </a:rPr>
                        <a:t>2,005</a:t>
                      </a:r>
                      <a:endParaRPr lang="en-PH" sz="1200" b="0" i="0" u="none" strike="noStrike" dirty="0">
                        <a:solidFill>
                          <a:srgbClr val="000000"/>
                        </a:solidFill>
                        <a:effectLst/>
                        <a:latin typeface="Calibri" panose="020F0502020204030204" pitchFamily="34" charset="0"/>
                      </a:endParaRPr>
                    </a:p>
                  </a:txBody>
                  <a:tcPr marL="2644" marR="2644" marT="2644" marB="0" anchor="ctr"/>
                </a:tc>
                <a:tc>
                  <a:txBody>
                    <a:bodyPr/>
                    <a:lstStyle/>
                    <a:p>
                      <a:pPr algn="ctr" fontAlgn="ctr"/>
                      <a:r>
                        <a:rPr lang="en-PH" sz="1200" u="none" strike="noStrike" dirty="0">
                          <a:effectLst/>
                        </a:rPr>
                        <a:t>8 minutes</a:t>
                      </a:r>
                      <a:endParaRPr lang="en-PH" sz="1200" b="0" i="0" u="none" strike="noStrike" dirty="0">
                        <a:solidFill>
                          <a:srgbClr val="000000"/>
                        </a:solidFill>
                        <a:effectLst/>
                        <a:latin typeface="Calibri" panose="020F0502020204030204" pitchFamily="34" charset="0"/>
                      </a:endParaRPr>
                    </a:p>
                  </a:txBody>
                  <a:tcPr marL="2644" marR="2644" marT="2644" marB="0" anchor="ctr"/>
                </a:tc>
                <a:extLst>
                  <a:ext uri="{0D108BD9-81ED-4DB2-BD59-A6C34878D82A}">
                    <a16:rowId xmlns:a16="http://schemas.microsoft.com/office/drawing/2014/main" val="1642012647"/>
                  </a:ext>
                </a:extLst>
              </a:tr>
            </a:tbl>
          </a:graphicData>
        </a:graphic>
      </p:graphicFrame>
      <p:sp>
        <p:nvSpPr>
          <p:cNvPr id="4" name="TextBox 3">
            <a:extLst>
              <a:ext uri="{FF2B5EF4-FFF2-40B4-BE49-F238E27FC236}">
                <a16:creationId xmlns:a16="http://schemas.microsoft.com/office/drawing/2014/main" id="{533050AA-739B-E48C-CA67-BE82C3414ABA}"/>
              </a:ext>
            </a:extLst>
          </p:cNvPr>
          <p:cNvSpPr txBox="1"/>
          <p:nvPr/>
        </p:nvSpPr>
        <p:spPr>
          <a:xfrm>
            <a:off x="8153063" y="719805"/>
            <a:ext cx="3062396" cy="1246495"/>
          </a:xfrm>
          <a:custGeom>
            <a:avLst/>
            <a:gdLst>
              <a:gd name="connsiteX0" fmla="*/ 0 w 3062396"/>
              <a:gd name="connsiteY0" fmla="*/ 0 h 1246495"/>
              <a:gd name="connsiteX1" fmla="*/ 551231 w 3062396"/>
              <a:gd name="connsiteY1" fmla="*/ 0 h 1246495"/>
              <a:gd name="connsiteX2" fmla="*/ 1194334 w 3062396"/>
              <a:gd name="connsiteY2" fmla="*/ 0 h 1246495"/>
              <a:gd name="connsiteX3" fmla="*/ 1806814 w 3062396"/>
              <a:gd name="connsiteY3" fmla="*/ 0 h 1246495"/>
              <a:gd name="connsiteX4" fmla="*/ 2358045 w 3062396"/>
              <a:gd name="connsiteY4" fmla="*/ 0 h 1246495"/>
              <a:gd name="connsiteX5" fmla="*/ 3062396 w 3062396"/>
              <a:gd name="connsiteY5" fmla="*/ 0 h 1246495"/>
              <a:gd name="connsiteX6" fmla="*/ 3062396 w 3062396"/>
              <a:gd name="connsiteY6" fmla="*/ 585853 h 1246495"/>
              <a:gd name="connsiteX7" fmla="*/ 3062396 w 3062396"/>
              <a:gd name="connsiteY7" fmla="*/ 1246495 h 1246495"/>
              <a:gd name="connsiteX8" fmla="*/ 2541789 w 3062396"/>
              <a:gd name="connsiteY8" fmla="*/ 1246495 h 1246495"/>
              <a:gd name="connsiteX9" fmla="*/ 1898686 w 3062396"/>
              <a:gd name="connsiteY9" fmla="*/ 1246495 h 1246495"/>
              <a:gd name="connsiteX10" fmla="*/ 1378078 w 3062396"/>
              <a:gd name="connsiteY10" fmla="*/ 1246495 h 1246495"/>
              <a:gd name="connsiteX11" fmla="*/ 734975 w 3062396"/>
              <a:gd name="connsiteY11" fmla="*/ 1246495 h 1246495"/>
              <a:gd name="connsiteX12" fmla="*/ 0 w 3062396"/>
              <a:gd name="connsiteY12" fmla="*/ 1246495 h 1246495"/>
              <a:gd name="connsiteX13" fmla="*/ 0 w 3062396"/>
              <a:gd name="connsiteY13" fmla="*/ 660642 h 1246495"/>
              <a:gd name="connsiteX14" fmla="*/ 0 w 3062396"/>
              <a:gd name="connsiteY14" fmla="*/ 0 h 124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62396" h="1246495" fill="none" extrusionOk="0">
                <a:moveTo>
                  <a:pt x="0" y="0"/>
                </a:moveTo>
                <a:cubicBezTo>
                  <a:pt x="264842" y="-15617"/>
                  <a:pt x="412434" y="16299"/>
                  <a:pt x="551231" y="0"/>
                </a:cubicBezTo>
                <a:cubicBezTo>
                  <a:pt x="690028" y="-16299"/>
                  <a:pt x="1006513" y="27968"/>
                  <a:pt x="1194334" y="0"/>
                </a:cubicBezTo>
                <a:cubicBezTo>
                  <a:pt x="1382155" y="-27968"/>
                  <a:pt x="1681036" y="-29868"/>
                  <a:pt x="1806814" y="0"/>
                </a:cubicBezTo>
                <a:cubicBezTo>
                  <a:pt x="1932592" y="29868"/>
                  <a:pt x="2186571" y="659"/>
                  <a:pt x="2358045" y="0"/>
                </a:cubicBezTo>
                <a:cubicBezTo>
                  <a:pt x="2529519" y="-659"/>
                  <a:pt x="2875492" y="-32169"/>
                  <a:pt x="3062396" y="0"/>
                </a:cubicBezTo>
                <a:cubicBezTo>
                  <a:pt x="3075700" y="285423"/>
                  <a:pt x="3049334" y="467143"/>
                  <a:pt x="3062396" y="585853"/>
                </a:cubicBezTo>
                <a:cubicBezTo>
                  <a:pt x="3075458" y="704563"/>
                  <a:pt x="3074914" y="1088375"/>
                  <a:pt x="3062396" y="1246495"/>
                </a:cubicBezTo>
                <a:cubicBezTo>
                  <a:pt x="2890654" y="1226696"/>
                  <a:pt x="2702637" y="1257955"/>
                  <a:pt x="2541789" y="1246495"/>
                </a:cubicBezTo>
                <a:cubicBezTo>
                  <a:pt x="2380941" y="1235035"/>
                  <a:pt x="2180195" y="1225536"/>
                  <a:pt x="1898686" y="1246495"/>
                </a:cubicBezTo>
                <a:cubicBezTo>
                  <a:pt x="1617177" y="1267454"/>
                  <a:pt x="1510670" y="1224278"/>
                  <a:pt x="1378078" y="1246495"/>
                </a:cubicBezTo>
                <a:cubicBezTo>
                  <a:pt x="1245486" y="1268712"/>
                  <a:pt x="910924" y="1276591"/>
                  <a:pt x="734975" y="1246495"/>
                </a:cubicBezTo>
                <a:cubicBezTo>
                  <a:pt x="559026" y="1216399"/>
                  <a:pt x="172062" y="1214628"/>
                  <a:pt x="0" y="1246495"/>
                </a:cubicBezTo>
                <a:cubicBezTo>
                  <a:pt x="11213" y="1104452"/>
                  <a:pt x="-16701" y="802198"/>
                  <a:pt x="0" y="660642"/>
                </a:cubicBezTo>
                <a:cubicBezTo>
                  <a:pt x="16701" y="519086"/>
                  <a:pt x="-11840" y="182276"/>
                  <a:pt x="0" y="0"/>
                </a:cubicBezTo>
                <a:close/>
              </a:path>
              <a:path w="3062396" h="1246495" stroke="0" extrusionOk="0">
                <a:moveTo>
                  <a:pt x="0" y="0"/>
                </a:moveTo>
                <a:cubicBezTo>
                  <a:pt x="170117" y="29761"/>
                  <a:pt x="430776" y="-1542"/>
                  <a:pt x="612479" y="0"/>
                </a:cubicBezTo>
                <a:cubicBezTo>
                  <a:pt x="794182" y="1542"/>
                  <a:pt x="1017570" y="4698"/>
                  <a:pt x="1224958" y="0"/>
                </a:cubicBezTo>
                <a:cubicBezTo>
                  <a:pt x="1432346" y="-4698"/>
                  <a:pt x="1646701" y="18598"/>
                  <a:pt x="1806814" y="0"/>
                </a:cubicBezTo>
                <a:cubicBezTo>
                  <a:pt x="1966927" y="-18598"/>
                  <a:pt x="2141791" y="9510"/>
                  <a:pt x="2419293" y="0"/>
                </a:cubicBezTo>
                <a:cubicBezTo>
                  <a:pt x="2696795" y="-9510"/>
                  <a:pt x="2859266" y="-1419"/>
                  <a:pt x="3062396" y="0"/>
                </a:cubicBezTo>
                <a:cubicBezTo>
                  <a:pt x="3055929" y="153903"/>
                  <a:pt x="3062262" y="453305"/>
                  <a:pt x="3062396" y="648177"/>
                </a:cubicBezTo>
                <a:cubicBezTo>
                  <a:pt x="3062530" y="843049"/>
                  <a:pt x="3062276" y="1092040"/>
                  <a:pt x="3062396" y="1246495"/>
                </a:cubicBezTo>
                <a:cubicBezTo>
                  <a:pt x="2898158" y="1238734"/>
                  <a:pt x="2675179" y="1224269"/>
                  <a:pt x="2419293" y="1246495"/>
                </a:cubicBezTo>
                <a:cubicBezTo>
                  <a:pt x="2163407" y="1268721"/>
                  <a:pt x="1995418" y="1235705"/>
                  <a:pt x="1806814" y="1246495"/>
                </a:cubicBezTo>
                <a:cubicBezTo>
                  <a:pt x="1618210" y="1257285"/>
                  <a:pt x="1349490" y="1240520"/>
                  <a:pt x="1163710" y="1246495"/>
                </a:cubicBezTo>
                <a:cubicBezTo>
                  <a:pt x="977930" y="1252470"/>
                  <a:pt x="746688" y="1231696"/>
                  <a:pt x="551231" y="1246495"/>
                </a:cubicBezTo>
                <a:cubicBezTo>
                  <a:pt x="355774" y="1261294"/>
                  <a:pt x="255379" y="1238786"/>
                  <a:pt x="0" y="1246495"/>
                </a:cubicBezTo>
                <a:cubicBezTo>
                  <a:pt x="-3709" y="1021189"/>
                  <a:pt x="26101" y="804372"/>
                  <a:pt x="0" y="660642"/>
                </a:cubicBezTo>
                <a:cubicBezTo>
                  <a:pt x="-26101" y="516912"/>
                  <a:pt x="-26022" y="268791"/>
                  <a:pt x="0" y="0"/>
                </a:cubicBezTo>
                <a:close/>
              </a:path>
            </a:pathLst>
          </a:custGeom>
          <a:solidFill>
            <a:schemeClr val="bg1"/>
          </a:solidFill>
          <a:ln w="28575">
            <a:solidFill>
              <a:schemeClr val="tx1"/>
            </a:solidFill>
            <a:extLst>
              <a:ext uri="{C807C97D-BFC1-408E-A445-0C87EB9F89A2}">
                <ask:lineSketchStyleProps xmlns:ask="http://schemas.microsoft.com/office/drawing/2018/sketchyshapes" sd="3987965940">
                  <a:prstGeom prst="rect">
                    <a:avLst/>
                  </a:prstGeom>
                  <ask:type>
                    <ask:lineSketchFreehand/>
                  </ask:type>
                </ask:lineSketchStyleProps>
              </a:ext>
            </a:extLst>
          </a:ln>
        </p:spPr>
        <p:txBody>
          <a:bodyPr wrap="square" rtlCol="0">
            <a:spAutoFit/>
          </a:bodyPr>
          <a:lstStyle/>
          <a:p>
            <a:r>
              <a:rPr lang="en-US" sz="2500" dirty="0"/>
              <a:t>TOP 10 Most Favored Routes, Ranked by Total No. of Trips</a:t>
            </a:r>
            <a:endParaRPr lang="en-PH" sz="2500" dirty="0"/>
          </a:p>
        </p:txBody>
      </p:sp>
      <p:sp>
        <p:nvSpPr>
          <p:cNvPr id="5" name="TextBox 4">
            <a:extLst>
              <a:ext uri="{FF2B5EF4-FFF2-40B4-BE49-F238E27FC236}">
                <a16:creationId xmlns:a16="http://schemas.microsoft.com/office/drawing/2014/main" id="{83430AB1-FC5A-148C-2A4A-50697A25CC3A}"/>
              </a:ext>
            </a:extLst>
          </p:cNvPr>
          <p:cNvSpPr txBox="1"/>
          <p:nvPr/>
        </p:nvSpPr>
        <p:spPr>
          <a:xfrm>
            <a:off x="8508282" y="2329951"/>
            <a:ext cx="2424096" cy="477054"/>
          </a:xfrm>
          <a:custGeom>
            <a:avLst/>
            <a:gdLst>
              <a:gd name="connsiteX0" fmla="*/ 0 w 2424096"/>
              <a:gd name="connsiteY0" fmla="*/ 0 h 477054"/>
              <a:gd name="connsiteX1" fmla="*/ 557542 w 2424096"/>
              <a:gd name="connsiteY1" fmla="*/ 0 h 477054"/>
              <a:gd name="connsiteX2" fmla="*/ 1187807 w 2424096"/>
              <a:gd name="connsiteY2" fmla="*/ 0 h 477054"/>
              <a:gd name="connsiteX3" fmla="*/ 1745349 w 2424096"/>
              <a:gd name="connsiteY3" fmla="*/ 0 h 477054"/>
              <a:gd name="connsiteX4" fmla="*/ 2424096 w 2424096"/>
              <a:gd name="connsiteY4" fmla="*/ 0 h 477054"/>
              <a:gd name="connsiteX5" fmla="*/ 2424096 w 2424096"/>
              <a:gd name="connsiteY5" fmla="*/ 477054 h 477054"/>
              <a:gd name="connsiteX6" fmla="*/ 1793831 w 2424096"/>
              <a:gd name="connsiteY6" fmla="*/ 477054 h 477054"/>
              <a:gd name="connsiteX7" fmla="*/ 1260530 w 2424096"/>
              <a:gd name="connsiteY7" fmla="*/ 477054 h 477054"/>
              <a:gd name="connsiteX8" fmla="*/ 654506 w 2424096"/>
              <a:gd name="connsiteY8" fmla="*/ 477054 h 477054"/>
              <a:gd name="connsiteX9" fmla="*/ 0 w 2424096"/>
              <a:gd name="connsiteY9" fmla="*/ 477054 h 477054"/>
              <a:gd name="connsiteX10" fmla="*/ 0 w 2424096"/>
              <a:gd name="connsiteY10"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096" h="477054" fill="none" extrusionOk="0">
                <a:moveTo>
                  <a:pt x="0" y="0"/>
                </a:moveTo>
                <a:cubicBezTo>
                  <a:pt x="222063" y="24098"/>
                  <a:pt x="395645" y="-8391"/>
                  <a:pt x="557542" y="0"/>
                </a:cubicBezTo>
                <a:cubicBezTo>
                  <a:pt x="719439" y="8391"/>
                  <a:pt x="909543" y="3741"/>
                  <a:pt x="1187807" y="0"/>
                </a:cubicBezTo>
                <a:cubicBezTo>
                  <a:pt x="1466071" y="-3741"/>
                  <a:pt x="1565622" y="-14337"/>
                  <a:pt x="1745349" y="0"/>
                </a:cubicBezTo>
                <a:cubicBezTo>
                  <a:pt x="1925076" y="14337"/>
                  <a:pt x="2278404" y="20332"/>
                  <a:pt x="2424096" y="0"/>
                </a:cubicBezTo>
                <a:cubicBezTo>
                  <a:pt x="2429472" y="110067"/>
                  <a:pt x="2411337" y="340510"/>
                  <a:pt x="2424096" y="477054"/>
                </a:cubicBezTo>
                <a:cubicBezTo>
                  <a:pt x="2198283" y="452941"/>
                  <a:pt x="2005133" y="460371"/>
                  <a:pt x="1793831" y="477054"/>
                </a:cubicBezTo>
                <a:cubicBezTo>
                  <a:pt x="1582530" y="493737"/>
                  <a:pt x="1441312" y="489983"/>
                  <a:pt x="1260530" y="477054"/>
                </a:cubicBezTo>
                <a:cubicBezTo>
                  <a:pt x="1079748" y="464125"/>
                  <a:pt x="851627" y="453527"/>
                  <a:pt x="654506" y="477054"/>
                </a:cubicBezTo>
                <a:cubicBezTo>
                  <a:pt x="457385" y="500581"/>
                  <a:pt x="291230" y="466306"/>
                  <a:pt x="0" y="477054"/>
                </a:cubicBezTo>
                <a:cubicBezTo>
                  <a:pt x="22690" y="381237"/>
                  <a:pt x="-22984" y="155729"/>
                  <a:pt x="0" y="0"/>
                </a:cubicBezTo>
                <a:close/>
              </a:path>
              <a:path w="2424096" h="477054" stroke="0" extrusionOk="0">
                <a:moveTo>
                  <a:pt x="0" y="0"/>
                </a:moveTo>
                <a:cubicBezTo>
                  <a:pt x="295419" y="-24084"/>
                  <a:pt x="312510" y="6558"/>
                  <a:pt x="606024" y="0"/>
                </a:cubicBezTo>
                <a:cubicBezTo>
                  <a:pt x="899538" y="-6558"/>
                  <a:pt x="972414" y="-8649"/>
                  <a:pt x="1212048" y="0"/>
                </a:cubicBezTo>
                <a:cubicBezTo>
                  <a:pt x="1451682" y="8649"/>
                  <a:pt x="1600218" y="-8937"/>
                  <a:pt x="1793831" y="0"/>
                </a:cubicBezTo>
                <a:cubicBezTo>
                  <a:pt x="1987444" y="8937"/>
                  <a:pt x="2184861" y="-3189"/>
                  <a:pt x="2424096" y="0"/>
                </a:cubicBezTo>
                <a:cubicBezTo>
                  <a:pt x="2427669" y="195130"/>
                  <a:pt x="2446493" y="286392"/>
                  <a:pt x="2424096" y="477054"/>
                </a:cubicBezTo>
                <a:cubicBezTo>
                  <a:pt x="2218264" y="468307"/>
                  <a:pt x="2011159" y="454123"/>
                  <a:pt x="1769590" y="477054"/>
                </a:cubicBezTo>
                <a:cubicBezTo>
                  <a:pt x="1528021" y="499985"/>
                  <a:pt x="1324905" y="457304"/>
                  <a:pt x="1115084" y="477054"/>
                </a:cubicBezTo>
                <a:cubicBezTo>
                  <a:pt x="905263" y="496804"/>
                  <a:pt x="483624" y="520605"/>
                  <a:pt x="0" y="477054"/>
                </a:cubicBezTo>
                <a:cubicBezTo>
                  <a:pt x="21032" y="368807"/>
                  <a:pt x="-16723" y="213809"/>
                  <a:pt x="0" y="0"/>
                </a:cubicBezTo>
                <a:close/>
              </a:path>
            </a:pathLst>
          </a:custGeom>
          <a:solidFill>
            <a:srgbClr val="EB7C30"/>
          </a:solidFill>
          <a:ln w="28575">
            <a:solidFill>
              <a:schemeClr val="tx1"/>
            </a:solidFill>
            <a:extLst>
              <a:ext uri="{C807C97D-BFC1-408E-A445-0C87EB9F89A2}">
                <ask:lineSketchStyleProps xmlns:ask="http://schemas.microsoft.com/office/drawing/2018/sketchyshapes" sd="3987965940">
                  <a:prstGeom prst="rect">
                    <a:avLst/>
                  </a:prstGeom>
                  <ask:type>
                    <ask:lineSketchFreehand/>
                  </ask:type>
                </ask:lineSketchStyleProps>
              </a:ext>
            </a:extLst>
          </a:ln>
        </p:spPr>
        <p:txBody>
          <a:bodyPr wrap="square" rtlCol="0">
            <a:spAutoFit/>
          </a:bodyPr>
          <a:lstStyle/>
          <a:p>
            <a:r>
              <a:rPr lang="en-US" sz="2500" dirty="0"/>
              <a:t>Annual Members</a:t>
            </a:r>
            <a:endParaRPr lang="en-PH" sz="2500" dirty="0"/>
          </a:p>
        </p:txBody>
      </p:sp>
      <p:sp>
        <p:nvSpPr>
          <p:cNvPr id="9" name="TextBox 8">
            <a:extLst>
              <a:ext uri="{FF2B5EF4-FFF2-40B4-BE49-F238E27FC236}">
                <a16:creationId xmlns:a16="http://schemas.microsoft.com/office/drawing/2014/main" id="{ED9EDFAC-51F7-E7D6-8F48-18965DF4E739}"/>
              </a:ext>
            </a:extLst>
          </p:cNvPr>
          <p:cNvSpPr txBox="1"/>
          <p:nvPr/>
        </p:nvSpPr>
        <p:spPr>
          <a:xfrm>
            <a:off x="1041604" y="3829110"/>
            <a:ext cx="3495384" cy="2862322"/>
          </a:xfrm>
          <a:prstGeom prst="rect">
            <a:avLst/>
          </a:prstGeom>
          <a:noFill/>
        </p:spPr>
        <p:txBody>
          <a:bodyPr wrap="square">
            <a:spAutoFit/>
          </a:bodyPr>
          <a:lstStyle/>
          <a:p>
            <a:r>
              <a:rPr lang="en-US" dirty="0"/>
              <a:t>Canal St &amp; Adams St</a:t>
            </a:r>
          </a:p>
          <a:p>
            <a:r>
              <a:rPr lang="en-US" dirty="0"/>
              <a:t>Michigan Ave &amp; Washington St</a:t>
            </a:r>
          </a:p>
          <a:p>
            <a:r>
              <a:rPr lang="en-US" dirty="0"/>
              <a:t>Columbus Dr &amp; Randolph St</a:t>
            </a:r>
          </a:p>
          <a:p>
            <a:r>
              <a:rPr lang="en-US" dirty="0"/>
              <a:t>Canal St &amp; Madison St</a:t>
            </a:r>
          </a:p>
          <a:p>
            <a:r>
              <a:rPr lang="en-US" dirty="0"/>
              <a:t>Clinton St &amp; Washington Blvd</a:t>
            </a:r>
          </a:p>
          <a:p>
            <a:r>
              <a:rPr lang="en-US" dirty="0"/>
              <a:t>Wacker Dr &amp; Washington St</a:t>
            </a:r>
          </a:p>
          <a:p>
            <a:r>
              <a:rPr lang="en-US" dirty="0"/>
              <a:t>MLK Jr Dr &amp; 29th St</a:t>
            </a:r>
          </a:p>
          <a:p>
            <a:r>
              <a:rPr lang="en-US" dirty="0"/>
              <a:t>State St &amp; Randolph St</a:t>
            </a:r>
          </a:p>
          <a:p>
            <a:r>
              <a:rPr lang="en-US" dirty="0"/>
              <a:t>State St &amp; 33rd St</a:t>
            </a:r>
          </a:p>
          <a:p>
            <a:endParaRPr lang="en-PH" dirty="0"/>
          </a:p>
        </p:txBody>
      </p:sp>
      <p:sp>
        <p:nvSpPr>
          <p:cNvPr id="11" name="TextBox 10">
            <a:extLst>
              <a:ext uri="{FF2B5EF4-FFF2-40B4-BE49-F238E27FC236}">
                <a16:creationId xmlns:a16="http://schemas.microsoft.com/office/drawing/2014/main" id="{F044A6D7-9071-4A52-556D-C0298D6154F4}"/>
              </a:ext>
            </a:extLst>
          </p:cNvPr>
          <p:cNvSpPr txBox="1"/>
          <p:nvPr/>
        </p:nvSpPr>
        <p:spPr>
          <a:xfrm>
            <a:off x="504739" y="3429000"/>
            <a:ext cx="2469639" cy="400110"/>
          </a:xfrm>
          <a:prstGeom prst="rect">
            <a:avLst/>
          </a:prstGeom>
          <a:noFill/>
        </p:spPr>
        <p:txBody>
          <a:bodyPr wrap="square">
            <a:spAutoFit/>
          </a:bodyPr>
          <a:lstStyle/>
          <a:p>
            <a:r>
              <a:rPr lang="en-US" sz="2000" u="sng" dirty="0"/>
              <a:t>S</a:t>
            </a:r>
            <a:r>
              <a:rPr lang="en-PH" sz="2000" u="sng" dirty="0" err="1"/>
              <a:t>tations</a:t>
            </a:r>
            <a:r>
              <a:rPr lang="en-PH" sz="2000" u="sng" dirty="0"/>
              <a:t> in the Top 10</a:t>
            </a:r>
          </a:p>
        </p:txBody>
      </p:sp>
      <p:sp>
        <p:nvSpPr>
          <p:cNvPr id="16" name="Arrow: Down 15">
            <a:extLst>
              <a:ext uri="{FF2B5EF4-FFF2-40B4-BE49-F238E27FC236}">
                <a16:creationId xmlns:a16="http://schemas.microsoft.com/office/drawing/2014/main" id="{AB0ABE94-2B24-85B4-AC8C-A004F469FB39}"/>
              </a:ext>
            </a:extLst>
          </p:cNvPr>
          <p:cNvSpPr/>
          <p:nvPr/>
        </p:nvSpPr>
        <p:spPr>
          <a:xfrm rot="19659678">
            <a:off x="6875996" y="2854493"/>
            <a:ext cx="605530" cy="1248525"/>
          </a:xfrm>
          <a:custGeom>
            <a:avLst/>
            <a:gdLst>
              <a:gd name="connsiteX0" fmla="*/ 0 w 605530"/>
              <a:gd name="connsiteY0" fmla="*/ 945760 h 1248525"/>
              <a:gd name="connsiteX1" fmla="*/ 151383 w 605530"/>
              <a:gd name="connsiteY1" fmla="*/ 945760 h 1248525"/>
              <a:gd name="connsiteX2" fmla="*/ 151383 w 605530"/>
              <a:gd name="connsiteY2" fmla="*/ 472880 h 1248525"/>
              <a:gd name="connsiteX3" fmla="*/ 151383 w 605530"/>
              <a:gd name="connsiteY3" fmla="*/ 0 h 1248525"/>
              <a:gd name="connsiteX4" fmla="*/ 454148 w 605530"/>
              <a:gd name="connsiteY4" fmla="*/ 0 h 1248525"/>
              <a:gd name="connsiteX5" fmla="*/ 454148 w 605530"/>
              <a:gd name="connsiteY5" fmla="*/ 482338 h 1248525"/>
              <a:gd name="connsiteX6" fmla="*/ 454148 w 605530"/>
              <a:gd name="connsiteY6" fmla="*/ 945760 h 1248525"/>
              <a:gd name="connsiteX7" fmla="*/ 605530 w 605530"/>
              <a:gd name="connsiteY7" fmla="*/ 945760 h 1248525"/>
              <a:gd name="connsiteX8" fmla="*/ 302765 w 605530"/>
              <a:gd name="connsiteY8" fmla="*/ 1248525 h 1248525"/>
              <a:gd name="connsiteX9" fmla="*/ 0 w 605530"/>
              <a:gd name="connsiteY9" fmla="*/ 945760 h 124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5530" h="1248525" fill="none" extrusionOk="0">
                <a:moveTo>
                  <a:pt x="0" y="945760"/>
                </a:moveTo>
                <a:cubicBezTo>
                  <a:pt x="70354" y="933348"/>
                  <a:pt x="109818" y="953397"/>
                  <a:pt x="151383" y="945760"/>
                </a:cubicBezTo>
                <a:cubicBezTo>
                  <a:pt x="109782" y="768682"/>
                  <a:pt x="205312" y="657776"/>
                  <a:pt x="151383" y="472880"/>
                </a:cubicBezTo>
                <a:cubicBezTo>
                  <a:pt x="97454" y="287984"/>
                  <a:pt x="196312" y="182878"/>
                  <a:pt x="151383" y="0"/>
                </a:cubicBezTo>
                <a:cubicBezTo>
                  <a:pt x="252077" y="-30141"/>
                  <a:pt x="387867" y="27506"/>
                  <a:pt x="454148" y="0"/>
                </a:cubicBezTo>
                <a:cubicBezTo>
                  <a:pt x="482283" y="111052"/>
                  <a:pt x="432095" y="339523"/>
                  <a:pt x="454148" y="482338"/>
                </a:cubicBezTo>
                <a:cubicBezTo>
                  <a:pt x="476201" y="625153"/>
                  <a:pt x="444059" y="794475"/>
                  <a:pt x="454148" y="945760"/>
                </a:cubicBezTo>
                <a:cubicBezTo>
                  <a:pt x="501636" y="942541"/>
                  <a:pt x="565148" y="950180"/>
                  <a:pt x="605530" y="945760"/>
                </a:cubicBezTo>
                <a:cubicBezTo>
                  <a:pt x="550957" y="1058233"/>
                  <a:pt x="406911" y="1085192"/>
                  <a:pt x="302765" y="1248525"/>
                </a:cubicBezTo>
                <a:cubicBezTo>
                  <a:pt x="197124" y="1149909"/>
                  <a:pt x="159628" y="1062470"/>
                  <a:pt x="0" y="945760"/>
                </a:cubicBezTo>
                <a:close/>
              </a:path>
              <a:path w="605530" h="1248525" stroke="0" extrusionOk="0">
                <a:moveTo>
                  <a:pt x="0" y="945760"/>
                </a:moveTo>
                <a:cubicBezTo>
                  <a:pt x="65122" y="928946"/>
                  <a:pt x="98564" y="952836"/>
                  <a:pt x="151383" y="945760"/>
                </a:cubicBezTo>
                <a:cubicBezTo>
                  <a:pt x="105740" y="767234"/>
                  <a:pt x="196281" y="684597"/>
                  <a:pt x="151383" y="463422"/>
                </a:cubicBezTo>
                <a:cubicBezTo>
                  <a:pt x="106485" y="242247"/>
                  <a:pt x="200061" y="121245"/>
                  <a:pt x="151383" y="0"/>
                </a:cubicBezTo>
                <a:cubicBezTo>
                  <a:pt x="251169" y="-4636"/>
                  <a:pt x="343727" y="22902"/>
                  <a:pt x="454148" y="0"/>
                </a:cubicBezTo>
                <a:cubicBezTo>
                  <a:pt x="499064" y="126337"/>
                  <a:pt x="429817" y="289486"/>
                  <a:pt x="454148" y="482338"/>
                </a:cubicBezTo>
                <a:cubicBezTo>
                  <a:pt x="478479" y="675190"/>
                  <a:pt x="410610" y="784779"/>
                  <a:pt x="454148" y="945760"/>
                </a:cubicBezTo>
                <a:cubicBezTo>
                  <a:pt x="503654" y="930120"/>
                  <a:pt x="565345" y="947593"/>
                  <a:pt x="605530" y="945760"/>
                </a:cubicBezTo>
                <a:cubicBezTo>
                  <a:pt x="549350" y="1046499"/>
                  <a:pt x="403427" y="1120870"/>
                  <a:pt x="302765" y="1248525"/>
                </a:cubicBezTo>
                <a:cubicBezTo>
                  <a:pt x="159268" y="1161677"/>
                  <a:pt x="96153" y="1037543"/>
                  <a:pt x="0" y="945760"/>
                </a:cubicBezTo>
                <a:close/>
              </a:path>
            </a:pathLst>
          </a:custGeom>
          <a:solidFill>
            <a:srgbClr val="EB7C30"/>
          </a:solidFill>
          <a:ln w="38100">
            <a:solidFill>
              <a:srgbClr val="FF0000"/>
            </a:solidFill>
            <a:extLst>
              <a:ext uri="{C807C97D-BFC1-408E-A445-0C87EB9F89A2}">
                <ask:lineSketchStyleProps xmlns:ask="http://schemas.microsoft.com/office/drawing/2018/sketchyshapes" sd="2532406886">
                  <a:prstGeom prst="down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074886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49E800-A5C8-49A0-A453-ED537DA31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A67DD7-B75D-4A30-90A4-EEA9F64AF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8194" y="0"/>
            <a:ext cx="6164729" cy="6858000"/>
          </a:xfrm>
          <a:custGeom>
            <a:avLst/>
            <a:gdLst>
              <a:gd name="connsiteX0" fmla="*/ 0 w 6164729"/>
              <a:gd name="connsiteY0" fmla="*/ 6857542 h 6858000"/>
              <a:gd name="connsiteX1" fmla="*/ 199783 w 6164729"/>
              <a:gd name="connsiteY1" fmla="*/ 6857542 h 6858000"/>
              <a:gd name="connsiteX2" fmla="*/ 199783 w 6164729"/>
              <a:gd name="connsiteY2" fmla="*/ 6858000 h 6858000"/>
              <a:gd name="connsiteX3" fmla="*/ 0 w 6164729"/>
              <a:gd name="connsiteY3" fmla="*/ 6858000 h 6858000"/>
              <a:gd name="connsiteX4" fmla="*/ 4818273 w 6164729"/>
              <a:gd name="connsiteY4" fmla="*/ 0 h 6858000"/>
              <a:gd name="connsiteX5" fmla="*/ 5018056 w 6164729"/>
              <a:gd name="connsiteY5" fmla="*/ 0 h 6858000"/>
              <a:gd name="connsiteX6" fmla="*/ 5030703 w 6164729"/>
              <a:gd name="connsiteY6" fmla="*/ 31774 h 6858000"/>
              <a:gd name="connsiteX7" fmla="*/ 6085711 w 6164729"/>
              <a:gd name="connsiteY7" fmla="*/ 2682457 h 6858000"/>
              <a:gd name="connsiteX8" fmla="*/ 6085711 w 6164729"/>
              <a:gd name="connsiteY8" fmla="*/ 3752208 h 6858000"/>
              <a:gd name="connsiteX9" fmla="*/ 4928207 w 6164729"/>
              <a:gd name="connsiteY9" fmla="*/ 6660411 h 6858000"/>
              <a:gd name="connsiteX10" fmla="*/ 4849745 w 6164729"/>
              <a:gd name="connsiteY10" fmla="*/ 6857542 h 6858000"/>
              <a:gd name="connsiteX11" fmla="*/ 4649962 w 6164729"/>
              <a:gd name="connsiteY11" fmla="*/ 6857542 h 6858000"/>
              <a:gd name="connsiteX12" fmla="*/ 4728424 w 6164729"/>
              <a:gd name="connsiteY12" fmla="*/ 6660411 h 6858000"/>
              <a:gd name="connsiteX13" fmla="*/ 5885928 w 6164729"/>
              <a:gd name="connsiteY13" fmla="*/ 3752208 h 6858000"/>
              <a:gd name="connsiteX14" fmla="*/ 5885928 w 6164729"/>
              <a:gd name="connsiteY14" fmla="*/ 2682457 h 6858000"/>
              <a:gd name="connsiteX15" fmla="*/ 4830920 w 6164729"/>
              <a:gd name="connsiteY15" fmla="*/ 317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64729" h="6858000">
                <a:moveTo>
                  <a:pt x="0" y="6857542"/>
                </a:moveTo>
                <a:lnTo>
                  <a:pt x="199783" y="6857542"/>
                </a:lnTo>
                <a:lnTo>
                  <a:pt x="199783" y="6858000"/>
                </a:lnTo>
                <a:lnTo>
                  <a:pt x="0" y="6858000"/>
                </a:lnTo>
                <a:close/>
                <a:moveTo>
                  <a:pt x="4818273" y="0"/>
                </a:moveTo>
                <a:lnTo>
                  <a:pt x="5018056" y="0"/>
                </a:lnTo>
                <a:lnTo>
                  <a:pt x="5030703" y="31774"/>
                </a:lnTo>
                <a:cubicBezTo>
                  <a:pt x="6085711" y="2682457"/>
                  <a:pt x="6085711" y="2682457"/>
                  <a:pt x="6085711" y="2682457"/>
                </a:cubicBezTo>
                <a:cubicBezTo>
                  <a:pt x="6191069" y="2988100"/>
                  <a:pt x="6191069" y="3446565"/>
                  <a:pt x="6085711" y="3752208"/>
                </a:cubicBezTo>
                <a:cubicBezTo>
                  <a:pt x="5601723" y="4968215"/>
                  <a:pt x="5223609" y="5918220"/>
                  <a:pt x="4928207" y="6660411"/>
                </a:cubicBezTo>
                <a:lnTo>
                  <a:pt x="4849745" y="6857542"/>
                </a:lnTo>
                <a:lnTo>
                  <a:pt x="4649962" y="6857542"/>
                </a:lnTo>
                <a:lnTo>
                  <a:pt x="4728424" y="6660411"/>
                </a:lnTo>
                <a:cubicBezTo>
                  <a:pt x="5023826" y="5918220"/>
                  <a:pt x="5401940" y="4968215"/>
                  <a:pt x="5885928" y="3752208"/>
                </a:cubicBezTo>
                <a:cubicBezTo>
                  <a:pt x="5991286" y="3446565"/>
                  <a:pt x="5991286" y="2988100"/>
                  <a:pt x="5885928" y="2682457"/>
                </a:cubicBezTo>
                <a:cubicBezTo>
                  <a:pt x="5885928" y="2682457"/>
                  <a:pt x="5885928" y="2682457"/>
                  <a:pt x="4830920" y="31774"/>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E8C5FC48-0A3C-4D6D-A0D5-EEE93213D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3" name="Freeform 5">
              <a:extLst>
                <a:ext uri="{FF2B5EF4-FFF2-40B4-BE49-F238E27FC236}">
                  <a16:creationId xmlns:a16="http://schemas.microsoft.com/office/drawing/2014/main" id="{DBBC336D-7E16-4EE1-90F2-8D9F2B618B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0199BE21-2D26-4357-8702-909F3621A3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533050AA-739B-E48C-CA67-BE82C3414ABA}"/>
              </a:ext>
            </a:extLst>
          </p:cNvPr>
          <p:cNvSpPr txBox="1"/>
          <p:nvPr/>
        </p:nvSpPr>
        <p:spPr>
          <a:xfrm>
            <a:off x="7862888" y="541230"/>
            <a:ext cx="3462337" cy="1246495"/>
          </a:xfrm>
          <a:custGeom>
            <a:avLst/>
            <a:gdLst>
              <a:gd name="connsiteX0" fmla="*/ 0 w 3462337"/>
              <a:gd name="connsiteY0" fmla="*/ 0 h 1246495"/>
              <a:gd name="connsiteX1" fmla="*/ 623221 w 3462337"/>
              <a:gd name="connsiteY1" fmla="*/ 0 h 1246495"/>
              <a:gd name="connsiteX2" fmla="*/ 1350311 w 3462337"/>
              <a:gd name="connsiteY2" fmla="*/ 0 h 1246495"/>
              <a:gd name="connsiteX3" fmla="*/ 2042779 w 3462337"/>
              <a:gd name="connsiteY3" fmla="*/ 0 h 1246495"/>
              <a:gd name="connsiteX4" fmla="*/ 2665999 w 3462337"/>
              <a:gd name="connsiteY4" fmla="*/ 0 h 1246495"/>
              <a:gd name="connsiteX5" fmla="*/ 3462337 w 3462337"/>
              <a:gd name="connsiteY5" fmla="*/ 0 h 1246495"/>
              <a:gd name="connsiteX6" fmla="*/ 3462337 w 3462337"/>
              <a:gd name="connsiteY6" fmla="*/ 585853 h 1246495"/>
              <a:gd name="connsiteX7" fmla="*/ 3462337 w 3462337"/>
              <a:gd name="connsiteY7" fmla="*/ 1246495 h 1246495"/>
              <a:gd name="connsiteX8" fmla="*/ 2873740 w 3462337"/>
              <a:gd name="connsiteY8" fmla="*/ 1246495 h 1246495"/>
              <a:gd name="connsiteX9" fmla="*/ 2146649 w 3462337"/>
              <a:gd name="connsiteY9" fmla="*/ 1246495 h 1246495"/>
              <a:gd name="connsiteX10" fmla="*/ 1558052 w 3462337"/>
              <a:gd name="connsiteY10" fmla="*/ 1246495 h 1246495"/>
              <a:gd name="connsiteX11" fmla="*/ 830961 w 3462337"/>
              <a:gd name="connsiteY11" fmla="*/ 1246495 h 1246495"/>
              <a:gd name="connsiteX12" fmla="*/ 0 w 3462337"/>
              <a:gd name="connsiteY12" fmla="*/ 1246495 h 1246495"/>
              <a:gd name="connsiteX13" fmla="*/ 0 w 3462337"/>
              <a:gd name="connsiteY13" fmla="*/ 660642 h 1246495"/>
              <a:gd name="connsiteX14" fmla="*/ 0 w 3462337"/>
              <a:gd name="connsiteY14" fmla="*/ 0 h 124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62337" h="1246495" fill="none" extrusionOk="0">
                <a:moveTo>
                  <a:pt x="0" y="0"/>
                </a:moveTo>
                <a:cubicBezTo>
                  <a:pt x="296298" y="15594"/>
                  <a:pt x="457212" y="-15622"/>
                  <a:pt x="623221" y="0"/>
                </a:cubicBezTo>
                <a:cubicBezTo>
                  <a:pt x="789230" y="15622"/>
                  <a:pt x="1028092" y="5366"/>
                  <a:pt x="1350311" y="0"/>
                </a:cubicBezTo>
                <a:cubicBezTo>
                  <a:pt x="1672530" y="-5366"/>
                  <a:pt x="1865125" y="13509"/>
                  <a:pt x="2042779" y="0"/>
                </a:cubicBezTo>
                <a:cubicBezTo>
                  <a:pt x="2220433" y="-13509"/>
                  <a:pt x="2435678" y="10490"/>
                  <a:pt x="2665999" y="0"/>
                </a:cubicBezTo>
                <a:cubicBezTo>
                  <a:pt x="2896320" y="-10490"/>
                  <a:pt x="3293062" y="38016"/>
                  <a:pt x="3462337" y="0"/>
                </a:cubicBezTo>
                <a:cubicBezTo>
                  <a:pt x="3475641" y="285423"/>
                  <a:pt x="3449275" y="467143"/>
                  <a:pt x="3462337" y="585853"/>
                </a:cubicBezTo>
                <a:cubicBezTo>
                  <a:pt x="3475399" y="704563"/>
                  <a:pt x="3474855" y="1088375"/>
                  <a:pt x="3462337" y="1246495"/>
                </a:cubicBezTo>
                <a:cubicBezTo>
                  <a:pt x="3300397" y="1274886"/>
                  <a:pt x="3098019" y="1230524"/>
                  <a:pt x="2873740" y="1246495"/>
                </a:cubicBezTo>
                <a:cubicBezTo>
                  <a:pt x="2649461" y="1262466"/>
                  <a:pt x="2319225" y="1254039"/>
                  <a:pt x="2146649" y="1246495"/>
                </a:cubicBezTo>
                <a:cubicBezTo>
                  <a:pt x="1974073" y="1238951"/>
                  <a:pt x="1691643" y="1268700"/>
                  <a:pt x="1558052" y="1246495"/>
                </a:cubicBezTo>
                <a:cubicBezTo>
                  <a:pt x="1424461" y="1224290"/>
                  <a:pt x="995353" y="1249103"/>
                  <a:pt x="830961" y="1246495"/>
                </a:cubicBezTo>
                <a:cubicBezTo>
                  <a:pt x="666569" y="1243887"/>
                  <a:pt x="262867" y="1234693"/>
                  <a:pt x="0" y="1246495"/>
                </a:cubicBezTo>
                <a:cubicBezTo>
                  <a:pt x="11213" y="1104452"/>
                  <a:pt x="-16701" y="802198"/>
                  <a:pt x="0" y="660642"/>
                </a:cubicBezTo>
                <a:cubicBezTo>
                  <a:pt x="16701" y="519086"/>
                  <a:pt x="-11840" y="182276"/>
                  <a:pt x="0" y="0"/>
                </a:cubicBezTo>
                <a:close/>
              </a:path>
              <a:path w="3462337" h="1246495" stroke="0" extrusionOk="0">
                <a:moveTo>
                  <a:pt x="0" y="0"/>
                </a:moveTo>
                <a:cubicBezTo>
                  <a:pt x="258455" y="-26280"/>
                  <a:pt x="398343" y="-7294"/>
                  <a:pt x="692467" y="0"/>
                </a:cubicBezTo>
                <a:cubicBezTo>
                  <a:pt x="986591" y="7294"/>
                  <a:pt x="1154190" y="-24737"/>
                  <a:pt x="1384935" y="0"/>
                </a:cubicBezTo>
                <a:cubicBezTo>
                  <a:pt x="1615680" y="24737"/>
                  <a:pt x="1791529" y="-4108"/>
                  <a:pt x="2042779" y="0"/>
                </a:cubicBezTo>
                <a:cubicBezTo>
                  <a:pt x="2294029" y="4108"/>
                  <a:pt x="2392926" y="26305"/>
                  <a:pt x="2735246" y="0"/>
                </a:cubicBezTo>
                <a:cubicBezTo>
                  <a:pt x="3077566" y="-26305"/>
                  <a:pt x="3214899" y="-29875"/>
                  <a:pt x="3462337" y="0"/>
                </a:cubicBezTo>
                <a:cubicBezTo>
                  <a:pt x="3455870" y="153903"/>
                  <a:pt x="3462203" y="453305"/>
                  <a:pt x="3462337" y="648177"/>
                </a:cubicBezTo>
                <a:cubicBezTo>
                  <a:pt x="3462471" y="843049"/>
                  <a:pt x="3462217" y="1092040"/>
                  <a:pt x="3462337" y="1246495"/>
                </a:cubicBezTo>
                <a:cubicBezTo>
                  <a:pt x="3137843" y="1213249"/>
                  <a:pt x="2883380" y="1282038"/>
                  <a:pt x="2735246" y="1246495"/>
                </a:cubicBezTo>
                <a:cubicBezTo>
                  <a:pt x="2587112" y="1210952"/>
                  <a:pt x="2372651" y="1274798"/>
                  <a:pt x="2042779" y="1246495"/>
                </a:cubicBezTo>
                <a:cubicBezTo>
                  <a:pt x="1712907" y="1218192"/>
                  <a:pt x="1677179" y="1225178"/>
                  <a:pt x="1315688" y="1246495"/>
                </a:cubicBezTo>
                <a:cubicBezTo>
                  <a:pt x="954197" y="1267812"/>
                  <a:pt x="853859" y="1228700"/>
                  <a:pt x="623221" y="1246495"/>
                </a:cubicBezTo>
                <a:cubicBezTo>
                  <a:pt x="392583" y="1264290"/>
                  <a:pt x="179302" y="1228275"/>
                  <a:pt x="0" y="1246495"/>
                </a:cubicBezTo>
                <a:cubicBezTo>
                  <a:pt x="-3709" y="1021189"/>
                  <a:pt x="26101" y="804372"/>
                  <a:pt x="0" y="660642"/>
                </a:cubicBezTo>
                <a:cubicBezTo>
                  <a:pt x="-26101" y="516912"/>
                  <a:pt x="-26022" y="268791"/>
                  <a:pt x="0" y="0"/>
                </a:cubicBezTo>
                <a:close/>
              </a:path>
            </a:pathLst>
          </a:custGeom>
          <a:solidFill>
            <a:schemeClr val="bg1"/>
          </a:solidFill>
          <a:ln w="28575">
            <a:solidFill>
              <a:schemeClr val="tx1"/>
            </a:solidFill>
            <a:extLst>
              <a:ext uri="{C807C97D-BFC1-408E-A445-0C87EB9F89A2}">
                <ask:lineSketchStyleProps xmlns:ask="http://schemas.microsoft.com/office/drawing/2018/sketchyshapes" sd="3987965940">
                  <a:prstGeom prst="rect">
                    <a:avLst/>
                  </a:prstGeom>
                  <ask:type>
                    <ask:lineSketchFreehand/>
                  </ask:type>
                </ask:lineSketchStyleProps>
              </a:ext>
            </a:extLst>
          </a:ln>
        </p:spPr>
        <p:txBody>
          <a:bodyPr wrap="square" rtlCol="0">
            <a:spAutoFit/>
          </a:bodyPr>
          <a:lstStyle/>
          <a:p>
            <a:r>
              <a:rPr lang="en-US" sz="2500" dirty="0"/>
              <a:t>TOP 10 Most Favored Routes, Ranked by Total No. of Trips</a:t>
            </a:r>
            <a:endParaRPr lang="en-PH" sz="2500" dirty="0"/>
          </a:p>
        </p:txBody>
      </p:sp>
      <p:sp>
        <p:nvSpPr>
          <p:cNvPr id="5" name="TextBox 4">
            <a:extLst>
              <a:ext uri="{FF2B5EF4-FFF2-40B4-BE49-F238E27FC236}">
                <a16:creationId xmlns:a16="http://schemas.microsoft.com/office/drawing/2014/main" id="{83430AB1-FC5A-148C-2A4A-50697A25CC3A}"/>
              </a:ext>
            </a:extLst>
          </p:cNvPr>
          <p:cNvSpPr txBox="1"/>
          <p:nvPr/>
        </p:nvSpPr>
        <p:spPr>
          <a:xfrm>
            <a:off x="8669663" y="2298012"/>
            <a:ext cx="1916831" cy="477054"/>
          </a:xfrm>
          <a:custGeom>
            <a:avLst/>
            <a:gdLst>
              <a:gd name="connsiteX0" fmla="*/ 0 w 1916831"/>
              <a:gd name="connsiteY0" fmla="*/ 0 h 477054"/>
              <a:gd name="connsiteX1" fmla="*/ 619775 w 1916831"/>
              <a:gd name="connsiteY1" fmla="*/ 0 h 477054"/>
              <a:gd name="connsiteX2" fmla="*/ 1258719 w 1916831"/>
              <a:gd name="connsiteY2" fmla="*/ 0 h 477054"/>
              <a:gd name="connsiteX3" fmla="*/ 1916831 w 1916831"/>
              <a:gd name="connsiteY3" fmla="*/ 0 h 477054"/>
              <a:gd name="connsiteX4" fmla="*/ 1916831 w 1916831"/>
              <a:gd name="connsiteY4" fmla="*/ 477054 h 477054"/>
              <a:gd name="connsiteX5" fmla="*/ 1277887 w 1916831"/>
              <a:gd name="connsiteY5" fmla="*/ 477054 h 477054"/>
              <a:gd name="connsiteX6" fmla="*/ 619775 w 1916831"/>
              <a:gd name="connsiteY6" fmla="*/ 477054 h 477054"/>
              <a:gd name="connsiteX7" fmla="*/ 0 w 1916831"/>
              <a:gd name="connsiteY7" fmla="*/ 477054 h 477054"/>
              <a:gd name="connsiteX8" fmla="*/ 0 w 1916831"/>
              <a:gd name="connsiteY8"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6831" h="477054" fill="none" extrusionOk="0">
                <a:moveTo>
                  <a:pt x="0" y="0"/>
                </a:moveTo>
                <a:cubicBezTo>
                  <a:pt x="239698" y="30386"/>
                  <a:pt x="439536" y="1200"/>
                  <a:pt x="619775" y="0"/>
                </a:cubicBezTo>
                <a:cubicBezTo>
                  <a:pt x="800015" y="-1200"/>
                  <a:pt x="1035859" y="27118"/>
                  <a:pt x="1258719" y="0"/>
                </a:cubicBezTo>
                <a:cubicBezTo>
                  <a:pt x="1481579" y="-27118"/>
                  <a:pt x="1626987" y="27909"/>
                  <a:pt x="1916831" y="0"/>
                </a:cubicBezTo>
                <a:cubicBezTo>
                  <a:pt x="1910279" y="203837"/>
                  <a:pt x="1893764" y="258062"/>
                  <a:pt x="1916831" y="477054"/>
                </a:cubicBezTo>
                <a:cubicBezTo>
                  <a:pt x="1667825" y="503174"/>
                  <a:pt x="1567704" y="478332"/>
                  <a:pt x="1277887" y="477054"/>
                </a:cubicBezTo>
                <a:cubicBezTo>
                  <a:pt x="988070" y="475776"/>
                  <a:pt x="864290" y="503430"/>
                  <a:pt x="619775" y="477054"/>
                </a:cubicBezTo>
                <a:cubicBezTo>
                  <a:pt x="375260" y="450678"/>
                  <a:pt x="255102" y="481981"/>
                  <a:pt x="0" y="477054"/>
                </a:cubicBezTo>
                <a:cubicBezTo>
                  <a:pt x="19244" y="275351"/>
                  <a:pt x="1682" y="169680"/>
                  <a:pt x="0" y="0"/>
                </a:cubicBezTo>
                <a:close/>
              </a:path>
              <a:path w="1916831" h="477054" stroke="0" extrusionOk="0">
                <a:moveTo>
                  <a:pt x="0" y="0"/>
                </a:moveTo>
                <a:cubicBezTo>
                  <a:pt x="275520" y="10763"/>
                  <a:pt x="326292" y="25445"/>
                  <a:pt x="638944" y="0"/>
                </a:cubicBezTo>
                <a:cubicBezTo>
                  <a:pt x="951596" y="-25445"/>
                  <a:pt x="1119620" y="25796"/>
                  <a:pt x="1277887" y="0"/>
                </a:cubicBezTo>
                <a:cubicBezTo>
                  <a:pt x="1436154" y="-25796"/>
                  <a:pt x="1668568" y="-10211"/>
                  <a:pt x="1916831" y="0"/>
                </a:cubicBezTo>
                <a:cubicBezTo>
                  <a:pt x="1925363" y="229985"/>
                  <a:pt x="1933002" y="348426"/>
                  <a:pt x="1916831" y="477054"/>
                </a:cubicBezTo>
                <a:cubicBezTo>
                  <a:pt x="1765863" y="500110"/>
                  <a:pt x="1436600" y="454324"/>
                  <a:pt x="1297056" y="477054"/>
                </a:cubicBezTo>
                <a:cubicBezTo>
                  <a:pt x="1157513" y="499784"/>
                  <a:pt x="820700" y="488107"/>
                  <a:pt x="677280" y="477054"/>
                </a:cubicBezTo>
                <a:cubicBezTo>
                  <a:pt x="533860" y="466001"/>
                  <a:pt x="288191" y="463108"/>
                  <a:pt x="0" y="477054"/>
                </a:cubicBezTo>
                <a:cubicBezTo>
                  <a:pt x="-12749" y="368786"/>
                  <a:pt x="-8409" y="127256"/>
                  <a:pt x="0" y="0"/>
                </a:cubicBezTo>
                <a:close/>
              </a:path>
            </a:pathLst>
          </a:custGeom>
          <a:solidFill>
            <a:srgbClr val="0070C0"/>
          </a:solidFill>
          <a:ln w="28575">
            <a:solidFill>
              <a:schemeClr val="tx1"/>
            </a:solidFill>
            <a:extLst>
              <a:ext uri="{C807C97D-BFC1-408E-A445-0C87EB9F89A2}">
                <ask:lineSketchStyleProps xmlns:ask="http://schemas.microsoft.com/office/drawing/2018/sketchyshapes" sd="3987965940">
                  <a:prstGeom prst="rect">
                    <a:avLst/>
                  </a:prstGeom>
                  <ask:type>
                    <ask:lineSketchFreehand/>
                  </ask:type>
                </ask:lineSketchStyleProps>
              </a:ext>
            </a:extLst>
          </a:ln>
        </p:spPr>
        <p:txBody>
          <a:bodyPr wrap="square" rtlCol="0">
            <a:spAutoFit/>
          </a:bodyPr>
          <a:lstStyle/>
          <a:p>
            <a:r>
              <a:rPr lang="en-US" sz="2500" dirty="0"/>
              <a:t>Casual Riders</a:t>
            </a:r>
            <a:endParaRPr lang="en-PH" sz="2500" dirty="0"/>
          </a:p>
        </p:txBody>
      </p:sp>
      <p:sp>
        <p:nvSpPr>
          <p:cNvPr id="9" name="TextBox 8">
            <a:extLst>
              <a:ext uri="{FF2B5EF4-FFF2-40B4-BE49-F238E27FC236}">
                <a16:creationId xmlns:a16="http://schemas.microsoft.com/office/drawing/2014/main" id="{ED9EDFAC-51F7-E7D6-8F48-18965DF4E739}"/>
              </a:ext>
            </a:extLst>
          </p:cNvPr>
          <p:cNvSpPr txBox="1"/>
          <p:nvPr/>
        </p:nvSpPr>
        <p:spPr>
          <a:xfrm>
            <a:off x="672764" y="3249826"/>
            <a:ext cx="3495384" cy="1754326"/>
          </a:xfrm>
          <a:prstGeom prst="rect">
            <a:avLst/>
          </a:prstGeom>
          <a:noFill/>
        </p:spPr>
        <p:txBody>
          <a:bodyPr wrap="square">
            <a:spAutoFit/>
          </a:bodyPr>
          <a:lstStyle/>
          <a:p>
            <a:r>
              <a:rPr lang="en-US" dirty="0"/>
              <a:t>Lake Shore Dr &amp; Monroe St</a:t>
            </a:r>
          </a:p>
          <a:p>
            <a:r>
              <a:rPr lang="en-US" dirty="0"/>
              <a:t>Streeter Dr &amp; Grand Ave</a:t>
            </a:r>
          </a:p>
          <a:p>
            <a:r>
              <a:rPr lang="en-US" dirty="0"/>
              <a:t>Michigan Ave &amp; Oak St</a:t>
            </a:r>
          </a:p>
          <a:p>
            <a:r>
              <a:rPr lang="en-US" dirty="0"/>
              <a:t>Shedd Aquarium</a:t>
            </a:r>
          </a:p>
          <a:p>
            <a:r>
              <a:rPr lang="en-US" dirty="0"/>
              <a:t>Millennium Park</a:t>
            </a:r>
          </a:p>
          <a:p>
            <a:r>
              <a:rPr lang="en-US" dirty="0"/>
              <a:t>Montrose Harbor</a:t>
            </a:r>
          </a:p>
        </p:txBody>
      </p:sp>
      <p:sp>
        <p:nvSpPr>
          <p:cNvPr id="11" name="TextBox 10">
            <a:extLst>
              <a:ext uri="{FF2B5EF4-FFF2-40B4-BE49-F238E27FC236}">
                <a16:creationId xmlns:a16="http://schemas.microsoft.com/office/drawing/2014/main" id="{F044A6D7-9071-4A52-556D-C0298D6154F4}"/>
              </a:ext>
            </a:extLst>
          </p:cNvPr>
          <p:cNvSpPr txBox="1"/>
          <p:nvPr/>
        </p:nvSpPr>
        <p:spPr>
          <a:xfrm>
            <a:off x="319279" y="2849716"/>
            <a:ext cx="2469639" cy="400110"/>
          </a:xfrm>
          <a:prstGeom prst="rect">
            <a:avLst/>
          </a:prstGeom>
          <a:noFill/>
        </p:spPr>
        <p:txBody>
          <a:bodyPr wrap="square">
            <a:spAutoFit/>
          </a:bodyPr>
          <a:lstStyle/>
          <a:p>
            <a:r>
              <a:rPr lang="en-US" sz="2000" u="sng" dirty="0"/>
              <a:t>S</a:t>
            </a:r>
            <a:r>
              <a:rPr lang="en-PH" sz="2000" u="sng" dirty="0" err="1"/>
              <a:t>tations</a:t>
            </a:r>
            <a:r>
              <a:rPr lang="en-PH" sz="2000" u="sng" dirty="0"/>
              <a:t> in the Top 10</a:t>
            </a:r>
          </a:p>
        </p:txBody>
      </p:sp>
      <p:graphicFrame>
        <p:nvGraphicFramePr>
          <p:cNvPr id="6" name="Table 5">
            <a:extLst>
              <a:ext uri="{FF2B5EF4-FFF2-40B4-BE49-F238E27FC236}">
                <a16:creationId xmlns:a16="http://schemas.microsoft.com/office/drawing/2014/main" id="{96FDF653-3CA4-429A-B295-93044E27ED11}"/>
              </a:ext>
            </a:extLst>
          </p:cNvPr>
          <p:cNvGraphicFramePr>
            <a:graphicFrameLocks noGrp="1"/>
          </p:cNvGraphicFramePr>
          <p:nvPr>
            <p:extLst>
              <p:ext uri="{D42A27DB-BD31-4B8C-83A1-F6EECF244321}">
                <p14:modId xmlns:p14="http://schemas.microsoft.com/office/powerpoint/2010/main" val="1374332206"/>
              </p:ext>
            </p:extLst>
          </p:nvPr>
        </p:nvGraphicFramePr>
        <p:xfrm>
          <a:off x="5129213" y="3557587"/>
          <a:ext cx="6558048" cy="3010018"/>
        </p:xfrm>
        <a:graphic>
          <a:graphicData uri="http://schemas.openxmlformats.org/drawingml/2006/table">
            <a:tbl>
              <a:tblPr>
                <a:tableStyleId>{616DA210-FB5B-4158-B5E0-FEB733F419BA}</a:tableStyleId>
              </a:tblPr>
              <a:tblGrid>
                <a:gridCol w="443778">
                  <a:extLst>
                    <a:ext uri="{9D8B030D-6E8A-4147-A177-3AD203B41FA5}">
                      <a16:colId xmlns:a16="http://schemas.microsoft.com/office/drawing/2014/main" val="2495045661"/>
                    </a:ext>
                  </a:extLst>
                </a:gridCol>
                <a:gridCol w="2186015">
                  <a:extLst>
                    <a:ext uri="{9D8B030D-6E8A-4147-A177-3AD203B41FA5}">
                      <a16:colId xmlns:a16="http://schemas.microsoft.com/office/drawing/2014/main" val="1842370835"/>
                    </a:ext>
                  </a:extLst>
                </a:gridCol>
                <a:gridCol w="2087399">
                  <a:extLst>
                    <a:ext uri="{9D8B030D-6E8A-4147-A177-3AD203B41FA5}">
                      <a16:colId xmlns:a16="http://schemas.microsoft.com/office/drawing/2014/main" val="428298438"/>
                    </a:ext>
                  </a:extLst>
                </a:gridCol>
                <a:gridCol w="805375">
                  <a:extLst>
                    <a:ext uri="{9D8B030D-6E8A-4147-A177-3AD203B41FA5}">
                      <a16:colId xmlns:a16="http://schemas.microsoft.com/office/drawing/2014/main" val="3563878390"/>
                    </a:ext>
                  </a:extLst>
                </a:gridCol>
                <a:gridCol w="1035481">
                  <a:extLst>
                    <a:ext uri="{9D8B030D-6E8A-4147-A177-3AD203B41FA5}">
                      <a16:colId xmlns:a16="http://schemas.microsoft.com/office/drawing/2014/main" val="533640610"/>
                    </a:ext>
                  </a:extLst>
                </a:gridCol>
              </a:tblGrid>
              <a:tr h="687328">
                <a:tc>
                  <a:txBody>
                    <a:bodyPr/>
                    <a:lstStyle/>
                    <a:p>
                      <a:pPr algn="ctr" fontAlgn="ctr"/>
                      <a:r>
                        <a:rPr lang="en-PH" sz="1200" u="none" strike="noStrike" dirty="0">
                          <a:effectLst/>
                        </a:rPr>
                        <a:t>Rank</a:t>
                      </a:r>
                      <a:endParaRPr lang="en-PH" sz="12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dirty="0">
                          <a:effectLst/>
                        </a:rPr>
                        <a:t>Start Station</a:t>
                      </a:r>
                      <a:endParaRPr lang="en-PH" sz="12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dirty="0">
                          <a:effectLst/>
                        </a:rPr>
                        <a:t>End Station</a:t>
                      </a:r>
                      <a:endParaRPr lang="en-PH" sz="1200" b="1"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Trips</a:t>
                      </a:r>
                      <a:endParaRPr lang="en-PH" sz="1200" b="1"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Average Trip Duration, mins</a:t>
                      </a:r>
                      <a:endParaRPr lang="en-PH" sz="1200" b="1"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30095571"/>
                  </a:ext>
                </a:extLst>
              </a:tr>
              <a:tr h="232269">
                <a:tc>
                  <a:txBody>
                    <a:bodyPr/>
                    <a:lstStyle/>
                    <a:p>
                      <a:pPr algn="ctr" fontAlgn="b"/>
                      <a:r>
                        <a:rPr lang="en-PH" sz="1200" u="none" strike="noStrike" dirty="0">
                          <a:effectLst/>
                        </a:rPr>
                        <a:t>1</a:t>
                      </a:r>
                      <a:endParaRPr lang="en-PH"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US" sz="1200" u="none" strike="noStrike">
                          <a:effectLst/>
                        </a:rPr>
                        <a:t>Lake Shore Dr &amp; Monroe St</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a:effectLst/>
                        </a:rPr>
                        <a:t>Streeter Dr &amp; Grand Ave</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9,348</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23 minutes</a:t>
                      </a:r>
                      <a:endParaRPr lang="en-PH"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196175091"/>
                  </a:ext>
                </a:extLst>
              </a:tr>
              <a:tr h="232269">
                <a:tc>
                  <a:txBody>
                    <a:bodyPr/>
                    <a:lstStyle/>
                    <a:p>
                      <a:pPr algn="ctr" fontAlgn="b"/>
                      <a:r>
                        <a:rPr lang="en-PH" sz="1200" u="none" strike="noStrike">
                          <a:effectLst/>
                        </a:rPr>
                        <a:t>2</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dirty="0">
                          <a:effectLst/>
                        </a:rPr>
                        <a:t>Streeter Dr &amp; Grand Ave</a:t>
                      </a:r>
                      <a:endParaRPr lang="en-PH"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a:effectLst/>
                        </a:rPr>
                        <a:t>Streeter Dr &amp; Grand Ave</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8,632</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42 minutes</a:t>
                      </a:r>
                      <a:endParaRPr lang="en-PH"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70480932"/>
                  </a:ext>
                </a:extLst>
              </a:tr>
              <a:tr h="232269">
                <a:tc>
                  <a:txBody>
                    <a:bodyPr/>
                    <a:lstStyle/>
                    <a:p>
                      <a:pPr algn="ctr" fontAlgn="b"/>
                      <a:r>
                        <a:rPr lang="en-PH" sz="1200" u="none" strike="noStrike">
                          <a:effectLst/>
                        </a:rPr>
                        <a:t>3</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1200" u="none" strike="noStrike">
                          <a:effectLst/>
                        </a:rPr>
                        <a:t>Lake Shore Dr &amp; Monroe St</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1200" u="none" strike="noStrike">
                          <a:effectLst/>
                        </a:rPr>
                        <a:t>Lake Shore Dr &amp; Monroe St</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8,052</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33 minutes</a:t>
                      </a:r>
                      <a:endParaRPr lang="en-PH"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562837363"/>
                  </a:ext>
                </a:extLst>
              </a:tr>
              <a:tr h="232269">
                <a:tc>
                  <a:txBody>
                    <a:bodyPr/>
                    <a:lstStyle/>
                    <a:p>
                      <a:pPr algn="ctr" fontAlgn="b"/>
                      <a:r>
                        <a:rPr lang="en-PH" sz="1200" u="none" strike="noStrike">
                          <a:effectLst/>
                        </a:rPr>
                        <a:t>4</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a:effectLst/>
                        </a:rPr>
                        <a:t>Michigan Ave &amp; Oak St</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dirty="0">
                          <a:effectLst/>
                        </a:rPr>
                        <a:t>Michigan Ave &amp; Oak St</a:t>
                      </a:r>
                      <a:endParaRPr lang="en-PH"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4,990</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53 minutes</a:t>
                      </a:r>
                      <a:endParaRPr lang="en-PH"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786636657"/>
                  </a:ext>
                </a:extLst>
              </a:tr>
              <a:tr h="232269">
                <a:tc>
                  <a:txBody>
                    <a:bodyPr/>
                    <a:lstStyle/>
                    <a:p>
                      <a:pPr algn="ctr" fontAlgn="b"/>
                      <a:r>
                        <a:rPr lang="en-PH" sz="1200" u="none" strike="noStrike">
                          <a:effectLst/>
                        </a:rPr>
                        <a:t>5</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a:effectLst/>
                        </a:rPr>
                        <a:t>Shedd Aquarium</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dirty="0">
                          <a:effectLst/>
                        </a:rPr>
                        <a:t>Streeter Dr &amp; Grand Ave</a:t>
                      </a:r>
                      <a:endParaRPr lang="en-PH"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dirty="0">
                          <a:effectLst/>
                        </a:rPr>
                        <a:t>3,527</a:t>
                      </a:r>
                      <a:endParaRPr lang="en-PH"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28 minutes</a:t>
                      </a:r>
                      <a:endParaRPr lang="en-PH"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598722079"/>
                  </a:ext>
                </a:extLst>
              </a:tr>
              <a:tr h="232269">
                <a:tc>
                  <a:txBody>
                    <a:bodyPr/>
                    <a:lstStyle/>
                    <a:p>
                      <a:pPr algn="ctr" fontAlgn="b"/>
                      <a:r>
                        <a:rPr lang="en-PH" sz="1200" u="none" strike="noStrike">
                          <a:effectLst/>
                        </a:rPr>
                        <a:t>6</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a:effectLst/>
                        </a:rPr>
                        <a:t>Streeter Dr &amp; Grand Ave</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a:effectLst/>
                        </a:rPr>
                        <a:t>Millennium Park</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dirty="0">
                          <a:effectLst/>
                        </a:rPr>
                        <a:t>3,149</a:t>
                      </a:r>
                      <a:endParaRPr lang="en-PH"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27 minutes</a:t>
                      </a:r>
                      <a:endParaRPr lang="en-PH"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266879031"/>
                  </a:ext>
                </a:extLst>
              </a:tr>
              <a:tr h="232269">
                <a:tc>
                  <a:txBody>
                    <a:bodyPr/>
                    <a:lstStyle/>
                    <a:p>
                      <a:pPr algn="ctr" fontAlgn="b"/>
                      <a:r>
                        <a:rPr lang="en-PH" sz="1200" u="none" strike="noStrike">
                          <a:effectLst/>
                        </a:rPr>
                        <a:t>7</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a:effectLst/>
                        </a:rPr>
                        <a:t>Millennium Park</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dirty="0">
                          <a:effectLst/>
                        </a:rPr>
                        <a:t>Millennium Park</a:t>
                      </a:r>
                      <a:endParaRPr lang="en-PH"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dirty="0">
                          <a:effectLst/>
                        </a:rPr>
                        <a:t>2,920</a:t>
                      </a:r>
                      <a:endParaRPr lang="en-PH"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43 minutes</a:t>
                      </a:r>
                      <a:endParaRPr lang="en-PH" sz="1200" b="0" i="0" u="none" strike="noStrike">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1625615212"/>
                  </a:ext>
                </a:extLst>
              </a:tr>
              <a:tr h="232269">
                <a:tc>
                  <a:txBody>
                    <a:bodyPr/>
                    <a:lstStyle/>
                    <a:p>
                      <a:pPr algn="ctr" fontAlgn="b"/>
                      <a:r>
                        <a:rPr lang="en-PH" sz="1200" u="none" strike="noStrike">
                          <a:effectLst/>
                        </a:rPr>
                        <a:t>8</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a:effectLst/>
                        </a:rPr>
                        <a:t>Streeter Dr &amp; Grand Ave</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US" sz="1200" u="none" strike="noStrike">
                          <a:effectLst/>
                        </a:rPr>
                        <a:t>Lake Shore Dr &amp; Monroe St</a:t>
                      </a:r>
                      <a:endParaRPr lang="en-US"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dirty="0">
                          <a:effectLst/>
                        </a:rPr>
                        <a:t>2,903</a:t>
                      </a:r>
                      <a:endParaRPr lang="en-PH"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dirty="0">
                          <a:effectLst/>
                        </a:rPr>
                        <a:t>23 minutes</a:t>
                      </a:r>
                      <a:endParaRPr lang="en-PH" sz="12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580596767"/>
                  </a:ext>
                </a:extLst>
              </a:tr>
              <a:tr h="232269">
                <a:tc>
                  <a:txBody>
                    <a:bodyPr/>
                    <a:lstStyle/>
                    <a:p>
                      <a:pPr algn="ctr" fontAlgn="b"/>
                      <a:r>
                        <a:rPr lang="en-PH" sz="1200" u="none" strike="noStrike">
                          <a:effectLst/>
                        </a:rPr>
                        <a:t>9</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a:effectLst/>
                        </a:rPr>
                        <a:t>Millennium Park</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a:effectLst/>
                        </a:rPr>
                        <a:t>Streeter Dr &amp; Grand Ave</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dirty="0">
                          <a:effectLst/>
                        </a:rPr>
                        <a:t>2,876</a:t>
                      </a:r>
                      <a:endParaRPr lang="en-PH"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dirty="0">
                          <a:effectLst/>
                        </a:rPr>
                        <a:t>31 minutes</a:t>
                      </a:r>
                      <a:endParaRPr lang="en-PH" sz="12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4081813894"/>
                  </a:ext>
                </a:extLst>
              </a:tr>
              <a:tr h="232269">
                <a:tc>
                  <a:txBody>
                    <a:bodyPr/>
                    <a:lstStyle/>
                    <a:p>
                      <a:pPr algn="ctr" fontAlgn="b"/>
                      <a:r>
                        <a:rPr lang="en-PH" sz="1200" u="none" strike="noStrike">
                          <a:effectLst/>
                        </a:rPr>
                        <a:t>10</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a:effectLst/>
                        </a:rPr>
                        <a:t>Montrose Harbor</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b"/>
                      <a:r>
                        <a:rPr lang="en-PH" sz="1200" u="none" strike="noStrike" dirty="0">
                          <a:effectLst/>
                        </a:rPr>
                        <a:t>Montrose Harbor</a:t>
                      </a:r>
                      <a:endParaRPr lang="en-PH" sz="1200" b="0" i="0" u="none" strike="noStrike" dirty="0">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a:effectLst/>
                        </a:rPr>
                        <a:t>2,625</a:t>
                      </a:r>
                      <a:endParaRPr lang="en-PH" sz="1200" b="0" i="0" u="none" strike="noStrike">
                        <a:solidFill>
                          <a:srgbClr val="000000"/>
                        </a:solidFill>
                        <a:effectLst/>
                        <a:latin typeface="Calibri" panose="020F0502020204030204" pitchFamily="34" charset="0"/>
                      </a:endParaRPr>
                    </a:p>
                  </a:txBody>
                  <a:tcPr marL="3810" marR="3810" marT="3810" marB="0" anchor="ctr"/>
                </a:tc>
                <a:tc>
                  <a:txBody>
                    <a:bodyPr/>
                    <a:lstStyle/>
                    <a:p>
                      <a:pPr algn="ctr" fontAlgn="ctr"/>
                      <a:r>
                        <a:rPr lang="en-PH" sz="1200" u="none" strike="noStrike" dirty="0">
                          <a:effectLst/>
                        </a:rPr>
                        <a:t>44 minutes</a:t>
                      </a:r>
                      <a:endParaRPr lang="en-PH" sz="1200" b="0" i="0" u="none" strike="noStrike" dirty="0">
                        <a:solidFill>
                          <a:srgbClr val="000000"/>
                        </a:solidFill>
                        <a:effectLst/>
                        <a:latin typeface="Calibri" panose="020F0502020204030204" pitchFamily="34" charset="0"/>
                      </a:endParaRPr>
                    </a:p>
                  </a:txBody>
                  <a:tcPr marL="3810" marR="3810" marT="3810" marB="0" anchor="ctr"/>
                </a:tc>
                <a:extLst>
                  <a:ext uri="{0D108BD9-81ED-4DB2-BD59-A6C34878D82A}">
                    <a16:rowId xmlns:a16="http://schemas.microsoft.com/office/drawing/2014/main" val="3404716122"/>
                  </a:ext>
                </a:extLst>
              </a:tr>
            </a:tbl>
          </a:graphicData>
        </a:graphic>
      </p:graphicFrame>
      <p:sp>
        <p:nvSpPr>
          <p:cNvPr id="16" name="Arrow: Down 15">
            <a:extLst>
              <a:ext uri="{FF2B5EF4-FFF2-40B4-BE49-F238E27FC236}">
                <a16:creationId xmlns:a16="http://schemas.microsoft.com/office/drawing/2014/main" id="{AB0ABE94-2B24-85B4-AC8C-A004F469FB39}"/>
              </a:ext>
            </a:extLst>
          </p:cNvPr>
          <p:cNvSpPr/>
          <p:nvPr/>
        </p:nvSpPr>
        <p:spPr>
          <a:xfrm rot="19218643">
            <a:off x="6869603" y="2192690"/>
            <a:ext cx="605530" cy="1892244"/>
          </a:xfrm>
          <a:custGeom>
            <a:avLst/>
            <a:gdLst>
              <a:gd name="connsiteX0" fmla="*/ 0 w 605530"/>
              <a:gd name="connsiteY0" fmla="*/ 1589479 h 1892244"/>
              <a:gd name="connsiteX1" fmla="*/ 151383 w 605530"/>
              <a:gd name="connsiteY1" fmla="*/ 1589479 h 1892244"/>
              <a:gd name="connsiteX2" fmla="*/ 151383 w 605530"/>
              <a:gd name="connsiteY2" fmla="*/ 1075547 h 1892244"/>
              <a:gd name="connsiteX3" fmla="*/ 151383 w 605530"/>
              <a:gd name="connsiteY3" fmla="*/ 545721 h 1892244"/>
              <a:gd name="connsiteX4" fmla="*/ 151383 w 605530"/>
              <a:gd name="connsiteY4" fmla="*/ 0 h 1892244"/>
              <a:gd name="connsiteX5" fmla="*/ 454148 w 605530"/>
              <a:gd name="connsiteY5" fmla="*/ 0 h 1892244"/>
              <a:gd name="connsiteX6" fmla="*/ 454148 w 605530"/>
              <a:gd name="connsiteY6" fmla="*/ 545721 h 1892244"/>
              <a:gd name="connsiteX7" fmla="*/ 454148 w 605530"/>
              <a:gd name="connsiteY7" fmla="*/ 1059653 h 1892244"/>
              <a:gd name="connsiteX8" fmla="*/ 454148 w 605530"/>
              <a:gd name="connsiteY8" fmla="*/ 1589479 h 1892244"/>
              <a:gd name="connsiteX9" fmla="*/ 605530 w 605530"/>
              <a:gd name="connsiteY9" fmla="*/ 1589479 h 1892244"/>
              <a:gd name="connsiteX10" fmla="*/ 302765 w 605530"/>
              <a:gd name="connsiteY10" fmla="*/ 1892244 h 1892244"/>
              <a:gd name="connsiteX11" fmla="*/ 0 w 605530"/>
              <a:gd name="connsiteY11" fmla="*/ 1589479 h 189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5530" h="1892244" fill="none" extrusionOk="0">
                <a:moveTo>
                  <a:pt x="0" y="1589479"/>
                </a:moveTo>
                <a:cubicBezTo>
                  <a:pt x="61373" y="1584140"/>
                  <a:pt x="108370" y="1597167"/>
                  <a:pt x="151383" y="1589479"/>
                </a:cubicBezTo>
                <a:cubicBezTo>
                  <a:pt x="129170" y="1454627"/>
                  <a:pt x="188429" y="1189026"/>
                  <a:pt x="151383" y="1075547"/>
                </a:cubicBezTo>
                <a:cubicBezTo>
                  <a:pt x="114337" y="962068"/>
                  <a:pt x="159228" y="714817"/>
                  <a:pt x="151383" y="545721"/>
                </a:cubicBezTo>
                <a:cubicBezTo>
                  <a:pt x="143538" y="376625"/>
                  <a:pt x="187205" y="269347"/>
                  <a:pt x="151383" y="0"/>
                </a:cubicBezTo>
                <a:cubicBezTo>
                  <a:pt x="235489" y="-24854"/>
                  <a:pt x="316048" y="6821"/>
                  <a:pt x="454148" y="0"/>
                </a:cubicBezTo>
                <a:cubicBezTo>
                  <a:pt x="473581" y="153242"/>
                  <a:pt x="448135" y="381352"/>
                  <a:pt x="454148" y="545721"/>
                </a:cubicBezTo>
                <a:cubicBezTo>
                  <a:pt x="460161" y="710090"/>
                  <a:pt x="432743" y="812017"/>
                  <a:pt x="454148" y="1059653"/>
                </a:cubicBezTo>
                <a:cubicBezTo>
                  <a:pt x="475553" y="1307289"/>
                  <a:pt x="438812" y="1461810"/>
                  <a:pt x="454148" y="1589479"/>
                </a:cubicBezTo>
                <a:cubicBezTo>
                  <a:pt x="509367" y="1582868"/>
                  <a:pt x="534769" y="1603961"/>
                  <a:pt x="605530" y="1589479"/>
                </a:cubicBezTo>
                <a:cubicBezTo>
                  <a:pt x="483018" y="1735935"/>
                  <a:pt x="412793" y="1756628"/>
                  <a:pt x="302765" y="1892244"/>
                </a:cubicBezTo>
                <a:cubicBezTo>
                  <a:pt x="136809" y="1787785"/>
                  <a:pt x="107048" y="1696221"/>
                  <a:pt x="0" y="1589479"/>
                </a:cubicBezTo>
                <a:close/>
              </a:path>
              <a:path w="605530" h="1892244" stroke="0" extrusionOk="0">
                <a:moveTo>
                  <a:pt x="0" y="1589479"/>
                </a:moveTo>
                <a:cubicBezTo>
                  <a:pt x="65122" y="1572665"/>
                  <a:pt x="98564" y="1596555"/>
                  <a:pt x="151383" y="1589479"/>
                </a:cubicBezTo>
                <a:cubicBezTo>
                  <a:pt x="132780" y="1387505"/>
                  <a:pt x="154222" y="1175058"/>
                  <a:pt x="151383" y="1043758"/>
                </a:cubicBezTo>
                <a:cubicBezTo>
                  <a:pt x="148544" y="912458"/>
                  <a:pt x="153765" y="799323"/>
                  <a:pt x="151383" y="561616"/>
                </a:cubicBezTo>
                <a:cubicBezTo>
                  <a:pt x="149001" y="323909"/>
                  <a:pt x="162898" y="215872"/>
                  <a:pt x="151383" y="0"/>
                </a:cubicBezTo>
                <a:cubicBezTo>
                  <a:pt x="260674" y="-14551"/>
                  <a:pt x="391213" y="29193"/>
                  <a:pt x="454148" y="0"/>
                </a:cubicBezTo>
                <a:cubicBezTo>
                  <a:pt x="469568" y="200925"/>
                  <a:pt x="417449" y="438074"/>
                  <a:pt x="454148" y="561616"/>
                </a:cubicBezTo>
                <a:cubicBezTo>
                  <a:pt x="490847" y="685158"/>
                  <a:pt x="438209" y="919246"/>
                  <a:pt x="454148" y="1059653"/>
                </a:cubicBezTo>
                <a:cubicBezTo>
                  <a:pt x="470087" y="1200060"/>
                  <a:pt x="409132" y="1465457"/>
                  <a:pt x="454148" y="1589479"/>
                </a:cubicBezTo>
                <a:cubicBezTo>
                  <a:pt x="507802" y="1587179"/>
                  <a:pt x="551826" y="1601603"/>
                  <a:pt x="605530" y="1589479"/>
                </a:cubicBezTo>
                <a:cubicBezTo>
                  <a:pt x="536038" y="1693482"/>
                  <a:pt x="420617" y="1709426"/>
                  <a:pt x="302765" y="1892244"/>
                </a:cubicBezTo>
                <a:cubicBezTo>
                  <a:pt x="170199" y="1769662"/>
                  <a:pt x="143384" y="1693233"/>
                  <a:pt x="0" y="1589479"/>
                </a:cubicBezTo>
                <a:close/>
              </a:path>
            </a:pathLst>
          </a:custGeom>
          <a:solidFill>
            <a:srgbClr val="0070C0"/>
          </a:solidFill>
          <a:ln w="38100">
            <a:solidFill>
              <a:srgbClr val="FF0000"/>
            </a:solidFill>
            <a:extLst>
              <a:ext uri="{C807C97D-BFC1-408E-A445-0C87EB9F89A2}">
                <ask:lineSketchStyleProps xmlns:ask="http://schemas.microsoft.com/office/drawing/2018/sketchyshapes" sd="2532406886">
                  <a:prstGeom prst="downArrow">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aphicFrame>
        <p:nvGraphicFramePr>
          <p:cNvPr id="15" name="Chart 14">
            <a:extLst>
              <a:ext uri="{FF2B5EF4-FFF2-40B4-BE49-F238E27FC236}">
                <a16:creationId xmlns:a16="http://schemas.microsoft.com/office/drawing/2014/main" id="{66844A5C-22C6-1E4D-EF6E-91D0069857CD}"/>
              </a:ext>
            </a:extLst>
          </p:cNvPr>
          <p:cNvGraphicFramePr>
            <a:graphicFrameLocks/>
          </p:cNvGraphicFramePr>
          <p:nvPr>
            <p:extLst>
              <p:ext uri="{D42A27DB-BD31-4B8C-83A1-F6EECF244321}">
                <p14:modId xmlns:p14="http://schemas.microsoft.com/office/powerpoint/2010/main" val="612554753"/>
              </p:ext>
            </p:extLst>
          </p:nvPr>
        </p:nvGraphicFramePr>
        <p:xfrm>
          <a:off x="419445" y="253313"/>
          <a:ext cx="6216532"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C85E0EAC-0ABC-BF53-1E8E-8AD24C9DB001}"/>
              </a:ext>
            </a:extLst>
          </p:cNvPr>
          <p:cNvSpPr txBox="1"/>
          <p:nvPr/>
        </p:nvSpPr>
        <p:spPr>
          <a:xfrm>
            <a:off x="373058" y="5305752"/>
            <a:ext cx="4438459" cy="1015663"/>
          </a:xfrm>
          <a:prstGeom prst="rect">
            <a:avLst/>
          </a:prstGeom>
          <a:noFill/>
        </p:spPr>
        <p:txBody>
          <a:bodyPr wrap="square" rtlCol="0">
            <a:spAutoFit/>
          </a:bodyPr>
          <a:lstStyle/>
          <a:p>
            <a:r>
              <a:rPr lang="en-US" sz="2000" b="1" dirty="0">
                <a:solidFill>
                  <a:srgbClr val="FFFF00"/>
                </a:solidFill>
              </a:rPr>
              <a:t>Increase advertising on above stations’ bike posts or surrounding areas for maximum casual rider exposure.</a:t>
            </a:r>
            <a:endParaRPr lang="en-PH" sz="2000" b="1" dirty="0">
              <a:solidFill>
                <a:srgbClr val="FFFF00"/>
              </a:solidFill>
            </a:endParaRPr>
          </a:p>
        </p:txBody>
      </p:sp>
      <p:sp>
        <p:nvSpPr>
          <p:cNvPr id="18" name="Rectangle 17">
            <a:extLst>
              <a:ext uri="{FF2B5EF4-FFF2-40B4-BE49-F238E27FC236}">
                <a16:creationId xmlns:a16="http://schemas.microsoft.com/office/drawing/2014/main" id="{5DFCA391-57A6-7B9B-251A-C769BE691F6A}"/>
              </a:ext>
            </a:extLst>
          </p:cNvPr>
          <p:cNvSpPr/>
          <p:nvPr/>
        </p:nvSpPr>
        <p:spPr>
          <a:xfrm>
            <a:off x="319279" y="2849716"/>
            <a:ext cx="3168794" cy="2217584"/>
          </a:xfr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483643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CDBF-0F79-50DC-2D77-38D940387C6F}"/>
              </a:ext>
            </a:extLst>
          </p:cNvPr>
          <p:cNvSpPr>
            <a:spLocks noGrp="1"/>
          </p:cNvSpPr>
          <p:nvPr>
            <p:ph type="title"/>
          </p:nvPr>
        </p:nvSpPr>
        <p:spPr/>
        <p:txBody>
          <a:bodyPr/>
          <a:lstStyle/>
          <a:p>
            <a:r>
              <a:rPr lang="en-US" dirty="0">
                <a:solidFill>
                  <a:srgbClr val="FFFF00"/>
                </a:solidFill>
              </a:rPr>
              <a:t>Recommendations</a:t>
            </a:r>
            <a:endParaRPr lang="en-PH" dirty="0">
              <a:solidFill>
                <a:srgbClr val="FFFF00"/>
              </a:solidFill>
            </a:endParaRPr>
          </a:p>
        </p:txBody>
      </p:sp>
      <p:sp>
        <p:nvSpPr>
          <p:cNvPr id="4" name="Text Placeholder 3">
            <a:extLst>
              <a:ext uri="{FF2B5EF4-FFF2-40B4-BE49-F238E27FC236}">
                <a16:creationId xmlns:a16="http://schemas.microsoft.com/office/drawing/2014/main" id="{C7745008-4196-1B01-65B3-3EF65D6DD080}"/>
              </a:ext>
            </a:extLst>
          </p:cNvPr>
          <p:cNvSpPr>
            <a:spLocks noGrp="1"/>
          </p:cNvSpPr>
          <p:nvPr>
            <p:ph type="body" idx="1"/>
          </p:nvPr>
        </p:nvSpPr>
        <p:spPr/>
        <p:txBody>
          <a:bodyPr/>
          <a:lstStyle/>
          <a:p>
            <a:r>
              <a:rPr lang="en-US" dirty="0"/>
              <a:t>A short recap</a:t>
            </a:r>
            <a:endParaRPr lang="en-PH" dirty="0"/>
          </a:p>
        </p:txBody>
      </p:sp>
    </p:spTree>
    <p:extLst>
      <p:ext uri="{BB962C8B-B14F-4D97-AF65-F5344CB8AC3E}">
        <p14:creationId xmlns:p14="http://schemas.microsoft.com/office/powerpoint/2010/main" val="1298482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AB41B-FD88-F984-544A-46E2B90DD7A7}"/>
              </a:ext>
            </a:extLst>
          </p:cNvPr>
          <p:cNvSpPr>
            <a:spLocks noGrp="1"/>
          </p:cNvSpPr>
          <p:nvPr>
            <p:ph type="title"/>
          </p:nvPr>
        </p:nvSpPr>
        <p:spPr/>
        <p:txBody>
          <a:bodyPr/>
          <a:lstStyle/>
          <a:p>
            <a:r>
              <a:rPr lang="en-US" dirty="0"/>
              <a:t>What we have (</a:t>
            </a:r>
            <a:r>
              <a:rPr lang="en-US" dirty="0">
                <a:solidFill>
                  <a:srgbClr val="FFFF00"/>
                </a:solidFill>
              </a:rPr>
              <a:t>might have</a:t>
            </a:r>
            <a:r>
              <a:rPr lang="en-US" dirty="0"/>
              <a:t>) so far…</a:t>
            </a:r>
            <a:endParaRPr lang="en-PH" dirty="0"/>
          </a:p>
        </p:txBody>
      </p:sp>
      <p:sp>
        <p:nvSpPr>
          <p:cNvPr id="5" name="Content Placeholder 4">
            <a:extLst>
              <a:ext uri="{FF2B5EF4-FFF2-40B4-BE49-F238E27FC236}">
                <a16:creationId xmlns:a16="http://schemas.microsoft.com/office/drawing/2014/main" id="{2A319C3D-86C7-9B32-702B-46B7893876DD}"/>
              </a:ext>
            </a:extLst>
          </p:cNvPr>
          <p:cNvSpPr>
            <a:spLocks noGrp="1"/>
          </p:cNvSpPr>
          <p:nvPr>
            <p:ph idx="1"/>
          </p:nvPr>
        </p:nvSpPr>
        <p:spPr>
          <a:xfrm>
            <a:off x="945777" y="1460521"/>
            <a:ext cx="9991164" cy="4351338"/>
          </a:xfrm>
        </p:spPr>
        <p:txBody>
          <a:bodyPr>
            <a:normAutofit/>
          </a:bodyPr>
          <a:lstStyle/>
          <a:p>
            <a:r>
              <a:rPr lang="en-US" sz="2000" dirty="0"/>
              <a:t>Casual Rider Age group  = </a:t>
            </a:r>
            <a:r>
              <a:rPr lang="en-US" sz="2000" dirty="0">
                <a:solidFill>
                  <a:srgbClr val="FFFF00"/>
                </a:solidFill>
              </a:rPr>
              <a:t>21 to 40 years of age</a:t>
            </a:r>
            <a:r>
              <a:rPr lang="en-US" sz="2000" dirty="0"/>
              <a:t>. </a:t>
            </a:r>
          </a:p>
          <a:p>
            <a:pPr marL="457200" lvl="1" indent="0">
              <a:buNone/>
            </a:pPr>
            <a:r>
              <a:rPr lang="en-US" sz="2000" dirty="0"/>
              <a:t>	Takeaway: Younger 2/3 of the working age. Marketing could focus their efforts on 		    reaching out to this age group. It could be through what this age group 		    spends a lot of time on: Social Media such as Instagram, Facebook, 		 	    </a:t>
            </a:r>
            <a:r>
              <a:rPr lang="en-US" sz="2000" dirty="0" err="1"/>
              <a:t>Youtube</a:t>
            </a:r>
            <a:r>
              <a:rPr lang="en-US" sz="2000" dirty="0"/>
              <a:t>, TikTok.</a:t>
            </a:r>
          </a:p>
          <a:p>
            <a:pPr marL="457200" lvl="1" indent="0">
              <a:buNone/>
            </a:pPr>
            <a:endParaRPr lang="en-PH" sz="2000" dirty="0"/>
          </a:p>
          <a:p>
            <a:r>
              <a:rPr lang="en-US" sz="2000" dirty="0"/>
              <a:t>Day of the Week = </a:t>
            </a:r>
            <a:r>
              <a:rPr lang="en-US" sz="2000" dirty="0">
                <a:solidFill>
                  <a:srgbClr val="FFFF00"/>
                </a:solidFill>
              </a:rPr>
              <a:t>Weekends - when these casual riders use bike-share the most.</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Takeaway:  If Marketing has to choose the days when to put up most of the 			    advertisements, it should be on weekends.</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sz="1200" dirty="0">
                <a:solidFill>
                  <a:prstClr val="white"/>
                </a:solidFill>
                <a:latin typeface="Calibri" panose="020F0502020204030204"/>
              </a:rPr>
              <a:t>		       </a:t>
            </a:r>
            <a:r>
              <a:rPr lang="en-US" sz="2000" dirty="0">
                <a:solidFill>
                  <a:prstClr val="white"/>
                </a:solidFill>
                <a:latin typeface="Calibri" panose="020F0502020204030204"/>
              </a:rPr>
              <a:t>There are still quite a number of Regular weekday users for casual riders, it 		     might be helpful to reach out to them and try to convince them about          		     getting the annual membership. </a:t>
            </a:r>
          </a:p>
        </p:txBody>
      </p:sp>
    </p:spTree>
    <p:extLst>
      <p:ext uri="{BB962C8B-B14F-4D97-AF65-F5344CB8AC3E}">
        <p14:creationId xmlns:p14="http://schemas.microsoft.com/office/powerpoint/2010/main" val="1099420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AB41B-FD88-F984-544A-46E2B90DD7A7}"/>
              </a:ext>
            </a:extLst>
          </p:cNvPr>
          <p:cNvSpPr>
            <a:spLocks noGrp="1"/>
          </p:cNvSpPr>
          <p:nvPr>
            <p:ph type="title"/>
          </p:nvPr>
        </p:nvSpPr>
        <p:spPr/>
        <p:txBody>
          <a:bodyPr/>
          <a:lstStyle/>
          <a:p>
            <a:r>
              <a:rPr lang="en-US" dirty="0"/>
              <a:t>What we have (might have) so far…</a:t>
            </a:r>
            <a:endParaRPr lang="en-PH" dirty="0"/>
          </a:p>
        </p:txBody>
      </p:sp>
      <p:sp>
        <p:nvSpPr>
          <p:cNvPr id="5" name="Content Placeholder 4">
            <a:extLst>
              <a:ext uri="{FF2B5EF4-FFF2-40B4-BE49-F238E27FC236}">
                <a16:creationId xmlns:a16="http://schemas.microsoft.com/office/drawing/2014/main" id="{2A319C3D-86C7-9B32-702B-46B7893876DD}"/>
              </a:ext>
            </a:extLst>
          </p:cNvPr>
          <p:cNvSpPr>
            <a:spLocks noGrp="1"/>
          </p:cNvSpPr>
          <p:nvPr>
            <p:ph idx="1"/>
          </p:nvPr>
        </p:nvSpPr>
        <p:spPr>
          <a:xfrm>
            <a:off x="990601" y="1760839"/>
            <a:ext cx="9991164" cy="4351338"/>
          </a:xfrm>
        </p:spPr>
        <p:txBody>
          <a:bodyPr>
            <a:normAutofit/>
          </a:bodyPr>
          <a:lstStyle/>
          <a:p>
            <a:r>
              <a:rPr lang="en-US" sz="2000" dirty="0"/>
              <a:t>Average Trip Length  = </a:t>
            </a:r>
            <a:r>
              <a:rPr lang="en-US" sz="2000" dirty="0">
                <a:solidFill>
                  <a:srgbClr val="FFFF00"/>
                </a:solidFill>
              </a:rPr>
              <a:t>Casual Riders use the bike LONGER than Annual Members</a:t>
            </a:r>
            <a:r>
              <a:rPr lang="en-US" sz="2000" dirty="0"/>
              <a:t>. </a:t>
            </a:r>
          </a:p>
          <a:p>
            <a:pPr marL="457200" lvl="1" indent="0">
              <a:buNone/>
            </a:pPr>
            <a:r>
              <a:rPr lang="en-US" sz="2000" dirty="0"/>
              <a:t>	Takeaway: If Marketing can come up with an advertisement which shows how much 		    casual riders can save on these LONGER trips if they become members. It 	  	    could be effective. </a:t>
            </a:r>
          </a:p>
          <a:p>
            <a:pPr marL="457200" lvl="1" indent="0">
              <a:buNone/>
            </a:pPr>
            <a:endParaRPr lang="en-PH" sz="2000" dirty="0"/>
          </a:p>
          <a:p>
            <a:r>
              <a:rPr lang="en-US" sz="2000" dirty="0">
                <a:solidFill>
                  <a:srgbClr val="FFFF00"/>
                </a:solidFill>
              </a:rPr>
              <a:t>Most Favored Routes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Takeaway: Marketing can put more efforts on the said locations where most of the 		    casual riders ride their bikes. It could be bike posts or promotions involving   		    the surrounding shops of these stations. </a:t>
            </a:r>
            <a:endParaRPr lang="en-US" sz="2000" dirty="0">
              <a:solidFill>
                <a:prstClr val="white"/>
              </a:solidFill>
              <a:latin typeface="Calibri" panose="020F0502020204030204"/>
            </a:endParaRPr>
          </a:p>
        </p:txBody>
      </p:sp>
    </p:spTree>
    <p:extLst>
      <p:ext uri="{BB962C8B-B14F-4D97-AF65-F5344CB8AC3E}">
        <p14:creationId xmlns:p14="http://schemas.microsoft.com/office/powerpoint/2010/main" val="620073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AC1C9-380E-5530-812C-87FF8D6656FA}"/>
              </a:ext>
            </a:extLst>
          </p:cNvPr>
          <p:cNvSpPr>
            <a:spLocks noGrp="1"/>
          </p:cNvSpPr>
          <p:nvPr>
            <p:ph type="title"/>
          </p:nvPr>
        </p:nvSpPr>
        <p:spPr>
          <a:xfrm>
            <a:off x="6790414" y="640080"/>
            <a:ext cx="4758458" cy="3566160"/>
          </a:xfrm>
        </p:spPr>
        <p:txBody>
          <a:bodyPr vert="horz" lIns="91440" tIns="45720" rIns="91440" bIns="45720" rtlCol="0" anchor="b">
            <a:normAutofit/>
          </a:bodyPr>
          <a:lstStyle/>
          <a:p>
            <a:r>
              <a:rPr lang="en-US" sz="6600"/>
              <a:t>Thank you!</a:t>
            </a:r>
          </a:p>
        </p:txBody>
      </p:sp>
      <p:pic>
        <p:nvPicPr>
          <p:cNvPr id="4" name="Picture 3" descr="Aerial view of a highway near the ocean">
            <a:extLst>
              <a:ext uri="{FF2B5EF4-FFF2-40B4-BE49-F238E27FC236}">
                <a16:creationId xmlns:a16="http://schemas.microsoft.com/office/drawing/2014/main" id="{5DF080AD-6535-0AFB-3147-AE83CC1F6C1C}"/>
              </a:ext>
            </a:extLst>
          </p:cNvPr>
          <p:cNvPicPr>
            <a:picLocks noChangeAspect="1"/>
          </p:cNvPicPr>
          <p:nvPr/>
        </p:nvPicPr>
        <p:blipFill rotWithShape="1">
          <a:blip r:embed="rId2"/>
          <a:srcRect l="20148" r="13053"/>
          <a:stretch/>
        </p:blipFill>
        <p:spPr>
          <a:xfrm>
            <a:off x="20" y="10"/>
            <a:ext cx="6108141" cy="6857990"/>
          </a:xfrm>
          <a:custGeom>
            <a:avLst/>
            <a:gdLst/>
            <a:ahLst/>
            <a:cxnLst/>
            <a:rect l="l" t="t" r="r" b="b"/>
            <a:pathLst>
              <a:path w="6108161" h="6858000">
                <a:moveTo>
                  <a:pt x="0" y="0"/>
                </a:moveTo>
                <a:lnTo>
                  <a:pt x="2058355" y="0"/>
                </a:lnTo>
                <a:lnTo>
                  <a:pt x="3299791" y="0"/>
                </a:lnTo>
                <a:lnTo>
                  <a:pt x="6076880" y="0"/>
                </a:lnTo>
                <a:lnTo>
                  <a:pt x="6078171" y="10931"/>
                </a:lnTo>
                <a:cubicBezTo>
                  <a:pt x="6093300" y="94836"/>
                  <a:pt x="6090630" y="179884"/>
                  <a:pt x="6094698" y="264297"/>
                </a:cubicBezTo>
                <a:cubicBezTo>
                  <a:pt x="6099656" y="367652"/>
                  <a:pt x="6093427" y="471135"/>
                  <a:pt x="6091266" y="574617"/>
                </a:cubicBezTo>
                <a:cubicBezTo>
                  <a:pt x="6089359" y="662717"/>
                  <a:pt x="6080587" y="750690"/>
                  <a:pt x="6083384" y="838916"/>
                </a:cubicBezTo>
                <a:cubicBezTo>
                  <a:pt x="6083384" y="841968"/>
                  <a:pt x="6083384" y="845019"/>
                  <a:pt x="6083384" y="848070"/>
                </a:cubicBezTo>
                <a:cubicBezTo>
                  <a:pt x="6075375" y="945068"/>
                  <a:pt x="6075375" y="1042576"/>
                  <a:pt x="6083384" y="1139574"/>
                </a:cubicBezTo>
                <a:cubicBezTo>
                  <a:pt x="6085964" y="1179950"/>
                  <a:pt x="6085240" y="1220466"/>
                  <a:pt x="6081223" y="1260728"/>
                </a:cubicBezTo>
                <a:cubicBezTo>
                  <a:pt x="6077409" y="1311960"/>
                  <a:pt x="6065204" y="1364083"/>
                  <a:pt x="6073976" y="1414934"/>
                </a:cubicBezTo>
                <a:cubicBezTo>
                  <a:pt x="6079722" y="1456784"/>
                  <a:pt x="6082913" y="1498940"/>
                  <a:pt x="6083511" y="1541172"/>
                </a:cubicBezTo>
                <a:cubicBezTo>
                  <a:pt x="6087833" y="1635755"/>
                  <a:pt x="6083638" y="1730847"/>
                  <a:pt x="6082112" y="1825685"/>
                </a:cubicBezTo>
                <a:cubicBezTo>
                  <a:pt x="6080205" y="1936286"/>
                  <a:pt x="6083002" y="2046634"/>
                  <a:pt x="6074103" y="2157235"/>
                </a:cubicBezTo>
                <a:cubicBezTo>
                  <a:pt x="6069145" y="2246581"/>
                  <a:pt x="6069145" y="2336130"/>
                  <a:pt x="6074103" y="2425476"/>
                </a:cubicBezTo>
                <a:cubicBezTo>
                  <a:pt x="6076519" y="2507473"/>
                  <a:pt x="6088850" y="2588454"/>
                  <a:pt x="6086816" y="2671214"/>
                </a:cubicBezTo>
                <a:cubicBezTo>
                  <a:pt x="6084401" y="2767832"/>
                  <a:pt x="6072959" y="2863940"/>
                  <a:pt x="6076519" y="2960685"/>
                </a:cubicBezTo>
                <a:cubicBezTo>
                  <a:pt x="6078171" y="3006832"/>
                  <a:pt x="6078299" y="3052980"/>
                  <a:pt x="6079316" y="3099127"/>
                </a:cubicBezTo>
                <a:cubicBezTo>
                  <a:pt x="6080333" y="3154682"/>
                  <a:pt x="6090376" y="3210110"/>
                  <a:pt x="6084782" y="3265665"/>
                </a:cubicBezTo>
                <a:cubicBezTo>
                  <a:pt x="6075502" y="3358087"/>
                  <a:pt x="6051475" y="3448857"/>
                  <a:pt x="6066476" y="3543567"/>
                </a:cubicBezTo>
                <a:cubicBezTo>
                  <a:pt x="6074739" y="3595690"/>
                  <a:pt x="6084146" y="3647940"/>
                  <a:pt x="6088850" y="3700571"/>
                </a:cubicBezTo>
                <a:cubicBezTo>
                  <a:pt x="6093045" y="3747608"/>
                  <a:pt x="6103724" y="3795408"/>
                  <a:pt x="6095588" y="3842191"/>
                </a:cubicBezTo>
                <a:cubicBezTo>
                  <a:pt x="6088723" y="3882237"/>
                  <a:pt x="6092410" y="3922282"/>
                  <a:pt x="6087070" y="3962327"/>
                </a:cubicBezTo>
                <a:cubicBezTo>
                  <a:pt x="6080078" y="4014831"/>
                  <a:pt x="6076265" y="4068352"/>
                  <a:pt x="6071052" y="4121111"/>
                </a:cubicBezTo>
                <a:cubicBezTo>
                  <a:pt x="6066221" y="4169038"/>
                  <a:pt x="6062662" y="4216838"/>
                  <a:pt x="6075375" y="4261841"/>
                </a:cubicBezTo>
                <a:cubicBezTo>
                  <a:pt x="6106394" y="4375112"/>
                  <a:pt x="6089359" y="4487748"/>
                  <a:pt x="6077663" y="4600257"/>
                </a:cubicBezTo>
                <a:cubicBezTo>
                  <a:pt x="6071942" y="4655049"/>
                  <a:pt x="6063552" y="4712765"/>
                  <a:pt x="6076265" y="4762853"/>
                </a:cubicBezTo>
                <a:cubicBezTo>
                  <a:pt x="6099783" y="4851716"/>
                  <a:pt x="6081350" y="4936764"/>
                  <a:pt x="6071179" y="5021432"/>
                </a:cubicBezTo>
                <a:cubicBezTo>
                  <a:pt x="6061009" y="5106099"/>
                  <a:pt x="6058594" y="5189495"/>
                  <a:pt x="6076392" y="5272637"/>
                </a:cubicBezTo>
                <a:cubicBezTo>
                  <a:pt x="6088850" y="5331116"/>
                  <a:pt x="6088850" y="5390612"/>
                  <a:pt x="6090376" y="5449600"/>
                </a:cubicBezTo>
                <a:cubicBezTo>
                  <a:pt x="6091266" y="5486339"/>
                  <a:pt x="6077663" y="5523842"/>
                  <a:pt x="6068637" y="5560582"/>
                </a:cubicBezTo>
                <a:cubicBezTo>
                  <a:pt x="6052364" y="5626943"/>
                  <a:pt x="6046517" y="5694321"/>
                  <a:pt x="6068637" y="5759029"/>
                </a:cubicBezTo>
                <a:cubicBezTo>
                  <a:pt x="6099148" y="5848655"/>
                  <a:pt x="6116691" y="5938407"/>
                  <a:pt x="6103978" y="6033117"/>
                </a:cubicBezTo>
                <a:cubicBezTo>
                  <a:pt x="6096732" y="6091724"/>
                  <a:pt x="6094952" y="6151347"/>
                  <a:pt x="6084019" y="6209190"/>
                </a:cubicBezTo>
                <a:cubicBezTo>
                  <a:pt x="6065713" y="6304790"/>
                  <a:pt x="6072196" y="6399882"/>
                  <a:pt x="6086816" y="6494211"/>
                </a:cubicBezTo>
                <a:cubicBezTo>
                  <a:pt x="6096897" y="6573081"/>
                  <a:pt x="6097965" y="6652829"/>
                  <a:pt x="6089994" y="6731941"/>
                </a:cubicBezTo>
                <a:lnTo>
                  <a:pt x="6081268" y="6858000"/>
                </a:lnTo>
                <a:lnTo>
                  <a:pt x="3299791" y="6858000"/>
                </a:lnTo>
                <a:lnTo>
                  <a:pt x="2058355" y="6858000"/>
                </a:lnTo>
                <a:lnTo>
                  <a:pt x="0" y="6858000"/>
                </a:lnTo>
                <a:close/>
              </a:path>
            </a:pathLst>
          </a:custGeom>
        </p:spPr>
      </p:pic>
      <p:sp>
        <p:nvSpPr>
          <p:cNvPr id="10"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1142"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935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6475-2EFA-3DD5-756E-5C3588386188}"/>
              </a:ext>
            </a:extLst>
          </p:cNvPr>
          <p:cNvSpPr>
            <a:spLocks noGrp="1"/>
          </p:cNvSpPr>
          <p:nvPr>
            <p:ph type="title"/>
          </p:nvPr>
        </p:nvSpPr>
        <p:spPr/>
        <p:txBody>
          <a:bodyPr/>
          <a:lstStyle/>
          <a:p>
            <a:r>
              <a:rPr lang="en-US" dirty="0">
                <a:solidFill>
                  <a:srgbClr val="FFFF00"/>
                </a:solidFill>
              </a:rPr>
              <a:t>This presentation aims to: </a:t>
            </a:r>
            <a:endParaRPr lang="en-PH" dirty="0">
              <a:solidFill>
                <a:srgbClr val="FFFF00"/>
              </a:solidFill>
            </a:endParaRPr>
          </a:p>
        </p:txBody>
      </p:sp>
      <p:sp>
        <p:nvSpPr>
          <p:cNvPr id="3" name="Content Placeholder 2">
            <a:extLst>
              <a:ext uri="{FF2B5EF4-FFF2-40B4-BE49-F238E27FC236}">
                <a16:creationId xmlns:a16="http://schemas.microsoft.com/office/drawing/2014/main" id="{30C20457-95E3-BDF1-F66E-2AA786362EE7}"/>
              </a:ext>
            </a:extLst>
          </p:cNvPr>
          <p:cNvSpPr>
            <a:spLocks noGrp="1"/>
          </p:cNvSpPr>
          <p:nvPr>
            <p:ph idx="1"/>
          </p:nvPr>
        </p:nvSpPr>
        <p:spPr/>
        <p:txBody>
          <a:bodyPr/>
          <a:lstStyle/>
          <a:p>
            <a:r>
              <a:rPr lang="en-US" dirty="0"/>
              <a:t>Describe how casual members use </a:t>
            </a:r>
            <a:r>
              <a:rPr lang="en-US" dirty="0" err="1"/>
              <a:t>Cyclistic</a:t>
            </a:r>
            <a:r>
              <a:rPr lang="en-US" dirty="0"/>
              <a:t> bikes differently from annual members. </a:t>
            </a:r>
          </a:p>
          <a:p>
            <a:endParaRPr lang="en-US" dirty="0"/>
          </a:p>
          <a:p>
            <a:r>
              <a:rPr lang="en-US" dirty="0"/>
              <a:t>Define reasons why casual riders would buy annual memberships</a:t>
            </a:r>
          </a:p>
          <a:p>
            <a:endParaRPr lang="en-US" dirty="0"/>
          </a:p>
          <a:p>
            <a:r>
              <a:rPr lang="en-US" dirty="0"/>
              <a:t>Recommend strategies </a:t>
            </a:r>
            <a:r>
              <a:rPr lang="en-US" dirty="0" err="1"/>
              <a:t>Cyclistic</a:t>
            </a:r>
            <a:r>
              <a:rPr lang="en-US" dirty="0"/>
              <a:t> can use to influence casual riders to become members.</a:t>
            </a:r>
          </a:p>
          <a:p>
            <a:endParaRPr lang="en-PH" dirty="0"/>
          </a:p>
        </p:txBody>
      </p:sp>
    </p:spTree>
    <p:extLst>
      <p:ext uri="{BB962C8B-B14F-4D97-AF65-F5344CB8AC3E}">
        <p14:creationId xmlns:p14="http://schemas.microsoft.com/office/powerpoint/2010/main" val="2801263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A9459-A9AD-4BA8-7B11-8FE901F92AB7}"/>
              </a:ext>
            </a:extLst>
          </p:cNvPr>
          <p:cNvSpPr>
            <a:spLocks noGrp="1"/>
          </p:cNvSpPr>
          <p:nvPr>
            <p:ph type="title"/>
          </p:nvPr>
        </p:nvSpPr>
        <p:spPr/>
        <p:txBody>
          <a:bodyPr/>
          <a:lstStyle/>
          <a:p>
            <a:r>
              <a:rPr lang="en-US" dirty="0">
                <a:solidFill>
                  <a:srgbClr val="FFFF00"/>
                </a:solidFill>
              </a:rPr>
              <a:t>Before we proceed…</a:t>
            </a:r>
            <a:endParaRPr lang="en-PH" dirty="0">
              <a:solidFill>
                <a:srgbClr val="FFFF00"/>
              </a:solidFill>
            </a:endParaRPr>
          </a:p>
        </p:txBody>
      </p:sp>
      <p:sp>
        <p:nvSpPr>
          <p:cNvPr id="5" name="Text Placeholder 4">
            <a:extLst>
              <a:ext uri="{FF2B5EF4-FFF2-40B4-BE49-F238E27FC236}">
                <a16:creationId xmlns:a16="http://schemas.microsoft.com/office/drawing/2014/main" id="{D3683E65-3CC7-662B-B8C3-4D685C5B2ACE}"/>
              </a:ext>
            </a:extLst>
          </p:cNvPr>
          <p:cNvSpPr>
            <a:spLocks noGrp="1"/>
          </p:cNvSpPr>
          <p:nvPr>
            <p:ph type="body" idx="1"/>
          </p:nvPr>
        </p:nvSpPr>
        <p:spPr/>
        <p:txBody>
          <a:bodyPr/>
          <a:lstStyle/>
          <a:p>
            <a:r>
              <a:rPr lang="en-US" dirty="0"/>
              <a:t>A short description on the dataset and tools used for analysis</a:t>
            </a:r>
            <a:endParaRPr lang="en-PH" dirty="0"/>
          </a:p>
        </p:txBody>
      </p:sp>
    </p:spTree>
    <p:extLst>
      <p:ext uri="{BB962C8B-B14F-4D97-AF65-F5344CB8AC3E}">
        <p14:creationId xmlns:p14="http://schemas.microsoft.com/office/powerpoint/2010/main" val="4192384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9" name="Straight Connector 3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2" name="TextBox 3">
            <a:extLst>
              <a:ext uri="{FF2B5EF4-FFF2-40B4-BE49-F238E27FC236}">
                <a16:creationId xmlns:a16="http://schemas.microsoft.com/office/drawing/2014/main" id="{7FEBD45F-895D-B63A-E756-4A7874F50E59}"/>
              </a:ext>
            </a:extLst>
          </p:cNvPr>
          <p:cNvSpPr txBox="1"/>
          <p:nvPr/>
        </p:nvSpPr>
        <p:spPr>
          <a:xfrm>
            <a:off x="4428565" y="643466"/>
            <a:ext cx="6818427" cy="5470462"/>
          </a:xfrm>
          <a:prstGeom prst="rect">
            <a:avLst/>
          </a:prstGeom>
        </p:spPr>
        <p:txBody>
          <a:bodyPr vert="horz" lIns="0" tIns="45720" rIns="0" bIns="45720" rtlCol="0" anchor="ctr">
            <a:normAutofit/>
          </a:bodyPr>
          <a:lstStyle/>
          <a:p>
            <a:pPr defTabSz="914400">
              <a:spcAft>
                <a:spcPts val="600"/>
              </a:spcAft>
              <a:buFont typeface="Calibri" panose="020F0502020204030204" pitchFamily="34" charset="0"/>
            </a:pPr>
            <a:r>
              <a:rPr lang="en-US" dirty="0">
                <a:solidFill>
                  <a:schemeClr val="tx1">
                    <a:lumMod val="75000"/>
                    <a:lumOff val="25000"/>
                  </a:schemeClr>
                </a:solidFill>
              </a:rPr>
              <a:t>Data used: </a:t>
            </a:r>
          </a:p>
          <a:p>
            <a:pPr defTabSz="914400">
              <a:spcAft>
                <a:spcPts val="600"/>
              </a:spcAft>
              <a:buFont typeface="Calibri" panose="020F0502020204030204" pitchFamily="34" charset="0"/>
            </a:pPr>
            <a:r>
              <a:rPr lang="en-US" dirty="0">
                <a:solidFill>
                  <a:schemeClr val="tx1">
                    <a:lumMod val="75000"/>
                    <a:lumOff val="25000"/>
                  </a:schemeClr>
                </a:solidFill>
              </a:rPr>
              <a:t>	</a:t>
            </a:r>
            <a:r>
              <a:rPr lang="en-US" b="1" dirty="0">
                <a:solidFill>
                  <a:schemeClr val="tx1">
                    <a:lumMod val="75000"/>
                    <a:lumOff val="25000"/>
                  </a:schemeClr>
                </a:solidFill>
              </a:rPr>
              <a:t>Q1 – Q4 2019 DIVVY TRIP DATA</a:t>
            </a:r>
          </a:p>
          <a:p>
            <a:pPr defTabSz="914400">
              <a:spcAft>
                <a:spcPts val="600"/>
              </a:spcAft>
              <a:buFont typeface="Calibri" panose="020F0502020204030204" pitchFamily="34" charset="0"/>
            </a:pPr>
            <a:r>
              <a:rPr lang="en-US" dirty="0">
                <a:solidFill>
                  <a:schemeClr val="tx1">
                    <a:lumMod val="75000"/>
                    <a:lumOff val="25000"/>
                  </a:schemeClr>
                </a:solidFill>
              </a:rPr>
              <a:t>Data source: </a:t>
            </a:r>
          </a:p>
          <a:p>
            <a:pPr defTabSz="914400">
              <a:spcAft>
                <a:spcPts val="600"/>
              </a:spcAft>
              <a:buFont typeface="Calibri" panose="020F0502020204030204" pitchFamily="34" charset="0"/>
            </a:pPr>
            <a:r>
              <a:rPr lang="en-US" dirty="0">
                <a:solidFill>
                  <a:schemeClr val="tx1">
                    <a:lumMod val="75000"/>
                    <a:lumOff val="25000"/>
                  </a:schemeClr>
                </a:solidFill>
              </a:rPr>
              <a:t>	</a:t>
            </a:r>
            <a:r>
              <a:rPr lang="en-US" b="1" dirty="0">
                <a:solidFill>
                  <a:schemeClr val="tx1">
                    <a:lumMod val="75000"/>
                    <a:lumOff val="25000"/>
                  </a:schemeClr>
                </a:solidFill>
              </a:rPr>
              <a:t>https://divvy-tripdata.s3.amazonaws.com/index.html </a:t>
            </a:r>
          </a:p>
          <a:p>
            <a:pPr defTabSz="914400">
              <a:spcAft>
                <a:spcPts val="600"/>
              </a:spcAft>
              <a:buFont typeface="Calibri" panose="020F0502020204030204" pitchFamily="34" charset="0"/>
            </a:pPr>
            <a:r>
              <a:rPr lang="en-US" dirty="0">
                <a:solidFill>
                  <a:schemeClr val="tx1">
                    <a:lumMod val="75000"/>
                    <a:lumOff val="25000"/>
                  </a:schemeClr>
                </a:solidFill>
              </a:rPr>
              <a:t>License:</a:t>
            </a:r>
          </a:p>
          <a:p>
            <a:pPr defTabSz="914400">
              <a:spcAft>
                <a:spcPts val="600"/>
              </a:spcAft>
              <a:buFont typeface="Calibri" panose="020F0502020204030204" pitchFamily="34" charset="0"/>
            </a:pPr>
            <a:r>
              <a:rPr lang="en-US" dirty="0">
                <a:solidFill>
                  <a:schemeClr val="tx1">
                    <a:lumMod val="75000"/>
                    <a:lumOff val="25000"/>
                  </a:schemeClr>
                </a:solidFill>
              </a:rPr>
              <a:t>	</a:t>
            </a:r>
            <a:r>
              <a:rPr lang="en-US" b="1" dirty="0">
                <a:solidFill>
                  <a:schemeClr val="tx1">
                    <a:lumMod val="75000"/>
                    <a:lumOff val="25000"/>
                  </a:schemeClr>
                </a:solidFill>
              </a:rPr>
              <a:t>https://ride.divvybikes.com/data-license-agreement</a:t>
            </a:r>
          </a:p>
          <a:p>
            <a:pPr defTabSz="914400">
              <a:spcAft>
                <a:spcPts val="600"/>
              </a:spcAft>
              <a:buFont typeface="Calibri" panose="020F0502020204030204" pitchFamily="34" charset="0"/>
            </a:pPr>
            <a:r>
              <a:rPr lang="en-US" dirty="0">
                <a:solidFill>
                  <a:schemeClr val="tx1">
                    <a:lumMod val="75000"/>
                    <a:lumOff val="25000"/>
                  </a:schemeClr>
                </a:solidFill>
              </a:rPr>
              <a:t>RAW Data File Format:</a:t>
            </a:r>
          </a:p>
          <a:p>
            <a:pPr defTabSz="914400">
              <a:spcAft>
                <a:spcPts val="600"/>
              </a:spcAft>
              <a:buFont typeface="Calibri" panose="020F0502020204030204" pitchFamily="34" charset="0"/>
            </a:pPr>
            <a:r>
              <a:rPr lang="en-US" dirty="0">
                <a:solidFill>
                  <a:schemeClr val="tx1">
                    <a:lumMod val="75000"/>
                    <a:lumOff val="25000"/>
                  </a:schemeClr>
                </a:solidFill>
              </a:rPr>
              <a:t>	</a:t>
            </a:r>
            <a:r>
              <a:rPr lang="en-US" b="1" dirty="0">
                <a:solidFill>
                  <a:schemeClr val="tx1">
                    <a:lumMod val="75000"/>
                    <a:lumOff val="25000"/>
                  </a:schemeClr>
                </a:solidFill>
              </a:rPr>
              <a:t>CSV – Comma Separated Values file</a:t>
            </a:r>
          </a:p>
          <a:p>
            <a:pPr defTabSz="914400">
              <a:spcAft>
                <a:spcPts val="600"/>
              </a:spcAft>
              <a:buFont typeface="Calibri" panose="020F0502020204030204" pitchFamily="34" charset="0"/>
            </a:pPr>
            <a:r>
              <a:rPr lang="en-US" dirty="0">
                <a:solidFill>
                  <a:schemeClr val="tx1">
                    <a:lumMod val="75000"/>
                    <a:lumOff val="25000"/>
                  </a:schemeClr>
                </a:solidFill>
              </a:rPr>
              <a:t>Data Storage:</a:t>
            </a:r>
          </a:p>
          <a:p>
            <a:pPr defTabSz="914400">
              <a:spcAft>
                <a:spcPts val="600"/>
              </a:spcAft>
              <a:buFont typeface="Calibri" panose="020F0502020204030204" pitchFamily="34" charset="0"/>
            </a:pPr>
            <a:r>
              <a:rPr lang="en-US" dirty="0">
                <a:solidFill>
                  <a:schemeClr val="tx1">
                    <a:lumMod val="75000"/>
                    <a:lumOff val="25000"/>
                  </a:schemeClr>
                </a:solidFill>
              </a:rPr>
              <a:t>	</a:t>
            </a:r>
            <a:r>
              <a:rPr lang="en-US" b="1" dirty="0">
                <a:solidFill>
                  <a:schemeClr val="tx1">
                    <a:lumMod val="75000"/>
                    <a:lumOff val="25000"/>
                  </a:schemeClr>
                </a:solidFill>
              </a:rPr>
              <a:t>PostgreSQL Database – Local</a:t>
            </a:r>
          </a:p>
          <a:p>
            <a:pPr defTabSz="914400">
              <a:spcAft>
                <a:spcPts val="600"/>
              </a:spcAft>
              <a:buFont typeface="Calibri" panose="020F0502020204030204" pitchFamily="34" charset="0"/>
            </a:pPr>
            <a:r>
              <a:rPr lang="en-US" dirty="0">
                <a:solidFill>
                  <a:schemeClr val="tx1">
                    <a:lumMod val="75000"/>
                    <a:lumOff val="25000"/>
                  </a:schemeClr>
                </a:solidFill>
              </a:rPr>
              <a:t>Tools Used:</a:t>
            </a:r>
          </a:p>
          <a:p>
            <a:pPr defTabSz="914400">
              <a:spcAft>
                <a:spcPts val="600"/>
              </a:spcAft>
              <a:buFont typeface="Calibri" panose="020F0502020204030204" pitchFamily="34" charset="0"/>
            </a:pPr>
            <a:r>
              <a:rPr lang="en-US" b="1" dirty="0">
                <a:solidFill>
                  <a:schemeClr val="tx1">
                    <a:lumMod val="75000"/>
                    <a:lumOff val="25000"/>
                  </a:schemeClr>
                </a:solidFill>
              </a:rPr>
              <a:t>	PGAdmin4 (PostgreSQL)</a:t>
            </a:r>
          </a:p>
          <a:p>
            <a:pPr defTabSz="914400">
              <a:spcAft>
                <a:spcPts val="600"/>
              </a:spcAft>
              <a:buFont typeface="Calibri" panose="020F0502020204030204" pitchFamily="34" charset="0"/>
            </a:pPr>
            <a:r>
              <a:rPr lang="en-US" b="1" dirty="0">
                <a:solidFill>
                  <a:schemeClr val="tx1">
                    <a:lumMod val="75000"/>
                    <a:lumOff val="25000"/>
                  </a:schemeClr>
                </a:solidFill>
              </a:rPr>
              <a:t>	MS Excel</a:t>
            </a:r>
          </a:p>
          <a:p>
            <a:pPr defTabSz="914400">
              <a:spcAft>
                <a:spcPts val="600"/>
              </a:spcAft>
              <a:buFont typeface="Calibri" panose="020F0502020204030204" pitchFamily="34" charset="0"/>
            </a:pPr>
            <a:r>
              <a:rPr lang="en-US" b="1" dirty="0">
                <a:solidFill>
                  <a:schemeClr val="tx1">
                    <a:lumMod val="75000"/>
                    <a:lumOff val="25000"/>
                  </a:schemeClr>
                </a:solidFill>
              </a:rPr>
              <a:t>	MS PowerPoint</a:t>
            </a:r>
          </a:p>
        </p:txBody>
      </p:sp>
      <p:sp>
        <p:nvSpPr>
          <p:cNvPr id="7" name="TextBox 6">
            <a:extLst>
              <a:ext uri="{FF2B5EF4-FFF2-40B4-BE49-F238E27FC236}">
                <a16:creationId xmlns:a16="http://schemas.microsoft.com/office/drawing/2014/main" id="{D98BBD3D-DC2F-9EAF-BC74-218A6EB4EA56}"/>
              </a:ext>
            </a:extLst>
          </p:cNvPr>
          <p:cNvSpPr txBox="1"/>
          <p:nvPr/>
        </p:nvSpPr>
        <p:spPr>
          <a:xfrm>
            <a:off x="6266330" y="6438900"/>
            <a:ext cx="5815012" cy="369332"/>
          </a:xfrm>
          <a:prstGeom prst="rect">
            <a:avLst/>
          </a:prstGeom>
          <a:noFill/>
        </p:spPr>
        <p:txBody>
          <a:bodyPr wrap="square" rtlCol="0">
            <a:spAutoFit/>
          </a:bodyPr>
          <a:lstStyle/>
          <a:p>
            <a:pPr>
              <a:spcAft>
                <a:spcPts val="600"/>
              </a:spcAft>
            </a:pPr>
            <a:r>
              <a:rPr lang="en-US" dirty="0">
                <a:latin typeface="Calibri Light" panose="020F0302020204030204" pitchFamily="34" charset="0"/>
                <a:cs typeface="Calibri Light" panose="020F0302020204030204" pitchFamily="34" charset="0"/>
              </a:rPr>
              <a:t>*Note: Detailed Data Cleaning Report available. Link Provided</a:t>
            </a:r>
            <a:endParaRPr lang="en-US"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08328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42CC-91D7-2B1A-CA8A-CEB7C712414B}"/>
              </a:ext>
            </a:extLst>
          </p:cNvPr>
          <p:cNvSpPr>
            <a:spLocks noGrp="1"/>
          </p:cNvSpPr>
          <p:nvPr>
            <p:ph type="title"/>
          </p:nvPr>
        </p:nvSpPr>
        <p:spPr/>
        <p:txBody>
          <a:bodyPr/>
          <a:lstStyle/>
          <a:p>
            <a:r>
              <a:rPr lang="en-US" dirty="0">
                <a:solidFill>
                  <a:srgbClr val="FFFF00"/>
                </a:solidFill>
              </a:rPr>
              <a:t>Results</a:t>
            </a:r>
            <a:endParaRPr lang="en-PH" dirty="0">
              <a:solidFill>
                <a:srgbClr val="FFFF00"/>
              </a:solidFill>
            </a:endParaRPr>
          </a:p>
        </p:txBody>
      </p:sp>
      <p:sp>
        <p:nvSpPr>
          <p:cNvPr id="3" name="Text Placeholder 2">
            <a:extLst>
              <a:ext uri="{FF2B5EF4-FFF2-40B4-BE49-F238E27FC236}">
                <a16:creationId xmlns:a16="http://schemas.microsoft.com/office/drawing/2014/main" id="{FE7F4622-71C7-3CE3-CD35-3ECE2ADD17B6}"/>
              </a:ext>
            </a:extLst>
          </p:cNvPr>
          <p:cNvSpPr>
            <a:spLocks noGrp="1"/>
          </p:cNvSpPr>
          <p:nvPr>
            <p:ph type="body" idx="1"/>
          </p:nvPr>
        </p:nvSpPr>
        <p:spPr/>
        <p:txBody>
          <a:bodyPr/>
          <a:lstStyle/>
          <a:p>
            <a:r>
              <a:rPr lang="en-US" dirty="0"/>
              <a:t>Charts | Insights | </a:t>
            </a:r>
            <a:r>
              <a:rPr lang="en-US" dirty="0">
                <a:solidFill>
                  <a:srgbClr val="FFFF00"/>
                </a:solidFill>
              </a:rPr>
              <a:t>Recommendations</a:t>
            </a:r>
            <a:endParaRPr lang="en-PH" dirty="0">
              <a:solidFill>
                <a:srgbClr val="FFFF00"/>
              </a:solidFill>
            </a:endParaRPr>
          </a:p>
        </p:txBody>
      </p:sp>
    </p:spTree>
    <p:extLst>
      <p:ext uri="{BB962C8B-B14F-4D97-AF65-F5344CB8AC3E}">
        <p14:creationId xmlns:p14="http://schemas.microsoft.com/office/powerpoint/2010/main" val="3710945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DB83DB-37CD-0415-1A8B-EE40E41F655D}"/>
              </a:ext>
            </a:extLst>
          </p:cNvPr>
          <p:cNvSpPr>
            <a:spLocks noGrp="1"/>
          </p:cNvSpPr>
          <p:nvPr>
            <p:ph type="title"/>
          </p:nvPr>
        </p:nvSpPr>
        <p:spPr>
          <a:xfrm>
            <a:off x="788894" y="60325"/>
            <a:ext cx="10515600" cy="1325563"/>
          </a:xfrm>
        </p:spPr>
        <p:txBody>
          <a:bodyPr/>
          <a:lstStyle/>
          <a:p>
            <a:r>
              <a:rPr lang="en-US" u="sng" dirty="0"/>
              <a:t>Outline</a:t>
            </a:r>
            <a:endParaRPr lang="en-PH" u="sng" dirty="0"/>
          </a:p>
        </p:txBody>
      </p:sp>
      <p:sp>
        <p:nvSpPr>
          <p:cNvPr id="5" name="Content Placeholder 4">
            <a:extLst>
              <a:ext uri="{FF2B5EF4-FFF2-40B4-BE49-F238E27FC236}">
                <a16:creationId xmlns:a16="http://schemas.microsoft.com/office/drawing/2014/main" id="{51A49B01-1667-4A00-F724-B31E3452C478}"/>
              </a:ext>
            </a:extLst>
          </p:cNvPr>
          <p:cNvSpPr>
            <a:spLocks noGrp="1"/>
          </p:cNvSpPr>
          <p:nvPr>
            <p:ph idx="1"/>
          </p:nvPr>
        </p:nvSpPr>
        <p:spPr>
          <a:xfrm>
            <a:off x="788894" y="1253330"/>
            <a:ext cx="10515600" cy="5102645"/>
          </a:xfrm>
        </p:spPr>
        <p:txBody>
          <a:bodyPr>
            <a:normAutofit/>
          </a:bodyPr>
          <a:lstStyle/>
          <a:p>
            <a:r>
              <a:rPr lang="en-US" sz="2500" dirty="0"/>
              <a:t>Metrics (for each user type)</a:t>
            </a:r>
          </a:p>
          <a:p>
            <a:pPr lvl="1"/>
            <a:r>
              <a:rPr lang="en-US" sz="2500" dirty="0"/>
              <a:t>Average ride length</a:t>
            </a:r>
          </a:p>
          <a:p>
            <a:pPr lvl="1"/>
            <a:r>
              <a:rPr lang="en-US" sz="2500" dirty="0"/>
              <a:t>Average rider age</a:t>
            </a:r>
          </a:p>
          <a:p>
            <a:r>
              <a:rPr lang="en-US" sz="2500" dirty="0"/>
              <a:t>Time Data</a:t>
            </a:r>
          </a:p>
          <a:p>
            <a:pPr lvl="1"/>
            <a:r>
              <a:rPr lang="en-US" sz="2500" dirty="0"/>
              <a:t>Average No. of trips per day of the week</a:t>
            </a:r>
          </a:p>
          <a:p>
            <a:r>
              <a:rPr lang="en-US" sz="2500" dirty="0"/>
              <a:t>Trip Duration</a:t>
            </a:r>
          </a:p>
          <a:p>
            <a:pPr lvl="1"/>
            <a:r>
              <a:rPr lang="en-US" sz="2500" dirty="0"/>
              <a:t>Average trip duration per day of the week</a:t>
            </a:r>
          </a:p>
          <a:p>
            <a:r>
              <a:rPr lang="en-US" sz="2500" dirty="0"/>
              <a:t>Top 10 most favored routes (and stations) (and avg trip duration of each)</a:t>
            </a:r>
          </a:p>
        </p:txBody>
      </p:sp>
    </p:spTree>
    <p:extLst>
      <p:ext uri="{BB962C8B-B14F-4D97-AF65-F5344CB8AC3E}">
        <p14:creationId xmlns:p14="http://schemas.microsoft.com/office/powerpoint/2010/main" val="21680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8B4E369-C898-FD8D-C881-57B3AF6AB875}"/>
              </a:ext>
            </a:extLst>
          </p:cNvPr>
          <p:cNvSpPr txBox="1"/>
          <p:nvPr/>
        </p:nvSpPr>
        <p:spPr>
          <a:xfrm>
            <a:off x="7881661" y="5248225"/>
            <a:ext cx="2757488" cy="369332"/>
          </a:xfrm>
          <a:prstGeom prst="rect">
            <a:avLst/>
          </a:prstGeom>
          <a:noFill/>
        </p:spPr>
        <p:txBody>
          <a:bodyPr wrap="square" rtlCol="0">
            <a:spAutoFit/>
          </a:bodyPr>
          <a:lstStyle/>
          <a:p>
            <a:r>
              <a:rPr lang="en-US" b="1" dirty="0"/>
              <a:t>Customer Type Percentage</a:t>
            </a:r>
            <a:endParaRPr lang="en-PH" b="1" dirty="0"/>
          </a:p>
        </p:txBody>
      </p:sp>
      <p:graphicFrame>
        <p:nvGraphicFramePr>
          <p:cNvPr id="15" name="Chart 14">
            <a:extLst>
              <a:ext uri="{FF2B5EF4-FFF2-40B4-BE49-F238E27FC236}">
                <a16:creationId xmlns:a16="http://schemas.microsoft.com/office/drawing/2014/main" id="{2493F2EA-6835-3147-02F9-20293356D9DE}"/>
              </a:ext>
            </a:extLst>
          </p:cNvPr>
          <p:cNvGraphicFramePr>
            <a:graphicFrameLocks/>
          </p:cNvGraphicFramePr>
          <p:nvPr>
            <p:extLst>
              <p:ext uri="{D42A27DB-BD31-4B8C-83A1-F6EECF244321}">
                <p14:modId xmlns:p14="http://schemas.microsoft.com/office/powerpoint/2010/main" val="495882136"/>
              </p:ext>
            </p:extLst>
          </p:nvPr>
        </p:nvGraphicFramePr>
        <p:xfrm>
          <a:off x="6624361" y="82033"/>
          <a:ext cx="5272088" cy="56054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Table 15">
            <a:extLst>
              <a:ext uri="{FF2B5EF4-FFF2-40B4-BE49-F238E27FC236}">
                <a16:creationId xmlns:a16="http://schemas.microsoft.com/office/drawing/2014/main" id="{F7C52B38-ABBF-7430-036A-0BB5E6E41108}"/>
              </a:ext>
            </a:extLst>
          </p:cNvPr>
          <p:cNvGraphicFramePr>
            <a:graphicFrameLocks noGrp="1"/>
          </p:cNvGraphicFramePr>
          <p:nvPr>
            <p:extLst>
              <p:ext uri="{D42A27DB-BD31-4B8C-83A1-F6EECF244321}">
                <p14:modId xmlns:p14="http://schemas.microsoft.com/office/powerpoint/2010/main" val="639275617"/>
              </p:ext>
            </p:extLst>
          </p:nvPr>
        </p:nvGraphicFramePr>
        <p:xfrm>
          <a:off x="677393" y="1408856"/>
          <a:ext cx="5634039" cy="3200400"/>
        </p:xfrm>
        <a:graphic>
          <a:graphicData uri="http://schemas.openxmlformats.org/drawingml/2006/table">
            <a:tbl>
              <a:tblPr>
                <a:tableStyleId>{2D5ABB26-0587-4C30-8999-92F81FD0307C}</a:tableStyleId>
              </a:tblPr>
              <a:tblGrid>
                <a:gridCol w="2229296">
                  <a:extLst>
                    <a:ext uri="{9D8B030D-6E8A-4147-A177-3AD203B41FA5}">
                      <a16:colId xmlns:a16="http://schemas.microsoft.com/office/drawing/2014/main" val="2353527496"/>
                    </a:ext>
                  </a:extLst>
                </a:gridCol>
                <a:gridCol w="1601041">
                  <a:extLst>
                    <a:ext uri="{9D8B030D-6E8A-4147-A177-3AD203B41FA5}">
                      <a16:colId xmlns:a16="http://schemas.microsoft.com/office/drawing/2014/main" val="3122829947"/>
                    </a:ext>
                  </a:extLst>
                </a:gridCol>
                <a:gridCol w="1803702">
                  <a:extLst>
                    <a:ext uri="{9D8B030D-6E8A-4147-A177-3AD203B41FA5}">
                      <a16:colId xmlns:a16="http://schemas.microsoft.com/office/drawing/2014/main" val="6981924"/>
                    </a:ext>
                  </a:extLst>
                </a:gridCol>
              </a:tblGrid>
              <a:tr h="496601">
                <a:tc>
                  <a:txBody>
                    <a:bodyPr/>
                    <a:lstStyle/>
                    <a:p>
                      <a:pPr algn="l" fontAlgn="b"/>
                      <a:r>
                        <a:rPr lang="en-PH" sz="2000" b="1" u="none" strike="noStrike" dirty="0">
                          <a:effectLst/>
                        </a:rPr>
                        <a:t>Metric</a:t>
                      </a:r>
                      <a:endParaRPr lang="en-PH" sz="2000" b="1" i="0" u="none" strike="noStrike" dirty="0">
                        <a:solidFill>
                          <a:srgbClr val="000000"/>
                        </a:solidFill>
                        <a:effectLst/>
                        <a:latin typeface="Calibri" panose="020F0502020204030204" pitchFamily="34" charset="0"/>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PH" sz="2000" b="1" u="none" strike="noStrike" dirty="0">
                          <a:effectLst/>
                        </a:rPr>
                        <a:t>Member</a:t>
                      </a:r>
                      <a:endParaRPr lang="en-PH" sz="2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7C30"/>
                    </a:solidFill>
                  </a:tcPr>
                </a:tc>
                <a:tc>
                  <a:txBody>
                    <a:bodyPr/>
                    <a:lstStyle/>
                    <a:p>
                      <a:pPr algn="ctr" fontAlgn="b"/>
                      <a:r>
                        <a:rPr lang="en-PH" sz="2000" b="1" u="none" strike="noStrike" dirty="0">
                          <a:effectLst/>
                        </a:rPr>
                        <a:t>Casual</a:t>
                      </a:r>
                      <a:endParaRPr lang="en-PH" sz="2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795595708"/>
                  </a:ext>
                </a:extLst>
              </a:tr>
              <a:tr h="496601">
                <a:tc>
                  <a:txBody>
                    <a:bodyPr/>
                    <a:lstStyle/>
                    <a:p>
                      <a:pPr algn="l" fontAlgn="b"/>
                      <a:r>
                        <a:rPr lang="en-PH" sz="2000" u="none" strike="noStrike" dirty="0">
                          <a:effectLst/>
                        </a:rPr>
                        <a:t>Total no. of Trips</a:t>
                      </a:r>
                      <a:endParaRPr lang="en-PH" sz="2000" b="0" i="0" u="none" strike="noStrike" dirty="0">
                        <a:solidFill>
                          <a:srgbClr val="000000"/>
                        </a:solidFill>
                        <a:effectLst/>
                        <a:latin typeface="Calibri" panose="020F0502020204030204" pitchFamily="34" charset="0"/>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PH" sz="2000" u="none" strike="noStrike" dirty="0">
                          <a:effectLst/>
                        </a:rPr>
                        <a:t>2,937,360</a:t>
                      </a:r>
                      <a:endParaRPr lang="en-PH" sz="2000" b="0"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PH" sz="2000" u="none" strike="noStrike">
                          <a:effectLst/>
                        </a:rPr>
                        <a:t>880,631</a:t>
                      </a:r>
                      <a:endParaRPr lang="en-PH" sz="2000" b="0" i="0" u="none" strike="noStrike">
                        <a:solidFill>
                          <a:srgbClr val="00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083013"/>
                  </a:ext>
                </a:extLst>
              </a:tr>
              <a:tr h="496601">
                <a:tc>
                  <a:txBody>
                    <a:bodyPr/>
                    <a:lstStyle/>
                    <a:p>
                      <a:pPr algn="l" fontAlgn="b"/>
                      <a:r>
                        <a:rPr lang="en-PH" sz="2000" u="none" strike="noStrike" dirty="0">
                          <a:effectLst/>
                        </a:rPr>
                        <a:t>Percentage</a:t>
                      </a:r>
                      <a:endParaRPr lang="en-PH" sz="2000" b="0" i="0" u="none" strike="noStrike" dirty="0">
                        <a:solidFill>
                          <a:srgbClr val="000000"/>
                        </a:solidFill>
                        <a:effectLst/>
                        <a:latin typeface="Calibri" panose="020F0502020204030204" pitchFamily="34" charset="0"/>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PH" sz="2000" u="none" strike="noStrike" dirty="0">
                          <a:effectLst/>
                        </a:rPr>
                        <a:t>76.93%</a:t>
                      </a:r>
                      <a:endParaRPr lang="en-PH" sz="2000" b="0"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PH" sz="2000" u="none" strike="noStrike" dirty="0">
                          <a:effectLst/>
                        </a:rPr>
                        <a:t>23.07%</a:t>
                      </a:r>
                      <a:endParaRPr lang="en-PH" sz="2000" b="0"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491672"/>
                  </a:ext>
                </a:extLst>
              </a:tr>
              <a:tr h="809186">
                <a:tc>
                  <a:txBody>
                    <a:bodyPr/>
                    <a:lstStyle/>
                    <a:p>
                      <a:pPr algn="l" fontAlgn="b"/>
                      <a:r>
                        <a:rPr lang="en-PH" sz="2000" u="none" strike="noStrike" dirty="0">
                          <a:effectLst/>
                        </a:rPr>
                        <a:t>Average Trip Duration</a:t>
                      </a:r>
                      <a:endParaRPr lang="en-PH" sz="2000" b="0" i="0" u="none" strike="noStrike" dirty="0">
                        <a:solidFill>
                          <a:srgbClr val="000000"/>
                        </a:solidFill>
                        <a:effectLst/>
                        <a:latin typeface="Calibri" panose="020F0502020204030204" pitchFamily="34" charset="0"/>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PH" sz="2000" u="none" strike="noStrike" dirty="0">
                          <a:effectLst/>
                        </a:rPr>
                        <a:t>10 minutes</a:t>
                      </a:r>
                      <a:endParaRPr lang="en-PH" sz="2000" b="0"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PH" sz="2000" u="none" strike="noStrike" dirty="0">
                          <a:effectLst/>
                        </a:rPr>
                        <a:t>26 minutes</a:t>
                      </a:r>
                      <a:endParaRPr lang="en-PH" sz="2000" b="0"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9548824"/>
                  </a:ext>
                </a:extLst>
              </a:tr>
              <a:tr h="496601">
                <a:tc>
                  <a:txBody>
                    <a:bodyPr/>
                    <a:lstStyle/>
                    <a:p>
                      <a:pPr algn="l" fontAlgn="b"/>
                      <a:r>
                        <a:rPr lang="en-PH" sz="2000" u="none" strike="noStrike" dirty="0">
                          <a:effectLst/>
                        </a:rPr>
                        <a:t>Average Age</a:t>
                      </a:r>
                      <a:endParaRPr lang="en-PH" sz="2000" b="0" i="0" u="none" strike="noStrike" dirty="0">
                        <a:solidFill>
                          <a:srgbClr val="000000"/>
                        </a:solidFill>
                        <a:effectLst/>
                        <a:latin typeface="Calibri" panose="020F0502020204030204" pitchFamily="34" charset="0"/>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PH" sz="2000" u="none" strike="noStrike" dirty="0">
                          <a:effectLst/>
                        </a:rPr>
                        <a:t>35</a:t>
                      </a:r>
                      <a:endParaRPr lang="en-PH" sz="2000" b="0"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PH" sz="2000" u="none" strike="noStrike" dirty="0">
                          <a:effectLst/>
                        </a:rPr>
                        <a:t>31</a:t>
                      </a:r>
                      <a:endParaRPr lang="en-PH" sz="2000" b="0"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9668459"/>
                  </a:ext>
                </a:extLst>
              </a:tr>
            </a:tbl>
          </a:graphicData>
        </a:graphic>
      </p:graphicFrame>
      <p:sp>
        <p:nvSpPr>
          <p:cNvPr id="17" name="TextBox 16" descr="n">
            <a:extLst>
              <a:ext uri="{FF2B5EF4-FFF2-40B4-BE49-F238E27FC236}">
                <a16:creationId xmlns:a16="http://schemas.microsoft.com/office/drawing/2014/main" id="{30D48077-30B0-673F-4658-F816D6536DE8}"/>
              </a:ext>
            </a:extLst>
          </p:cNvPr>
          <p:cNvSpPr txBox="1"/>
          <p:nvPr/>
        </p:nvSpPr>
        <p:spPr>
          <a:xfrm>
            <a:off x="634530" y="4878893"/>
            <a:ext cx="6660778" cy="1477328"/>
          </a:xfrm>
          <a:prstGeom prst="rect">
            <a:avLst/>
          </a:prstGeom>
          <a:noFill/>
        </p:spPr>
        <p:txBody>
          <a:bodyPr wrap="square" rtlCol="0">
            <a:spAutoFit/>
          </a:bodyPr>
          <a:lstStyle/>
          <a:p>
            <a:r>
              <a:rPr lang="en-US" dirty="0"/>
              <a:t>Insights:</a:t>
            </a:r>
          </a:p>
          <a:p>
            <a:pPr marL="342900" indent="-342900">
              <a:buFont typeface="+mj-lt"/>
              <a:buAutoNum type="arabicPeriod"/>
            </a:pPr>
            <a:r>
              <a:rPr lang="en-US" dirty="0"/>
              <a:t> </a:t>
            </a:r>
            <a:r>
              <a:rPr lang="en-US" i="1" dirty="0"/>
              <a:t>On average, Casual riders ride </a:t>
            </a:r>
            <a:r>
              <a:rPr lang="en-US" i="1" dirty="0" err="1"/>
              <a:t>cyclistic</a:t>
            </a:r>
            <a:r>
              <a:rPr lang="en-US" i="1" dirty="0"/>
              <a:t> bikes for longer periods than Annual Members.</a:t>
            </a:r>
          </a:p>
          <a:p>
            <a:pPr marL="342900" indent="-342900">
              <a:buFont typeface="+mj-lt"/>
              <a:buAutoNum type="arabicPeriod"/>
            </a:pPr>
            <a:r>
              <a:rPr lang="en-US" i="1" dirty="0"/>
              <a:t>Average age of both </a:t>
            </a:r>
            <a:r>
              <a:rPr lang="en-US" i="1" dirty="0" err="1"/>
              <a:t>usertypes</a:t>
            </a:r>
            <a:r>
              <a:rPr lang="en-US" i="1" dirty="0"/>
              <a:t> seem to belong to the same age group. See next charts for age distribution comparison</a:t>
            </a:r>
            <a:endParaRPr lang="en-PH" i="1" dirty="0"/>
          </a:p>
        </p:txBody>
      </p:sp>
      <p:sp>
        <p:nvSpPr>
          <p:cNvPr id="2" name="TextBox 1" descr="n">
            <a:extLst>
              <a:ext uri="{FF2B5EF4-FFF2-40B4-BE49-F238E27FC236}">
                <a16:creationId xmlns:a16="http://schemas.microsoft.com/office/drawing/2014/main" id="{0B6F2023-6D74-DFB9-2027-BA617CED4221}"/>
              </a:ext>
            </a:extLst>
          </p:cNvPr>
          <p:cNvSpPr txBox="1"/>
          <p:nvPr/>
        </p:nvSpPr>
        <p:spPr>
          <a:xfrm>
            <a:off x="634530" y="367107"/>
            <a:ext cx="6660778" cy="553998"/>
          </a:xfrm>
          <a:prstGeom prst="rect">
            <a:avLst/>
          </a:prstGeom>
          <a:noFill/>
        </p:spPr>
        <p:txBody>
          <a:bodyPr wrap="square" rtlCol="0">
            <a:spAutoFit/>
          </a:bodyPr>
          <a:lstStyle/>
          <a:p>
            <a:r>
              <a:rPr lang="en-US" sz="3000" b="1" u="sng" dirty="0"/>
              <a:t>BIKE SHARE METRICS</a:t>
            </a:r>
            <a:endParaRPr lang="en-PH" sz="3000" b="1" i="1" u="sng" dirty="0"/>
          </a:p>
        </p:txBody>
      </p:sp>
    </p:spTree>
    <p:extLst>
      <p:ext uri="{BB962C8B-B14F-4D97-AF65-F5344CB8AC3E}">
        <p14:creationId xmlns:p14="http://schemas.microsoft.com/office/powerpoint/2010/main" val="2626356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D3DDDF9-4990-166E-049D-898A45BC85D3}"/>
              </a:ext>
            </a:extLst>
          </p:cNvPr>
          <p:cNvGraphicFramePr>
            <a:graphicFrameLocks/>
          </p:cNvGraphicFramePr>
          <p:nvPr>
            <p:extLst>
              <p:ext uri="{D42A27DB-BD31-4B8C-83A1-F6EECF244321}">
                <p14:modId xmlns:p14="http://schemas.microsoft.com/office/powerpoint/2010/main" val="1088098254"/>
              </p:ext>
            </p:extLst>
          </p:nvPr>
        </p:nvGraphicFramePr>
        <p:xfrm>
          <a:off x="643467" y="643467"/>
          <a:ext cx="10905066" cy="471910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590C0B7-CBAC-979A-7341-6487598AD694}"/>
              </a:ext>
            </a:extLst>
          </p:cNvPr>
          <p:cNvSpPr txBox="1"/>
          <p:nvPr/>
        </p:nvSpPr>
        <p:spPr>
          <a:xfrm>
            <a:off x="742949" y="152400"/>
            <a:ext cx="3738563" cy="553998"/>
          </a:xfrm>
          <a:prstGeom prst="rect">
            <a:avLst/>
          </a:prstGeom>
          <a:noFill/>
        </p:spPr>
        <p:txBody>
          <a:bodyPr wrap="square" rtlCol="0">
            <a:spAutoFit/>
          </a:bodyPr>
          <a:lstStyle/>
          <a:p>
            <a:r>
              <a:rPr lang="en-US" sz="3000" b="1" u="sng" dirty="0"/>
              <a:t>No. of Trips by Age</a:t>
            </a:r>
            <a:endParaRPr lang="en-PH" sz="3000" b="1" u="sng" dirty="0"/>
          </a:p>
        </p:txBody>
      </p:sp>
      <p:sp>
        <p:nvSpPr>
          <p:cNvPr id="8" name="TextBox 7">
            <a:extLst>
              <a:ext uri="{FF2B5EF4-FFF2-40B4-BE49-F238E27FC236}">
                <a16:creationId xmlns:a16="http://schemas.microsoft.com/office/drawing/2014/main" id="{51ADC62C-8811-B9BE-FDBB-8A5EAE808F2E}"/>
              </a:ext>
            </a:extLst>
          </p:cNvPr>
          <p:cNvSpPr txBox="1"/>
          <p:nvPr/>
        </p:nvSpPr>
        <p:spPr>
          <a:xfrm>
            <a:off x="5817128" y="951289"/>
            <a:ext cx="3938588" cy="369332"/>
          </a:xfrm>
          <a:prstGeom prst="rect">
            <a:avLst/>
          </a:prstGeom>
          <a:noFill/>
        </p:spPr>
        <p:txBody>
          <a:bodyPr wrap="square" rtlCol="0">
            <a:spAutoFit/>
          </a:bodyPr>
          <a:lstStyle/>
          <a:p>
            <a:r>
              <a:rPr lang="en-US" b="1" u="sng" dirty="0"/>
              <a:t>Age Group Analysis Limitations:</a:t>
            </a:r>
          </a:p>
        </p:txBody>
      </p:sp>
      <p:sp>
        <p:nvSpPr>
          <p:cNvPr id="12" name="TextBox 11">
            <a:extLst>
              <a:ext uri="{FF2B5EF4-FFF2-40B4-BE49-F238E27FC236}">
                <a16:creationId xmlns:a16="http://schemas.microsoft.com/office/drawing/2014/main" id="{CAC451EC-6FE6-F995-72A5-B471E341C62E}"/>
              </a:ext>
            </a:extLst>
          </p:cNvPr>
          <p:cNvSpPr txBox="1"/>
          <p:nvPr/>
        </p:nvSpPr>
        <p:spPr>
          <a:xfrm>
            <a:off x="5905499" y="1374344"/>
            <a:ext cx="5995987" cy="830997"/>
          </a:xfrm>
          <a:custGeom>
            <a:avLst/>
            <a:gdLst>
              <a:gd name="connsiteX0" fmla="*/ 0 w 5995987"/>
              <a:gd name="connsiteY0" fmla="*/ 0 h 830997"/>
              <a:gd name="connsiteX1" fmla="*/ 666221 w 5995987"/>
              <a:gd name="connsiteY1" fmla="*/ 0 h 830997"/>
              <a:gd name="connsiteX2" fmla="*/ 1212522 w 5995987"/>
              <a:gd name="connsiteY2" fmla="*/ 0 h 830997"/>
              <a:gd name="connsiteX3" fmla="*/ 1698863 w 5995987"/>
              <a:gd name="connsiteY3" fmla="*/ 0 h 830997"/>
              <a:gd name="connsiteX4" fmla="*/ 2485004 w 5995987"/>
              <a:gd name="connsiteY4" fmla="*/ 0 h 830997"/>
              <a:gd name="connsiteX5" fmla="*/ 3031305 w 5995987"/>
              <a:gd name="connsiteY5" fmla="*/ 0 h 830997"/>
              <a:gd name="connsiteX6" fmla="*/ 3577606 w 5995987"/>
              <a:gd name="connsiteY6" fmla="*/ 0 h 830997"/>
              <a:gd name="connsiteX7" fmla="*/ 4123907 w 5995987"/>
              <a:gd name="connsiteY7" fmla="*/ 0 h 830997"/>
              <a:gd name="connsiteX8" fmla="*/ 4610248 w 5995987"/>
              <a:gd name="connsiteY8" fmla="*/ 0 h 830997"/>
              <a:gd name="connsiteX9" fmla="*/ 5096589 w 5995987"/>
              <a:gd name="connsiteY9" fmla="*/ 0 h 830997"/>
              <a:gd name="connsiteX10" fmla="*/ 5995987 w 5995987"/>
              <a:gd name="connsiteY10" fmla="*/ 0 h 830997"/>
              <a:gd name="connsiteX11" fmla="*/ 5995987 w 5995987"/>
              <a:gd name="connsiteY11" fmla="*/ 432118 h 830997"/>
              <a:gd name="connsiteX12" fmla="*/ 5995987 w 5995987"/>
              <a:gd name="connsiteY12" fmla="*/ 830997 h 830997"/>
              <a:gd name="connsiteX13" fmla="*/ 5209846 w 5995987"/>
              <a:gd name="connsiteY13" fmla="*/ 830997 h 830997"/>
              <a:gd name="connsiteX14" fmla="*/ 4483666 w 5995987"/>
              <a:gd name="connsiteY14" fmla="*/ 830997 h 830997"/>
              <a:gd name="connsiteX15" fmla="*/ 3997325 w 5995987"/>
              <a:gd name="connsiteY15" fmla="*/ 830997 h 830997"/>
              <a:gd name="connsiteX16" fmla="*/ 3391064 w 5995987"/>
              <a:gd name="connsiteY16" fmla="*/ 830997 h 830997"/>
              <a:gd name="connsiteX17" fmla="*/ 2904723 w 5995987"/>
              <a:gd name="connsiteY17" fmla="*/ 830997 h 830997"/>
              <a:gd name="connsiteX18" fmla="*/ 2298462 w 5995987"/>
              <a:gd name="connsiteY18" fmla="*/ 830997 h 830997"/>
              <a:gd name="connsiteX19" fmla="*/ 1632241 w 5995987"/>
              <a:gd name="connsiteY19" fmla="*/ 830997 h 830997"/>
              <a:gd name="connsiteX20" fmla="*/ 1025980 w 5995987"/>
              <a:gd name="connsiteY20" fmla="*/ 830997 h 830997"/>
              <a:gd name="connsiteX21" fmla="*/ 0 w 5995987"/>
              <a:gd name="connsiteY21" fmla="*/ 830997 h 830997"/>
              <a:gd name="connsiteX22" fmla="*/ 0 w 5995987"/>
              <a:gd name="connsiteY22" fmla="*/ 432118 h 830997"/>
              <a:gd name="connsiteX23" fmla="*/ 0 w 5995987"/>
              <a:gd name="connsiteY23"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95987" h="830997" extrusionOk="0">
                <a:moveTo>
                  <a:pt x="0" y="0"/>
                </a:moveTo>
                <a:cubicBezTo>
                  <a:pt x="231710" y="-25908"/>
                  <a:pt x="479075" y="-8379"/>
                  <a:pt x="666221" y="0"/>
                </a:cubicBezTo>
                <a:cubicBezTo>
                  <a:pt x="853367" y="8379"/>
                  <a:pt x="1064316" y="-21677"/>
                  <a:pt x="1212522" y="0"/>
                </a:cubicBezTo>
                <a:cubicBezTo>
                  <a:pt x="1360728" y="21677"/>
                  <a:pt x="1477196" y="23057"/>
                  <a:pt x="1698863" y="0"/>
                </a:cubicBezTo>
                <a:cubicBezTo>
                  <a:pt x="1920530" y="-23057"/>
                  <a:pt x="2217848" y="-38854"/>
                  <a:pt x="2485004" y="0"/>
                </a:cubicBezTo>
                <a:cubicBezTo>
                  <a:pt x="2752160" y="38854"/>
                  <a:pt x="2833236" y="11962"/>
                  <a:pt x="3031305" y="0"/>
                </a:cubicBezTo>
                <a:cubicBezTo>
                  <a:pt x="3229374" y="-11962"/>
                  <a:pt x="3405167" y="-15775"/>
                  <a:pt x="3577606" y="0"/>
                </a:cubicBezTo>
                <a:cubicBezTo>
                  <a:pt x="3750045" y="15775"/>
                  <a:pt x="3872944" y="-11933"/>
                  <a:pt x="4123907" y="0"/>
                </a:cubicBezTo>
                <a:cubicBezTo>
                  <a:pt x="4374870" y="11933"/>
                  <a:pt x="4467502" y="1109"/>
                  <a:pt x="4610248" y="0"/>
                </a:cubicBezTo>
                <a:cubicBezTo>
                  <a:pt x="4752994" y="-1109"/>
                  <a:pt x="4920565" y="-17759"/>
                  <a:pt x="5096589" y="0"/>
                </a:cubicBezTo>
                <a:cubicBezTo>
                  <a:pt x="5272613" y="17759"/>
                  <a:pt x="5682572" y="-21369"/>
                  <a:pt x="5995987" y="0"/>
                </a:cubicBezTo>
                <a:cubicBezTo>
                  <a:pt x="5999833" y="159347"/>
                  <a:pt x="5999490" y="232994"/>
                  <a:pt x="5995987" y="432118"/>
                </a:cubicBezTo>
                <a:cubicBezTo>
                  <a:pt x="5992484" y="631242"/>
                  <a:pt x="5995710" y="706546"/>
                  <a:pt x="5995987" y="830997"/>
                </a:cubicBezTo>
                <a:cubicBezTo>
                  <a:pt x="5787222" y="808338"/>
                  <a:pt x="5396845" y="831086"/>
                  <a:pt x="5209846" y="830997"/>
                </a:cubicBezTo>
                <a:cubicBezTo>
                  <a:pt x="5022847" y="830908"/>
                  <a:pt x="4693459" y="847608"/>
                  <a:pt x="4483666" y="830997"/>
                </a:cubicBezTo>
                <a:cubicBezTo>
                  <a:pt x="4273873" y="814386"/>
                  <a:pt x="4116099" y="821958"/>
                  <a:pt x="3997325" y="830997"/>
                </a:cubicBezTo>
                <a:cubicBezTo>
                  <a:pt x="3878551" y="840036"/>
                  <a:pt x="3609575" y="832927"/>
                  <a:pt x="3391064" y="830997"/>
                </a:cubicBezTo>
                <a:cubicBezTo>
                  <a:pt x="3172553" y="829067"/>
                  <a:pt x="3108749" y="822251"/>
                  <a:pt x="2904723" y="830997"/>
                </a:cubicBezTo>
                <a:cubicBezTo>
                  <a:pt x="2700697" y="839743"/>
                  <a:pt x="2498652" y="856786"/>
                  <a:pt x="2298462" y="830997"/>
                </a:cubicBezTo>
                <a:cubicBezTo>
                  <a:pt x="2098272" y="805208"/>
                  <a:pt x="1935329" y="843945"/>
                  <a:pt x="1632241" y="830997"/>
                </a:cubicBezTo>
                <a:cubicBezTo>
                  <a:pt x="1329153" y="818049"/>
                  <a:pt x="1272653" y="815431"/>
                  <a:pt x="1025980" y="830997"/>
                </a:cubicBezTo>
                <a:cubicBezTo>
                  <a:pt x="779307" y="846563"/>
                  <a:pt x="247064" y="860902"/>
                  <a:pt x="0" y="830997"/>
                </a:cubicBezTo>
                <a:cubicBezTo>
                  <a:pt x="4140" y="725842"/>
                  <a:pt x="10490" y="548638"/>
                  <a:pt x="0" y="432118"/>
                </a:cubicBezTo>
                <a:cubicBezTo>
                  <a:pt x="-10490" y="315598"/>
                  <a:pt x="-7622" y="209331"/>
                  <a:pt x="0" y="0"/>
                </a:cubicBezTo>
                <a:close/>
              </a:path>
            </a:pathLst>
          </a:custGeom>
          <a:noFill/>
          <a:ln w="12700">
            <a:solidFill>
              <a:schemeClr val="tx1">
                <a:lumMod val="95000"/>
              </a:schemeClr>
            </a:solidFill>
            <a:extLst>
              <a:ext uri="{C807C97D-BFC1-408E-A445-0C87EB9F89A2}">
                <ask:lineSketchStyleProps xmlns:ask="http://schemas.microsoft.com/office/drawing/2018/sketchyshapes" sd="856151098">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Only ages below 90 were included</a:t>
            </a:r>
          </a:p>
          <a:p>
            <a:pPr marL="285750" indent="-285750">
              <a:buFont typeface="Arial" panose="020B0604020202020204" pitchFamily="34" charset="0"/>
              <a:buChar char="•"/>
            </a:pPr>
            <a:r>
              <a:rPr lang="en-US" sz="1600" dirty="0">
                <a:solidFill>
                  <a:schemeClr val="accent5">
                    <a:lumMod val="40000"/>
                    <a:lumOff val="60000"/>
                  </a:schemeClr>
                </a:solidFill>
              </a:rPr>
              <a:t>There were 57 entries for 91 – 97 years of age not included</a:t>
            </a:r>
          </a:p>
          <a:p>
            <a:pPr marL="285750" indent="-285750">
              <a:buFont typeface="Arial" panose="020B0604020202020204" pitchFamily="34" charset="0"/>
              <a:buChar char="•"/>
            </a:pPr>
            <a:r>
              <a:rPr lang="en-US" sz="1600" dirty="0">
                <a:solidFill>
                  <a:schemeClr val="accent5">
                    <a:lumMod val="40000"/>
                    <a:lumOff val="60000"/>
                  </a:schemeClr>
                </a:solidFill>
              </a:rPr>
              <a:t>Anomalous 1030 trips with ages &gt; 100 not included as well</a:t>
            </a:r>
          </a:p>
        </p:txBody>
      </p:sp>
      <p:sp>
        <p:nvSpPr>
          <p:cNvPr id="33" name="Oval 32">
            <a:extLst>
              <a:ext uri="{FF2B5EF4-FFF2-40B4-BE49-F238E27FC236}">
                <a16:creationId xmlns:a16="http://schemas.microsoft.com/office/drawing/2014/main" id="{C53A8A48-F206-B23C-DF3E-5642F6B98DD2}"/>
              </a:ext>
            </a:extLst>
          </p:cNvPr>
          <p:cNvSpPr/>
          <p:nvPr/>
        </p:nvSpPr>
        <p:spPr>
          <a:xfrm>
            <a:off x="9520238" y="3209925"/>
            <a:ext cx="1214437" cy="733425"/>
          </a:xfrm>
          <a:custGeom>
            <a:avLst/>
            <a:gdLst>
              <a:gd name="connsiteX0" fmla="*/ 0 w 1214437"/>
              <a:gd name="connsiteY0" fmla="*/ 366713 h 733425"/>
              <a:gd name="connsiteX1" fmla="*/ 607219 w 1214437"/>
              <a:gd name="connsiteY1" fmla="*/ 0 h 733425"/>
              <a:gd name="connsiteX2" fmla="*/ 1214438 w 1214437"/>
              <a:gd name="connsiteY2" fmla="*/ 366713 h 733425"/>
              <a:gd name="connsiteX3" fmla="*/ 607219 w 1214437"/>
              <a:gd name="connsiteY3" fmla="*/ 733426 h 733425"/>
              <a:gd name="connsiteX4" fmla="*/ 0 w 1214437"/>
              <a:gd name="connsiteY4" fmla="*/ 366713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7" h="733425" extrusionOk="0">
                <a:moveTo>
                  <a:pt x="0" y="366713"/>
                </a:moveTo>
                <a:cubicBezTo>
                  <a:pt x="-18651" y="126221"/>
                  <a:pt x="207450" y="-28014"/>
                  <a:pt x="607219" y="0"/>
                </a:cubicBezTo>
                <a:cubicBezTo>
                  <a:pt x="949285" y="-57"/>
                  <a:pt x="1190710" y="176721"/>
                  <a:pt x="1214438" y="366713"/>
                </a:cubicBezTo>
                <a:cubicBezTo>
                  <a:pt x="1219594" y="556479"/>
                  <a:pt x="917231" y="717387"/>
                  <a:pt x="607219" y="733426"/>
                </a:cubicBezTo>
                <a:cubicBezTo>
                  <a:pt x="288057" y="761807"/>
                  <a:pt x="33545" y="563882"/>
                  <a:pt x="0" y="366713"/>
                </a:cubicBezTo>
                <a:close/>
              </a:path>
            </a:pathLst>
          </a:custGeom>
          <a:noFill/>
          <a:ln w="57150">
            <a:solidFill>
              <a:srgbClr val="FF0000"/>
            </a:solidFill>
            <a:extLst>
              <a:ext uri="{C807C97D-BFC1-408E-A445-0C87EB9F89A2}">
                <ask:lineSketchStyleProps xmlns:ask="http://schemas.microsoft.com/office/drawing/2018/sketchyshapes" sd="1486349449">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Speech Bubble: Oval 34">
            <a:extLst>
              <a:ext uri="{FF2B5EF4-FFF2-40B4-BE49-F238E27FC236}">
                <a16:creationId xmlns:a16="http://schemas.microsoft.com/office/drawing/2014/main" id="{9C7173FC-5A3F-D7C2-C800-ACD1C2A92ECD}"/>
              </a:ext>
            </a:extLst>
          </p:cNvPr>
          <p:cNvSpPr/>
          <p:nvPr/>
        </p:nvSpPr>
        <p:spPr>
          <a:xfrm>
            <a:off x="9520238" y="4004630"/>
            <a:ext cx="2562225" cy="781683"/>
          </a:xfr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 group with Most No. </a:t>
            </a:r>
            <a:r>
              <a:rPr lang="en-US"/>
              <a:t>of Trips</a:t>
            </a:r>
            <a:endParaRPr lang="en-PH" dirty="0"/>
          </a:p>
        </p:txBody>
      </p:sp>
      <p:sp>
        <p:nvSpPr>
          <p:cNvPr id="36" name="Oval 35">
            <a:extLst>
              <a:ext uri="{FF2B5EF4-FFF2-40B4-BE49-F238E27FC236}">
                <a16:creationId xmlns:a16="http://schemas.microsoft.com/office/drawing/2014/main" id="{116B2DF8-CB44-AA25-10B3-BF685F1A9530}"/>
              </a:ext>
            </a:extLst>
          </p:cNvPr>
          <p:cNvSpPr/>
          <p:nvPr/>
        </p:nvSpPr>
        <p:spPr>
          <a:xfrm>
            <a:off x="981076" y="3167062"/>
            <a:ext cx="1214437" cy="733425"/>
          </a:xfrm>
          <a:custGeom>
            <a:avLst/>
            <a:gdLst>
              <a:gd name="connsiteX0" fmla="*/ 0 w 1214437"/>
              <a:gd name="connsiteY0" fmla="*/ 366713 h 733425"/>
              <a:gd name="connsiteX1" fmla="*/ 607219 w 1214437"/>
              <a:gd name="connsiteY1" fmla="*/ 0 h 733425"/>
              <a:gd name="connsiteX2" fmla="*/ 1214438 w 1214437"/>
              <a:gd name="connsiteY2" fmla="*/ 366713 h 733425"/>
              <a:gd name="connsiteX3" fmla="*/ 607219 w 1214437"/>
              <a:gd name="connsiteY3" fmla="*/ 733426 h 733425"/>
              <a:gd name="connsiteX4" fmla="*/ 0 w 1214437"/>
              <a:gd name="connsiteY4" fmla="*/ 366713 h 73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37" h="733425" extrusionOk="0">
                <a:moveTo>
                  <a:pt x="0" y="366713"/>
                </a:moveTo>
                <a:cubicBezTo>
                  <a:pt x="-18651" y="126221"/>
                  <a:pt x="207450" y="-28014"/>
                  <a:pt x="607219" y="0"/>
                </a:cubicBezTo>
                <a:cubicBezTo>
                  <a:pt x="949285" y="-57"/>
                  <a:pt x="1190710" y="176721"/>
                  <a:pt x="1214438" y="366713"/>
                </a:cubicBezTo>
                <a:cubicBezTo>
                  <a:pt x="1219594" y="556479"/>
                  <a:pt x="917231" y="717387"/>
                  <a:pt x="607219" y="733426"/>
                </a:cubicBezTo>
                <a:cubicBezTo>
                  <a:pt x="288057" y="761807"/>
                  <a:pt x="33545" y="563882"/>
                  <a:pt x="0" y="366713"/>
                </a:cubicBezTo>
                <a:close/>
              </a:path>
            </a:pathLst>
          </a:custGeom>
          <a:noFill/>
          <a:ln w="57150">
            <a:solidFill>
              <a:srgbClr val="FF0000"/>
            </a:solidFill>
            <a:extLst>
              <a:ext uri="{C807C97D-BFC1-408E-A445-0C87EB9F89A2}">
                <ask:lineSketchStyleProps xmlns:ask="http://schemas.microsoft.com/office/drawing/2018/sketchyshapes" sd="1486349449">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882777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 name="Chart 1">
            <a:extLst>
              <a:ext uri="{FF2B5EF4-FFF2-40B4-BE49-F238E27FC236}">
                <a16:creationId xmlns:a16="http://schemas.microsoft.com/office/drawing/2014/main" id="{4585F18D-ACAC-4C06-715C-DCD5719D4EB0}"/>
              </a:ext>
            </a:extLst>
          </p:cNvPr>
          <p:cNvGraphicFramePr>
            <a:graphicFrameLocks/>
          </p:cNvGraphicFramePr>
          <p:nvPr>
            <p:extLst>
              <p:ext uri="{D42A27DB-BD31-4B8C-83A1-F6EECF244321}">
                <p14:modId xmlns:p14="http://schemas.microsoft.com/office/powerpoint/2010/main" val="3045720299"/>
              </p:ext>
            </p:extLst>
          </p:nvPr>
        </p:nvGraphicFramePr>
        <p:xfrm>
          <a:off x="1013618" y="714976"/>
          <a:ext cx="6916738" cy="28609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CF3EFD9-F426-8A77-E71B-FF29735B82AE}"/>
              </a:ext>
            </a:extLst>
          </p:cNvPr>
          <p:cNvGraphicFramePr>
            <a:graphicFrameLocks/>
          </p:cNvGraphicFramePr>
          <p:nvPr>
            <p:extLst>
              <p:ext uri="{D42A27DB-BD31-4B8C-83A1-F6EECF244321}">
                <p14:modId xmlns:p14="http://schemas.microsoft.com/office/powerpoint/2010/main" val="2168927530"/>
              </p:ext>
            </p:extLst>
          </p:nvPr>
        </p:nvGraphicFramePr>
        <p:xfrm>
          <a:off x="1013619" y="3857104"/>
          <a:ext cx="6916738" cy="271972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C68E9726-F0CA-E678-512B-741E1D5C1DCF}"/>
              </a:ext>
            </a:extLst>
          </p:cNvPr>
          <p:cNvSpPr txBox="1"/>
          <p:nvPr/>
        </p:nvSpPr>
        <p:spPr>
          <a:xfrm>
            <a:off x="8616483" y="1550017"/>
            <a:ext cx="2382837" cy="646331"/>
          </a:xfrm>
          <a:prstGeom prst="rect">
            <a:avLst/>
          </a:prstGeom>
          <a:noFill/>
        </p:spPr>
        <p:txBody>
          <a:bodyPr wrap="square" rtlCol="0">
            <a:spAutoFit/>
          </a:bodyPr>
          <a:lstStyle/>
          <a:p>
            <a:r>
              <a:rPr lang="en-US" u="sng" dirty="0"/>
              <a:t>Insights</a:t>
            </a:r>
            <a:r>
              <a:rPr lang="en-US" dirty="0"/>
              <a:t>: </a:t>
            </a:r>
          </a:p>
          <a:p>
            <a:endParaRPr lang="en-US" dirty="0"/>
          </a:p>
        </p:txBody>
      </p:sp>
      <p:sp>
        <p:nvSpPr>
          <p:cNvPr id="5" name="TextBox 4">
            <a:extLst>
              <a:ext uri="{FF2B5EF4-FFF2-40B4-BE49-F238E27FC236}">
                <a16:creationId xmlns:a16="http://schemas.microsoft.com/office/drawing/2014/main" id="{890B8CA7-57B0-D916-9514-D1A7EA4ACEA6}"/>
              </a:ext>
            </a:extLst>
          </p:cNvPr>
          <p:cNvSpPr txBox="1"/>
          <p:nvPr/>
        </p:nvSpPr>
        <p:spPr>
          <a:xfrm>
            <a:off x="8819871" y="1873182"/>
            <a:ext cx="3073211" cy="923330"/>
          </a:xfrm>
          <a:prstGeom prst="rect">
            <a:avLst/>
          </a:prstGeom>
          <a:noFill/>
        </p:spPr>
        <p:txBody>
          <a:bodyPr wrap="square" rtlCol="0">
            <a:spAutoFit/>
          </a:bodyPr>
          <a:lstStyle/>
          <a:p>
            <a:r>
              <a:rPr lang="en-US" dirty="0"/>
              <a:t>Age group w/ most no. of trips is 21-30 followed by 31-40.</a:t>
            </a:r>
          </a:p>
          <a:p>
            <a:pPr marL="342900" indent="-342900">
              <a:buFont typeface="+mj-lt"/>
              <a:buAutoNum type="arabicPeriod"/>
            </a:pPr>
            <a:endParaRPr lang="en-US" dirty="0"/>
          </a:p>
        </p:txBody>
      </p:sp>
      <p:sp>
        <p:nvSpPr>
          <p:cNvPr id="6" name="TextBox 5">
            <a:extLst>
              <a:ext uri="{FF2B5EF4-FFF2-40B4-BE49-F238E27FC236}">
                <a16:creationId xmlns:a16="http://schemas.microsoft.com/office/drawing/2014/main" id="{B572C75C-73BD-1570-A9C1-15AFDCA01B65}"/>
              </a:ext>
            </a:extLst>
          </p:cNvPr>
          <p:cNvSpPr txBox="1"/>
          <p:nvPr/>
        </p:nvSpPr>
        <p:spPr>
          <a:xfrm>
            <a:off x="8616483" y="4714876"/>
            <a:ext cx="2382837" cy="646331"/>
          </a:xfrm>
          <a:prstGeom prst="rect">
            <a:avLst/>
          </a:prstGeom>
          <a:noFill/>
        </p:spPr>
        <p:txBody>
          <a:bodyPr wrap="square" rtlCol="0">
            <a:spAutoFit/>
          </a:bodyPr>
          <a:lstStyle/>
          <a:p>
            <a:r>
              <a:rPr lang="en-US" u="sng" dirty="0"/>
              <a:t>Insights: </a:t>
            </a:r>
          </a:p>
          <a:p>
            <a:endParaRPr lang="en-US" u="sng" dirty="0"/>
          </a:p>
        </p:txBody>
      </p:sp>
      <p:sp>
        <p:nvSpPr>
          <p:cNvPr id="7" name="TextBox 6">
            <a:extLst>
              <a:ext uri="{FF2B5EF4-FFF2-40B4-BE49-F238E27FC236}">
                <a16:creationId xmlns:a16="http://schemas.microsoft.com/office/drawing/2014/main" id="{40DD5121-AE24-2F97-9F61-7121D9C4B039}"/>
              </a:ext>
            </a:extLst>
          </p:cNvPr>
          <p:cNvSpPr txBox="1"/>
          <p:nvPr/>
        </p:nvSpPr>
        <p:spPr>
          <a:xfrm>
            <a:off x="8819871" y="5038041"/>
            <a:ext cx="3073211" cy="1200329"/>
          </a:xfrm>
          <a:prstGeom prst="rect">
            <a:avLst/>
          </a:prstGeom>
          <a:noFill/>
        </p:spPr>
        <p:txBody>
          <a:bodyPr wrap="square" rtlCol="0">
            <a:spAutoFit/>
          </a:bodyPr>
          <a:lstStyle/>
          <a:p>
            <a:r>
              <a:rPr lang="en-US" dirty="0"/>
              <a:t>Age group w/ most no. of trips is 31-40 closely followed by 21-30 and 41-50.</a:t>
            </a:r>
          </a:p>
          <a:p>
            <a:pPr marL="342900" indent="-342900">
              <a:buFont typeface="+mj-lt"/>
              <a:buAutoNum type="arabicPeriod"/>
            </a:pPr>
            <a:endParaRPr lang="en-US" dirty="0"/>
          </a:p>
        </p:txBody>
      </p:sp>
      <p:sp>
        <p:nvSpPr>
          <p:cNvPr id="9" name="Oval 8">
            <a:extLst>
              <a:ext uri="{FF2B5EF4-FFF2-40B4-BE49-F238E27FC236}">
                <a16:creationId xmlns:a16="http://schemas.microsoft.com/office/drawing/2014/main" id="{CD0770F0-1167-C831-F59F-0A20A492F341}"/>
              </a:ext>
            </a:extLst>
          </p:cNvPr>
          <p:cNvSpPr/>
          <p:nvPr/>
        </p:nvSpPr>
        <p:spPr>
          <a:xfrm>
            <a:off x="2352676" y="3010421"/>
            <a:ext cx="804862" cy="656712"/>
          </a:xfrm>
          <a:custGeom>
            <a:avLst/>
            <a:gdLst>
              <a:gd name="connsiteX0" fmla="*/ 0 w 804862"/>
              <a:gd name="connsiteY0" fmla="*/ 328356 h 656712"/>
              <a:gd name="connsiteX1" fmla="*/ 402431 w 804862"/>
              <a:gd name="connsiteY1" fmla="*/ 0 h 656712"/>
              <a:gd name="connsiteX2" fmla="*/ 804862 w 804862"/>
              <a:gd name="connsiteY2" fmla="*/ 328356 h 656712"/>
              <a:gd name="connsiteX3" fmla="*/ 402431 w 804862"/>
              <a:gd name="connsiteY3" fmla="*/ 656712 h 656712"/>
              <a:gd name="connsiteX4" fmla="*/ 0 w 804862"/>
              <a:gd name="connsiteY4" fmla="*/ 328356 h 656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862" h="656712" extrusionOk="0">
                <a:moveTo>
                  <a:pt x="0" y="328356"/>
                </a:moveTo>
                <a:cubicBezTo>
                  <a:pt x="-7628" y="131484"/>
                  <a:pt x="161470" y="-8135"/>
                  <a:pt x="402431" y="0"/>
                </a:cubicBezTo>
                <a:cubicBezTo>
                  <a:pt x="632376" y="-66"/>
                  <a:pt x="777303" y="161571"/>
                  <a:pt x="804862" y="328356"/>
                </a:cubicBezTo>
                <a:cubicBezTo>
                  <a:pt x="815794" y="482637"/>
                  <a:pt x="609956" y="647390"/>
                  <a:pt x="402431" y="656712"/>
                </a:cubicBezTo>
                <a:cubicBezTo>
                  <a:pt x="195575" y="683700"/>
                  <a:pt x="34606" y="504172"/>
                  <a:pt x="0" y="328356"/>
                </a:cubicBezTo>
                <a:close/>
              </a:path>
            </a:pathLst>
          </a:custGeom>
          <a:noFill/>
          <a:ln w="57150">
            <a:solidFill>
              <a:srgbClr val="FF0000"/>
            </a:solidFill>
            <a:extLst>
              <a:ext uri="{C807C97D-BFC1-408E-A445-0C87EB9F89A2}">
                <ask:lineSketchStyleProps xmlns:ask="http://schemas.microsoft.com/office/drawing/2018/sketchyshapes" sd="1486349449">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Oval 10">
            <a:extLst>
              <a:ext uri="{FF2B5EF4-FFF2-40B4-BE49-F238E27FC236}">
                <a16:creationId xmlns:a16="http://schemas.microsoft.com/office/drawing/2014/main" id="{41E1B6A2-197B-3A02-5A09-8E842A473451}"/>
              </a:ext>
            </a:extLst>
          </p:cNvPr>
          <p:cNvSpPr/>
          <p:nvPr/>
        </p:nvSpPr>
        <p:spPr>
          <a:xfrm>
            <a:off x="3262313" y="6060702"/>
            <a:ext cx="804862" cy="656712"/>
          </a:xfrm>
          <a:custGeom>
            <a:avLst/>
            <a:gdLst>
              <a:gd name="connsiteX0" fmla="*/ 0 w 804862"/>
              <a:gd name="connsiteY0" fmla="*/ 328356 h 656712"/>
              <a:gd name="connsiteX1" fmla="*/ 402431 w 804862"/>
              <a:gd name="connsiteY1" fmla="*/ 0 h 656712"/>
              <a:gd name="connsiteX2" fmla="*/ 804862 w 804862"/>
              <a:gd name="connsiteY2" fmla="*/ 328356 h 656712"/>
              <a:gd name="connsiteX3" fmla="*/ 402431 w 804862"/>
              <a:gd name="connsiteY3" fmla="*/ 656712 h 656712"/>
              <a:gd name="connsiteX4" fmla="*/ 0 w 804862"/>
              <a:gd name="connsiteY4" fmla="*/ 328356 h 656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862" h="656712" extrusionOk="0">
                <a:moveTo>
                  <a:pt x="0" y="328356"/>
                </a:moveTo>
                <a:cubicBezTo>
                  <a:pt x="-7628" y="131484"/>
                  <a:pt x="161470" y="-8135"/>
                  <a:pt x="402431" y="0"/>
                </a:cubicBezTo>
                <a:cubicBezTo>
                  <a:pt x="632376" y="-66"/>
                  <a:pt x="777303" y="161571"/>
                  <a:pt x="804862" y="328356"/>
                </a:cubicBezTo>
                <a:cubicBezTo>
                  <a:pt x="815794" y="482637"/>
                  <a:pt x="609956" y="647390"/>
                  <a:pt x="402431" y="656712"/>
                </a:cubicBezTo>
                <a:cubicBezTo>
                  <a:pt x="195575" y="683700"/>
                  <a:pt x="34606" y="504172"/>
                  <a:pt x="0" y="328356"/>
                </a:cubicBezTo>
                <a:close/>
              </a:path>
            </a:pathLst>
          </a:custGeom>
          <a:noFill/>
          <a:ln w="57150">
            <a:solidFill>
              <a:srgbClr val="FF0000"/>
            </a:solidFill>
            <a:extLst>
              <a:ext uri="{C807C97D-BFC1-408E-A445-0C87EB9F89A2}">
                <ask:lineSketchStyleProps xmlns:ask="http://schemas.microsoft.com/office/drawing/2018/sketchyshapes" sd="1486349449">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6239378D-BFC2-A4EF-CF2C-5367731160CC}"/>
              </a:ext>
            </a:extLst>
          </p:cNvPr>
          <p:cNvSpPr txBox="1"/>
          <p:nvPr/>
        </p:nvSpPr>
        <p:spPr>
          <a:xfrm rot="16200000">
            <a:off x="-87130" y="1983639"/>
            <a:ext cx="1628775" cy="477054"/>
          </a:xfrm>
          <a:prstGeom prst="rect">
            <a:avLst/>
          </a:prstGeom>
          <a:noFill/>
        </p:spPr>
        <p:txBody>
          <a:bodyPr wrap="square" rtlCol="0">
            <a:spAutoFit/>
          </a:bodyPr>
          <a:lstStyle/>
          <a:p>
            <a:pPr algn="ctr"/>
            <a:r>
              <a:rPr lang="en-US" sz="2500" dirty="0"/>
              <a:t>CASUAL</a:t>
            </a:r>
            <a:endParaRPr lang="en-PH" sz="2500" dirty="0"/>
          </a:p>
        </p:txBody>
      </p:sp>
      <p:sp>
        <p:nvSpPr>
          <p:cNvPr id="17" name="TextBox 16">
            <a:extLst>
              <a:ext uri="{FF2B5EF4-FFF2-40B4-BE49-F238E27FC236}">
                <a16:creationId xmlns:a16="http://schemas.microsoft.com/office/drawing/2014/main" id="{FF56237A-EC13-BFB5-3425-422D925179BB}"/>
              </a:ext>
            </a:extLst>
          </p:cNvPr>
          <p:cNvSpPr txBox="1"/>
          <p:nvPr/>
        </p:nvSpPr>
        <p:spPr>
          <a:xfrm rot="16200000">
            <a:off x="-49172" y="4843902"/>
            <a:ext cx="1552858" cy="861774"/>
          </a:xfrm>
          <a:prstGeom prst="rect">
            <a:avLst/>
          </a:prstGeom>
          <a:noFill/>
        </p:spPr>
        <p:txBody>
          <a:bodyPr wrap="square" rtlCol="0">
            <a:spAutoFit/>
          </a:bodyPr>
          <a:lstStyle/>
          <a:p>
            <a:pPr algn="ctr"/>
            <a:r>
              <a:rPr lang="en-US" sz="2500" dirty="0"/>
              <a:t>ANNUAL MEMBER</a:t>
            </a:r>
            <a:endParaRPr lang="en-PH" sz="2500" dirty="0"/>
          </a:p>
        </p:txBody>
      </p:sp>
      <p:sp>
        <p:nvSpPr>
          <p:cNvPr id="20" name="TextBox 19">
            <a:extLst>
              <a:ext uri="{FF2B5EF4-FFF2-40B4-BE49-F238E27FC236}">
                <a16:creationId xmlns:a16="http://schemas.microsoft.com/office/drawing/2014/main" id="{AB6D7533-9B68-EE3B-DD7A-DE722DB14C8B}"/>
              </a:ext>
            </a:extLst>
          </p:cNvPr>
          <p:cNvSpPr txBox="1"/>
          <p:nvPr/>
        </p:nvSpPr>
        <p:spPr>
          <a:xfrm>
            <a:off x="8772714" y="2947780"/>
            <a:ext cx="3073211" cy="1015663"/>
          </a:xfrm>
          <a:prstGeom prst="rect">
            <a:avLst/>
          </a:prstGeom>
          <a:noFill/>
        </p:spPr>
        <p:txBody>
          <a:bodyPr wrap="square" rtlCol="0">
            <a:spAutoFit/>
          </a:bodyPr>
          <a:lstStyle/>
          <a:p>
            <a:r>
              <a:rPr lang="en-US" sz="2000" b="1" dirty="0">
                <a:solidFill>
                  <a:srgbClr val="FFFF00"/>
                </a:solidFill>
              </a:rPr>
              <a:t>Focus marketing efforts on </a:t>
            </a:r>
            <a:r>
              <a:rPr lang="en-US" sz="2000" b="1" u="sng" dirty="0">
                <a:solidFill>
                  <a:srgbClr val="FFFF00"/>
                </a:solidFill>
              </a:rPr>
              <a:t>age group 21 – 40</a:t>
            </a:r>
            <a:r>
              <a:rPr lang="en-US" sz="2000" b="1" dirty="0">
                <a:solidFill>
                  <a:srgbClr val="FFFF00"/>
                </a:solidFill>
              </a:rPr>
              <a:t>.</a:t>
            </a:r>
          </a:p>
          <a:p>
            <a:pPr marL="342900" indent="-342900">
              <a:buFont typeface="+mj-lt"/>
              <a:buAutoNum type="arabicPeriod"/>
            </a:pPr>
            <a:endParaRPr lang="en-US" sz="2000" b="1" dirty="0">
              <a:solidFill>
                <a:srgbClr val="FFFF00"/>
              </a:solidFill>
            </a:endParaRPr>
          </a:p>
        </p:txBody>
      </p:sp>
      <p:sp>
        <p:nvSpPr>
          <p:cNvPr id="8" name="TextBox 7">
            <a:extLst>
              <a:ext uri="{FF2B5EF4-FFF2-40B4-BE49-F238E27FC236}">
                <a16:creationId xmlns:a16="http://schemas.microsoft.com/office/drawing/2014/main" id="{6DC6E60D-4A01-9B00-6330-BDBE4921C66F}"/>
              </a:ext>
            </a:extLst>
          </p:cNvPr>
          <p:cNvSpPr txBox="1"/>
          <p:nvPr/>
        </p:nvSpPr>
        <p:spPr>
          <a:xfrm>
            <a:off x="8475662" y="152254"/>
            <a:ext cx="5405439" cy="553998"/>
          </a:xfrm>
          <a:prstGeom prst="rect">
            <a:avLst/>
          </a:prstGeom>
          <a:noFill/>
        </p:spPr>
        <p:txBody>
          <a:bodyPr wrap="square" rtlCol="0">
            <a:spAutoFit/>
          </a:bodyPr>
          <a:lstStyle/>
          <a:p>
            <a:r>
              <a:rPr lang="en-US" sz="3000" b="1" u="sng" dirty="0"/>
              <a:t>No. of Trips by Age</a:t>
            </a:r>
            <a:endParaRPr lang="en-PH" sz="3000" b="1" u="sng" dirty="0"/>
          </a:p>
        </p:txBody>
      </p:sp>
      <p:sp>
        <p:nvSpPr>
          <p:cNvPr id="10" name="TextBox 9">
            <a:extLst>
              <a:ext uri="{FF2B5EF4-FFF2-40B4-BE49-F238E27FC236}">
                <a16:creationId xmlns:a16="http://schemas.microsoft.com/office/drawing/2014/main" id="{0E184A64-4065-1B51-6774-1397C721B615}"/>
              </a:ext>
            </a:extLst>
          </p:cNvPr>
          <p:cNvSpPr txBox="1"/>
          <p:nvPr/>
        </p:nvSpPr>
        <p:spPr>
          <a:xfrm>
            <a:off x="8475662" y="607221"/>
            <a:ext cx="3125788" cy="400110"/>
          </a:xfrm>
          <a:prstGeom prst="rect">
            <a:avLst/>
          </a:prstGeom>
          <a:noFill/>
        </p:spPr>
        <p:txBody>
          <a:bodyPr wrap="square" rtlCol="0">
            <a:spAutoFit/>
          </a:bodyPr>
          <a:lstStyle/>
          <a:p>
            <a:r>
              <a:rPr lang="en-US" sz="2000" b="1" dirty="0"/>
              <a:t>Casual vs Annual Member</a:t>
            </a:r>
          </a:p>
        </p:txBody>
      </p:sp>
    </p:spTree>
    <p:extLst>
      <p:ext uri="{BB962C8B-B14F-4D97-AF65-F5344CB8AC3E}">
        <p14:creationId xmlns:p14="http://schemas.microsoft.com/office/powerpoint/2010/main" val="931171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416</TotalTime>
  <Words>1288</Words>
  <Application>Microsoft Office PowerPoint</Application>
  <PresentationFormat>Widescreen</PresentationFormat>
  <Paragraphs>250</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Georgia Pro Cond Light</vt:lpstr>
      <vt:lpstr>Speak Pro</vt:lpstr>
      <vt:lpstr>Office Theme</vt:lpstr>
      <vt:lpstr>RetrospectVTI</vt:lpstr>
      <vt:lpstr>Cyclistic - BikeShare</vt:lpstr>
      <vt:lpstr>This presentation aims to: </vt:lpstr>
      <vt:lpstr>Before we proceed…</vt:lpstr>
      <vt:lpstr>PowerPoint Presentation</vt:lpstr>
      <vt:lpstr>Results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What we have (might have) so far…</vt:lpstr>
      <vt:lpstr>What we have (might have) so far…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 BikeShare</dc:title>
  <dc:creator>Jess Anthony  P. Alcid</dc:creator>
  <cp:lastModifiedBy>Jess Anthony  P. Alcid</cp:lastModifiedBy>
  <cp:revision>6</cp:revision>
  <dcterms:created xsi:type="dcterms:W3CDTF">2023-01-31T07:48:48Z</dcterms:created>
  <dcterms:modified xsi:type="dcterms:W3CDTF">2023-02-01T06:01:06Z</dcterms:modified>
</cp:coreProperties>
</file>