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1"/>
  </p:sldMasterIdLst>
  <p:notesMasterIdLst>
    <p:notesMasterId r:id="rId21"/>
  </p:notesMasterIdLst>
  <p:sldIdLst>
    <p:sldId id="292" r:id="rId2"/>
    <p:sldId id="294" r:id="rId3"/>
    <p:sldId id="298" r:id="rId4"/>
    <p:sldId id="295" r:id="rId5"/>
    <p:sldId id="299" r:id="rId6"/>
    <p:sldId id="305" r:id="rId7"/>
    <p:sldId id="300" r:id="rId8"/>
    <p:sldId id="302" r:id="rId9"/>
    <p:sldId id="303" r:id="rId10"/>
    <p:sldId id="304" r:id="rId11"/>
    <p:sldId id="306" r:id="rId12"/>
    <p:sldId id="307" r:id="rId13"/>
    <p:sldId id="314" r:id="rId14"/>
    <p:sldId id="315" r:id="rId15"/>
    <p:sldId id="312" r:id="rId16"/>
    <p:sldId id="308" r:id="rId17"/>
    <p:sldId id="311" r:id="rId18"/>
    <p:sldId id="310" r:id="rId19"/>
    <p:sldId id="3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F06F4-D4D7-4AD1-A564-6221F570908C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78D6-E1D0-4343-B90E-6DC9234D5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59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878D6-E1D0-4343-B90E-6DC9234D52E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68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6" name="Marcador de Posição d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7" name="Marcador de Posição de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Marcador de Posição do Número do Diapositivo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Marcador de Posição do Número do Diapositivo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25" name="Marcador de Posição do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8" name="Marcador de Posição de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4" name="Marcador de Posição do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9" name="Marcador de Posição do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Marcador de Posição do Número do Diapositivo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Marcador de Posição do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Marcador de Posição do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9200" y="0"/>
            <a:ext cx="7200900" cy="91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42875" algn="ctr">
              <a:lnSpc>
                <a:spcPct val="150000"/>
              </a:lnSpc>
              <a:spcAft>
                <a:spcPts val="45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PT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EXERCÍCIO  PRÁTICO WINDOWS FORMAS APPLICATION </a:t>
            </a:r>
            <a:endParaRPr lang="pt-P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8683" y="712490"/>
            <a:ext cx="8382000" cy="125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PT" sz="1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PT" sz="8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 um programa em C# que calcula a soma de dois números digitado pelo utilizador e dê o resultado da soma. </a:t>
            </a:r>
            <a:endParaRPr lang="pt-PT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724400" y="2131733"/>
            <a:ext cx="3048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os Buttons (Texto)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Button1 = Executar 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Button2 = Limpar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Button3 = Sair </a:t>
            </a:r>
            <a:endParaRPr lang="pt-PT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os Buttons nomes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Button1 = btexecutar 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Button2 = btlimpar</a:t>
            </a: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Button3 =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btsair</a:t>
            </a: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7976" y="4288074"/>
            <a:ext cx="2743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Textbox</a:t>
            </a:r>
            <a:endParaRPr lang="pt-P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Textbox1= txt_valo1</a:t>
            </a: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Textbox2 = txt_valo2</a:t>
            </a:r>
          </a:p>
          <a:p>
            <a:pPr marL="228600">
              <a:lnSpc>
                <a:spcPct val="150000"/>
              </a:lnSpc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Textbox3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txt_resultado </a:t>
            </a: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0015" y="2118249"/>
            <a:ext cx="2667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Labes </a:t>
            </a:r>
            <a:endParaRPr lang="pt-P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Label1= Valor1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Label1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Valor3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Label1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Resulatdo </a:t>
            </a: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1295400"/>
            <a:ext cx="8153400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btcancelar_Click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btlimpar_Click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txtvalor1.Text = </a:t>
            </a:r>
            <a:r>
              <a:rPr lang="pt-PT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txtvalor2.Text = </a:t>
            </a:r>
            <a:r>
              <a:rPr lang="pt-PT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txtresultado.Text = </a:t>
            </a:r>
            <a:r>
              <a:rPr lang="pt-PT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txtvalor1.Focus();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4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1143000"/>
            <a:ext cx="8458200" cy="526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Usando as instruções condicionais (If e Else), desenvolve um programa que calcula a soma de duas Notas digitado pelo utilizador, exibindo a Msgbox a partir de uma Label.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Condições: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Média Final ˃ =10           Msgbox “ Aluno Aprovado”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Média Final ˂ 7               Msgbox “ Aluno Reprovado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Média Final = 8 ou 9       Msgbox “ Recurso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pt-PT" sz="1600" dirty="0" smtClean="0"/>
              <a:t> 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Objectos a Utilizar 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codificação.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Label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Textbox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3400" y="609600"/>
            <a:ext cx="46517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Prático Windows Forms Application 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5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1143000"/>
            <a:ext cx="7086600" cy="518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Mude os nomes dos componentes a partir das propriedades do C# </a:t>
            </a:r>
            <a:endParaRPr lang="pt-PT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pt-PT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</a:pPr>
            <a:r>
              <a:rPr lang="pt-PT" sz="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as Labels &amp; </a:t>
            </a:r>
            <a:r>
              <a:rPr lang="pt-P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</a:t>
            </a:r>
            <a:endParaRPr lang="pt-PT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Label1=Nome = Nota1		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Textbox1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Nome txt_Nota1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Label2= Nome = Nota2		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Textbox2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Nome txt_Nota2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Label3= Nome = Média 		Textbox3= Nome txt_Nota3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endParaRPr lang="pt-P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974850" algn="l"/>
              </a:tabLs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os Botões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Button1=Texto=Executar		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Button1=Nome=btnexecutar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Button2= Texto =Limpar		Button2=Nome=btnlimpar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1974850" algn="l"/>
              </a:tabLs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Button3= Texto =Sair		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Button3=Nome=btnsair</a:t>
            </a:r>
          </a:p>
          <a:p>
            <a:pPr marL="228600">
              <a:lnSpc>
                <a:spcPct val="115000"/>
              </a:lnSpc>
              <a:spcAft>
                <a:spcPts val="1000"/>
              </a:spcAft>
              <a:tabLst>
                <a:tab pos="1974850" algn="l"/>
              </a:tabLst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Label4= Nome= Programa para Calcular a Média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52400" y="210924"/>
                <a:ext cx="8882418" cy="5882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b="1" u="sng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EXERCÍCIOS COM ESTRUTURAS CONDICIONAIS (IF E ELSE</a:t>
                </a:r>
                <a:r>
                  <a:rPr lang="pt-PT" b="1" u="sng" dirty="0" smtClean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:endParaRPr lang="pt-PT" sz="16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endParaRPr lang="pt-PT" sz="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Usando as estruturas condicionais efectua </a:t>
                </a:r>
                <a:r>
                  <a:rPr lang="pt-PT" b="1" dirty="0" smtClean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 seguinte Exercício. </a:t>
                </a:r>
                <a:endParaRPr lang="pt-P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PT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 </a:t>
                </a:r>
                <a:r>
                  <a:rPr lang="pt-PT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IMC</a:t>
                </a:r>
                <a:r>
                  <a:rPr lang="pt-PT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indice de massa corporal é um critério da Organização da Mundial da Saúde  para dar uma indicação sobre a condição de peso de uma pessoa adulta. A fórmula é</a:t>
                </a:r>
                <a:r>
                  <a:rPr lang="pt-PT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IMC=peso/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pt-PT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PT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  <m:t>𝐚𝐥𝐭𝐮𝐫𝐚</m:t>
                        </m:r>
                        <m:r>
                          <a:rPr lang="pt-PT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  <m:t>)</m:t>
                        </m:r>
                      </m:e>
                      <m:sup>
                        <m:r>
                          <a:rPr lang="pt-PT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endParaRPr lang="pt-P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Elabore um programa que leia o peso e altura de um aldulto e mostre a sua condição de acordo com a tabela abaixo</a:t>
                </a:r>
                <a:r>
                  <a:rPr lang="pt-PT" dirty="0" smtClean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.</a:t>
                </a:r>
                <a:endParaRPr lang="pt-P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b="1" dirty="0"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IMC em adulto Condição. </a:t>
                </a:r>
                <a:endParaRPr lang="pt-PT" b="1" dirty="0" smtClean="0">
                  <a:solidFill>
                    <a:srgbClr val="000000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dirty="0" smtClean="0">
                    <a:latin typeface="Century Gothic" panose="020B0502020202020204" pitchFamily="34" charset="0"/>
                  </a:rPr>
                  <a:t>IMC &gt;= 17 </a:t>
                </a:r>
                <a:r>
                  <a:rPr lang="pt-PT" dirty="0" smtClean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Peso </a:t>
                </a:r>
                <a:r>
                  <a:rPr lang="pt-PT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Consolas" panose="020B0609020204030204" pitchFamily="49" charset="0"/>
                  </a:rPr>
                  <a:t>normal </a:t>
                </a:r>
                <a:endParaRPr lang="pt-PT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dirty="0" smtClean="0">
                    <a:latin typeface="Century Gothic" panose="020B0502020202020204" pitchFamily="34" charset="0"/>
                  </a:rPr>
                  <a:t>IMC maior 17 e manor ou igual a 25 Acima do Peso </a:t>
                </a:r>
                <a:r>
                  <a:rPr lang="pt-PT" b="1" dirty="0" smtClean="0">
                    <a:latin typeface="Century Gothic" panose="020B0502020202020204" pitchFamily="34" charset="0"/>
                  </a:rPr>
                  <a:t>(</a:t>
                </a:r>
                <a:r>
                  <a:rPr lang="pt-PT" b="1" dirty="0" smtClean="0"/>
                  <a:t>imc </a:t>
                </a:r>
                <a:r>
                  <a:rPr lang="pt-PT" b="1" dirty="0"/>
                  <a:t>&gt; 17 &amp;&amp; imc &lt;= 25)</a:t>
                </a:r>
                <a:endParaRPr lang="pt-PT" b="1" dirty="0" smtClean="0">
                  <a:latin typeface="Century Gothic" panose="020B0502020202020204" pitchFamily="34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PT" dirty="0">
                    <a:latin typeface="Century Gothic" panose="020B0502020202020204" pitchFamily="34" charset="0"/>
                  </a:rPr>
                  <a:t>IMC </a:t>
                </a:r>
                <a:r>
                  <a:rPr lang="pt-PT" dirty="0" smtClean="0">
                    <a:latin typeface="Century Gothic" panose="020B0502020202020204" pitchFamily="34" charset="0"/>
                  </a:rPr>
                  <a:t> &lt; 17 Abaixo do Peso</a:t>
                </a:r>
                <a:endParaRPr lang="pt-PT" dirty="0" smtClean="0">
                  <a:effectLst/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0924"/>
                <a:ext cx="8882418" cy="5882764"/>
              </a:xfrm>
              <a:prstGeom prst="rect">
                <a:avLst/>
              </a:prstGeom>
              <a:blipFill rotWithShape="0">
                <a:blip r:embed="rId3"/>
                <a:stretch>
                  <a:fillRect l="-549" r="-54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7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048717"/>
            <a:ext cx="8534400" cy="580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double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peso, altura, imc;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peso 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=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Convert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.ToDouble(textBox1.Text);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altura =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Convert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.ToDouble(textBox1.Text);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imc 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= peso / (altura * altura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textBox3.Text = imc.ToString(); 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(imc &gt;= 17)</a:t>
            </a:r>
          </a:p>
          <a:p>
            <a:endParaRPr lang="pt-PT" sz="11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{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MessageBox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.Show (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"PESO NORMAL"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}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imc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&gt; 17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imc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&lt;= 25)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{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MessageBox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.Show (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"ACIMA DO PESO"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}</a:t>
            </a:r>
          </a:p>
          <a:p>
            <a:endParaRPr lang="pt-PT" sz="105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(imc &lt; 17) </a:t>
            </a:r>
          </a:p>
          <a:p>
            <a:endParaRPr lang="pt-PT" sz="7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{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MessageBox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.Show (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"ABAIXO DO PESO"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} +3 </a:t>
            </a:r>
            <a:endParaRPr lang="pt-P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28800" y="361789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Repetição While e do While  </a:t>
            </a:r>
            <a:endParaRPr lang="pt-PT" sz="2400" dirty="0"/>
          </a:p>
        </p:txBody>
      </p:sp>
      <p:sp>
        <p:nvSpPr>
          <p:cNvPr id="3" name="Retângulo 2"/>
          <p:cNvSpPr/>
          <p:nvPr/>
        </p:nvSpPr>
        <p:spPr>
          <a:xfrm>
            <a:off x="181970" y="1112996"/>
            <a:ext cx="8686800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Quando precisamos executar um bloco de código repetidas vezes devemos recorrer às estruturas de repetição. Assim, conseguimos programar o código desejado sem para isso criemos cópias desse mesmo conjunto de intruções. 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Estrutura de repetição while </a:t>
            </a:r>
            <a:endParaRPr lang="pt-PT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While</a:t>
            </a:r>
            <a:r>
              <a:rPr lang="pt-PT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trata-se da estrutura de repetição mais utilizada quando programamos com C#, com ela, enquanto a condição for verdadeira o bloco de código será executado. </a:t>
            </a:r>
          </a:p>
          <a:p>
            <a:endParaRPr lang="pt-PT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Sintaxe da Estrutura de repetição </a:t>
            </a:r>
            <a:r>
              <a:rPr lang="pt-PT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while </a:t>
            </a:r>
          </a:p>
          <a:p>
            <a:pPr algn="just">
              <a:lnSpc>
                <a:spcPct val="150000"/>
              </a:lnSpc>
            </a:pPr>
            <a:endParaRPr lang="pt-PT" sz="7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sz="1600" dirty="0"/>
              <a:t> </a:t>
            </a:r>
            <a:r>
              <a:rPr lang="pt-PT" sz="1600" dirty="0">
                <a:latin typeface="Century Gothic" panose="020B0502020202020204" pitchFamily="34" charset="0"/>
              </a:rPr>
              <a:t>while </a:t>
            </a:r>
            <a:r>
              <a:rPr lang="pt-PT" sz="1600" dirty="0" smtClean="0">
                <a:latin typeface="Century Gothic" panose="020B0502020202020204" pitchFamily="34" charset="0"/>
              </a:rPr>
              <a:t>(condição)</a:t>
            </a:r>
            <a:endParaRPr lang="pt-PT" sz="1600" dirty="0">
              <a:latin typeface="Century Gothic" panose="020B0502020202020204" pitchFamily="34" charset="0"/>
            </a:endParaRPr>
          </a:p>
          <a:p>
            <a:r>
              <a:rPr lang="pt-PT" sz="1600" dirty="0">
                <a:latin typeface="Century Gothic" panose="020B0502020202020204" pitchFamily="34" charset="0"/>
              </a:rPr>
              <a:t>         </a:t>
            </a:r>
            <a:r>
              <a:rPr lang="pt-PT" sz="1600" dirty="0" smtClean="0">
                <a:latin typeface="Century Gothic" panose="020B0502020202020204" pitchFamily="34" charset="0"/>
              </a:rPr>
              <a:t>{</a:t>
            </a:r>
          </a:p>
          <a:p>
            <a:r>
              <a:rPr lang="pt-PT" sz="1600" dirty="0" smtClean="0">
                <a:latin typeface="Century Gothic" panose="020B0502020202020204" pitchFamily="34" charset="0"/>
              </a:rPr>
              <a:t>	// Bloco de código </a:t>
            </a:r>
          </a:p>
          <a:p>
            <a:r>
              <a:rPr lang="pt-PT" sz="1600" dirty="0">
                <a:latin typeface="Century Gothic" panose="020B0502020202020204" pitchFamily="34" charset="0"/>
              </a:rPr>
              <a:t> </a:t>
            </a:r>
            <a:r>
              <a:rPr lang="pt-PT" sz="1600" dirty="0" smtClean="0">
                <a:latin typeface="Century Gothic" panose="020B0502020202020204" pitchFamily="34" charset="0"/>
              </a:rPr>
              <a:t>          }</a:t>
            </a:r>
            <a:endParaRPr lang="pt-PT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02442" y="5791200"/>
            <a:ext cx="8733430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500"/>
              </a:spcBef>
              <a:spcAft>
                <a:spcPts val="750"/>
              </a:spcAft>
            </a:pPr>
            <a:r>
              <a:rPr lang="pt-PT" sz="16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– Faça um algoritmo </a:t>
            </a:r>
            <a:r>
              <a:rPr lang="pt-PT" sz="1600" dirty="0" smtClean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modo console application, que </a:t>
            </a:r>
            <a:r>
              <a:rPr lang="pt-PT" sz="16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exiba quantas pessoas possuem mais de 18 anos. O algoritmo deverá ler a idade de 10 pessoas.</a:t>
            </a:r>
            <a:endParaRPr lang="pt-PT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9358" y="142660"/>
            <a:ext cx="377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Repetição </a:t>
            </a:r>
            <a:endParaRPr lang="pt-PT" sz="2400" dirty="0"/>
          </a:p>
        </p:txBody>
      </p:sp>
      <p:sp>
        <p:nvSpPr>
          <p:cNvPr id="5" name="Retângulo 4"/>
          <p:cNvSpPr/>
          <p:nvPr/>
        </p:nvSpPr>
        <p:spPr>
          <a:xfrm>
            <a:off x="228600" y="1143000"/>
            <a:ext cx="8534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static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Main(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[] args)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{</a:t>
            </a:r>
          </a:p>
          <a:p>
            <a:endParaRPr lang="pt-PT" sz="7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{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</a:t>
            </a:r>
            <a:r>
              <a:rPr lang="pt-PT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int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qtde = 0;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idade = 0;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i = 0;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while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(i &lt; 3)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{</a:t>
            </a:r>
          </a:p>
          <a:p>
            <a:endParaRPr lang="pt-PT" sz="105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i = i + 1;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.Write(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"Informe a idade da pessoa: 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idade =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Convert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.ToInt32(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.ReadLine());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</a:t>
            </a:r>
            <a:r>
              <a:rPr lang="pt-PT" sz="14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(idade &gt;=18)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{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qtde = qtde + 1;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}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}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.WriteLine(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"Existem 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+ qtde + </a:t>
            </a:r>
            <a:r>
              <a:rPr lang="pt-PT" sz="14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 pessoas com mais de 18 anos"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pt-PT" sz="14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.ReadKey(); </a:t>
            </a:r>
          </a:p>
          <a:p>
            <a:endParaRPr lang="pt-PT" sz="14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4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</a:t>
            </a:r>
            <a:r>
              <a:rPr lang="pt-PT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} +3</a:t>
            </a:r>
            <a:endParaRPr lang="pt-PT" sz="1400" dirty="0">
              <a:latin typeface="Century Gothic" panose="020B0502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8600" y="604325"/>
            <a:ext cx="583328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5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Exercícios-1 com Estrutura </a:t>
            </a:r>
            <a:r>
              <a:rPr lang="pt-PT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 repetição </a:t>
            </a:r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while</a:t>
            </a:r>
            <a:endParaRPr lang="pt-PT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2192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500"/>
              </a:spcBef>
              <a:spcAft>
                <a:spcPts val="750"/>
              </a:spcAft>
            </a:pPr>
            <a:r>
              <a:rPr lang="pt-PT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– Faça um algoritmo em modo console application, que </a:t>
            </a:r>
            <a:r>
              <a:rPr lang="pt-PT" dirty="0" smtClean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leia um determinado número digitado pelo utilizador e informe se o mesmo é par ou impar. O programa deverá repetir caso Uilizador responder com S, caso responder com N o programa deverá parar. </a:t>
            </a:r>
            <a:endParaRPr lang="pt-PT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8600" y="604325"/>
            <a:ext cx="583328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5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Exercícios-2 com Estrutura </a:t>
            </a:r>
            <a:r>
              <a:rPr lang="pt-PT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 repetição </a:t>
            </a:r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while</a:t>
            </a:r>
            <a:endParaRPr lang="pt-PT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990600"/>
            <a:ext cx="85344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7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int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n = 0, r = 0;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String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op = 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"S"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</a:t>
            </a:r>
            <a:r>
              <a:rPr lang="pt-PT" sz="17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while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(op == 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"S"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{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.WriteLine(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"Verifique se o Número informado é Par ou Impar"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.Write(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"Informe um Número:"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endParaRPr lang="pt-PT" sz="17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n =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Convert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.ToInt32(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.ReadLine());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r = n % 2;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7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if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(r == 0)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{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.WriteLine(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"O Número Informádo é par"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}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700" dirty="0">
                <a:solidFill>
                  <a:srgbClr val="0000F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else</a:t>
            </a:r>
            <a:endParaRPr lang="pt-PT" sz="1700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</a:endParaRP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{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.WriteLine(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"O Número Informádo é Impar"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}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.Write(</a:t>
            </a:r>
            <a:r>
              <a:rPr lang="pt-PT" sz="1700" dirty="0">
                <a:solidFill>
                  <a:srgbClr val="A31515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"Deseja Verificar Outro Numero s/n:"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               op = </a:t>
            </a:r>
            <a:r>
              <a:rPr lang="pt-PT" sz="1700" dirty="0">
                <a:solidFill>
                  <a:srgbClr val="2B91A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Console</a:t>
            </a:r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.ReadLine();</a:t>
            </a:r>
          </a:p>
          <a:p>
            <a:r>
              <a:rPr lang="pt-PT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PT" sz="1700" dirty="0"/>
          </a:p>
        </p:txBody>
      </p:sp>
      <p:sp>
        <p:nvSpPr>
          <p:cNvPr id="5" name="Retângulo 4"/>
          <p:cNvSpPr/>
          <p:nvPr/>
        </p:nvSpPr>
        <p:spPr>
          <a:xfrm>
            <a:off x="304800" y="381000"/>
            <a:ext cx="583328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5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Exercícios-2 com Estrutura </a:t>
            </a:r>
            <a:r>
              <a:rPr lang="pt-PT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 repetição </a:t>
            </a:r>
            <a:r>
              <a:rPr lang="pt-PT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while</a:t>
            </a:r>
            <a:endParaRPr lang="pt-PT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609600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Do-While</a:t>
            </a:r>
            <a:r>
              <a:rPr lang="pt-PT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pt-PT" sz="1600" dirty="0"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1295400"/>
            <a:ext cx="8382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Esta estrutura de repetição funciona de forma semelhante ao While, porém, ela garante que o código dentro do loop seja executado pelo menos uma vez. Para isso, a condição é declarada após o bloco de código. </a:t>
            </a:r>
          </a:p>
          <a:p>
            <a:endParaRPr lang="pt-PT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Sintaxe da Estrutura de repetição do-while</a:t>
            </a:r>
          </a:p>
          <a:p>
            <a:endParaRPr lang="pt-PT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        </a:t>
            </a:r>
            <a:r>
              <a:rPr lang="pt-PT" sz="16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do </a:t>
            </a:r>
            <a:endParaRPr lang="pt-PT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pt-PT" sz="1600" dirty="0" smtClean="0">
                <a:latin typeface="Century Gothic" panose="020B0502020202020204" pitchFamily="34" charset="0"/>
              </a:rPr>
              <a:t>         </a:t>
            </a:r>
            <a:r>
              <a:rPr lang="pt-PT" sz="1600" dirty="0">
                <a:latin typeface="Century Gothic" panose="020B0502020202020204" pitchFamily="34" charset="0"/>
              </a:rPr>
              <a:t>{</a:t>
            </a:r>
          </a:p>
          <a:p>
            <a:r>
              <a:rPr lang="pt-PT" sz="1600" dirty="0">
                <a:latin typeface="Century Gothic" panose="020B0502020202020204" pitchFamily="34" charset="0"/>
              </a:rPr>
              <a:t>	// Bloco de código </a:t>
            </a:r>
            <a:endParaRPr lang="pt-PT" sz="1600" dirty="0" smtClean="0">
              <a:latin typeface="Century Gothic" panose="020B0502020202020204" pitchFamily="34" charset="0"/>
            </a:endParaRPr>
          </a:p>
          <a:p>
            <a:endParaRPr lang="pt-PT" sz="1050" dirty="0">
              <a:latin typeface="Century Gothic" panose="020B0502020202020204" pitchFamily="34" charset="0"/>
            </a:endParaRPr>
          </a:p>
          <a:p>
            <a:r>
              <a:rPr lang="pt-PT" sz="1600" dirty="0">
                <a:latin typeface="Century Gothic" panose="020B0502020202020204" pitchFamily="34" charset="0"/>
              </a:rPr>
              <a:t>           </a:t>
            </a:r>
            <a:r>
              <a:rPr lang="pt-PT" sz="1600" dirty="0" smtClean="0">
                <a:latin typeface="Century Gothic" panose="020B0502020202020204" pitchFamily="34" charset="0"/>
              </a:rPr>
              <a:t>}</a:t>
            </a:r>
            <a:r>
              <a:rPr lang="pt-PT" sz="1600" dirty="0"/>
              <a:t> </a:t>
            </a:r>
            <a:r>
              <a:rPr lang="pt-PT" sz="1600" dirty="0">
                <a:latin typeface="Century Gothic" panose="020B0502020202020204" pitchFamily="34" charset="0"/>
              </a:rPr>
              <a:t>while </a:t>
            </a:r>
            <a:r>
              <a:rPr lang="pt-PT" sz="1600" dirty="0" smtClean="0">
                <a:latin typeface="Century Gothic" panose="020B0502020202020204" pitchFamily="34" charset="0"/>
              </a:rPr>
              <a:t>(</a:t>
            </a:r>
            <a:r>
              <a:rPr lang="pt-PT" sz="1600" b="1" dirty="0" smtClean="0">
                <a:latin typeface="Century Gothic" panose="020B0502020202020204" pitchFamily="34" charset="0"/>
              </a:rPr>
              <a:t>condição</a:t>
            </a:r>
            <a:r>
              <a:rPr lang="pt-PT" sz="1600" dirty="0" smtClean="0">
                <a:latin typeface="Century Gothic" panose="020B0502020202020204" pitchFamily="34" charset="0"/>
              </a:rPr>
              <a:t>); </a:t>
            </a:r>
            <a:endParaRPr lang="pt-PT" sz="1600" dirty="0">
              <a:latin typeface="Century Gothic" panose="020B0502020202020204" pitchFamily="34" charset="0"/>
            </a:endParaRPr>
          </a:p>
          <a:p>
            <a:endParaRPr lang="pt-PT" sz="1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pt-PT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 rotWithShape="1">
          <a:blip r:embed="rId2"/>
          <a:srcRect l="3316" t="15726" r="62437" b="44344"/>
          <a:stretch/>
        </p:blipFill>
        <p:spPr bwMode="auto">
          <a:xfrm>
            <a:off x="1371600" y="1905000"/>
            <a:ext cx="64770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85800" y="990600"/>
            <a:ext cx="4572000" cy="4633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pt-PT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</a:t>
            </a: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Formulário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609600"/>
            <a:ext cx="7924800" cy="403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Codificação </a:t>
            </a:r>
            <a:r>
              <a:rPr lang="en-US" b="1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Botão Executar </a:t>
            </a:r>
            <a:endParaRPr lang="pt-PT" dirty="0"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/>
              <a:t> private void btexecutar_Click(object sender, EventArgs e)</a:t>
            </a:r>
          </a:p>
          <a:p>
            <a:r>
              <a:rPr lang="pt-PT" dirty="0"/>
              <a:t>        {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int Valor1, Valor2, Resulatdo;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Valor1 = Convert.ToInt32(txt_Valor1.Text);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Valor2 = Convert.ToInt32(txt_Valor2.Text);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Resulatdo = Valor1 + Valor2;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txt_resultado.Text = Convert.ToString(Resulatdo);</a:t>
            </a:r>
          </a:p>
          <a:p>
            <a:r>
              <a:rPr lang="pt-PT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PT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01472" y="1043742"/>
            <a:ext cx="31242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Codificação Botão Limpar </a:t>
            </a:r>
            <a:endParaRPr lang="pt-PT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1000" y="1454624"/>
            <a:ext cx="7772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/>
              <a:t> private void btlimpar_Click(object sender, EventArgs e)</a:t>
            </a:r>
          </a:p>
          <a:p>
            <a:r>
              <a:rPr lang="pt-PT" dirty="0"/>
              <a:t>     </a:t>
            </a:r>
            <a:r>
              <a:rPr lang="pt-PT" dirty="0" smtClean="0"/>
              <a:t>{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            txt_Valor1.Text = "";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txt_Valor2.Text = "";</a:t>
            </a:r>
          </a:p>
          <a:p>
            <a:pPr>
              <a:lnSpc>
                <a:spcPct val="150000"/>
              </a:lnSpc>
            </a:pPr>
            <a:r>
              <a:rPr lang="pt-PT" dirty="0"/>
              <a:t>            txt_resultado.Text = ""; </a:t>
            </a:r>
          </a:p>
          <a:p>
            <a:r>
              <a:rPr lang="pt-PT" dirty="0"/>
              <a:t>  </a:t>
            </a:r>
            <a:r>
              <a:rPr lang="pt-PT" dirty="0" smtClean="0"/>
              <a:t>    </a:t>
            </a:r>
            <a:r>
              <a:rPr lang="pt-PT" dirty="0"/>
              <a:t>}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7200" y="4343400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button3_Click(object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pt-PT" dirty="0"/>
              <a:t>        </a:t>
            </a:r>
            <a:r>
              <a:rPr lang="pt-PT" dirty="0" smtClean="0"/>
              <a:t>{</a:t>
            </a:r>
          </a:p>
          <a:p>
            <a:endParaRPr lang="pt-PT" dirty="0"/>
          </a:p>
          <a:p>
            <a:r>
              <a:rPr lang="pt-PT" dirty="0"/>
              <a:t>            Application.Exit(); </a:t>
            </a:r>
            <a:endParaRPr lang="pt-PT" dirty="0" smtClean="0"/>
          </a:p>
          <a:p>
            <a:endParaRPr lang="pt-PT" dirty="0"/>
          </a:p>
          <a:p>
            <a:r>
              <a:rPr lang="pt-PT" dirty="0"/>
              <a:t>       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1000" y="3840662"/>
            <a:ext cx="3124200" cy="38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Codificação Botão </a:t>
            </a:r>
            <a:r>
              <a:rPr lang="en-US" b="1" dirty="0" err="1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sair</a:t>
            </a:r>
            <a:r>
              <a:rPr lang="en-US" b="1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00200" y="457200"/>
            <a:ext cx="6019800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Estruturas Condicionais no C# ( If e Else)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7200" y="1250426"/>
            <a:ext cx="8001000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Estruturas condicionais são comuns e necessárias em todos os programas.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funções (Instruções condicionais) condicionais são utilizadas sempre que se impõe condições ou testes sobre as variáveis ou resultados. </a:t>
            </a:r>
            <a:endParaRPr lang="pt-PT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usado para executar condicionalmente um segmento de código, isto é, apenas quando é satisfeita uma condição é executada uma parte do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 quando 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condição em 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satisfeita (verdadeira) é ativado o </a:t>
            </a:r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executando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outra parte do código.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1219200"/>
            <a:ext cx="8001000" cy="491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Sintaxe: </a:t>
            </a: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(Console Application) </a:t>
            </a:r>
            <a:endParaRPr lang="pt-PT" b="1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PT" sz="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x=0, y=10;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&gt; x)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 (“o valor de y é maior que x”);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If (y &lt; x)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 (“o valor de x é maior que y”);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 (“os valores são iguais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”);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Console.ReadKey();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0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57200" y="1066800"/>
            <a:ext cx="8371764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as Instruções concionais If e Else, elabore um programa que calcula a soma de dois números quaisquer digitado pelo utilizador com as seguintes </a:t>
            </a: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condições:</a:t>
            </a:r>
            <a:endParaRPr lang="pt-PT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Se a soma de valor1 e valor2 for Maior que 10 exibe uma Mensagem box a partir da Label</a:t>
            </a:r>
            <a:r>
              <a:rPr lang="pt-PT" sz="2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i="1" dirty="0" smtClean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 Resultado da Soma é Maior que 10 ”</a:t>
            </a:r>
            <a:endParaRPr lang="pt-PT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pt-PT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Se </a:t>
            </a: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soma de valor1 e valor2 for Menor que 10 exibe uma Mensagem box a partir da Label</a:t>
            </a: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i="1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 Resultado da Soma é Menor que 10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endParaRPr lang="pt-P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Objectos Utilizado na codificação.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 Label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Buttons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 Textbox </a:t>
            </a:r>
            <a:endParaRPr lang="pt-P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20806" y="533400"/>
            <a:ext cx="46517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</a:t>
            </a:r>
            <a:r>
              <a:rPr lang="pt-PT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Prático Windows Forms Application 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 cstate="print"/>
          <a:srcRect l="2998" t="16949" r="63739" b="45198"/>
          <a:stretch>
            <a:fillRect/>
          </a:stretch>
        </p:blipFill>
        <p:spPr bwMode="auto">
          <a:xfrm>
            <a:off x="1219200" y="16002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685800" y="990600"/>
            <a:ext cx="4572000" cy="4633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pt-PT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</a:t>
            </a: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Formulário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1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162544"/>
            <a:ext cx="8610600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btexecutar_Click(</a:t>
            </a:r>
            <a:r>
              <a:rPr lang="pt-PT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sender,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valor1 =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.ToDecimal(txtvalor1.Text);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valo2 =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.ToDecimal(txtvalor2.Text);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txtresultado.Text = (valor1 + valo2).ToString();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 = valor1 + valo2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PT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(res&gt;10)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P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label4.Text= </a:t>
            </a:r>
            <a:r>
              <a:rPr lang="pt-PT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O Resultado da Soma é Maior que 10 "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PT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PT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{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label4.Text= </a:t>
            </a:r>
            <a:r>
              <a:rPr lang="pt-PT" dirty="0">
                <a:solidFill>
                  <a:srgbClr val="A3151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O Resultado da Soma é Menor que 10 "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609600" y="457200"/>
            <a:ext cx="2819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PT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Codificação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6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4234</TotalTime>
  <Words>1142</Words>
  <Application>Microsoft Office PowerPoint</Application>
  <PresentationFormat>Apresentação na tela (4:3)</PresentationFormat>
  <Paragraphs>248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Consolas</vt:lpstr>
      <vt:lpstr>Franklin Gothic Book</vt:lpstr>
      <vt:lpstr>Franklin Gothic Medium</vt:lpstr>
      <vt:lpstr>Symbol</vt:lpstr>
      <vt:lpstr>Tahoma</vt:lpstr>
      <vt:lpstr>Times New Roman</vt:lpstr>
      <vt:lpstr>Wingdings</vt:lpstr>
      <vt:lpstr>Wingdings 2</vt:lpstr>
      <vt:lpstr>Viagem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Pedro Sozinho</dc:creator>
  <cp:lastModifiedBy>Administrador</cp:lastModifiedBy>
  <cp:revision>289</cp:revision>
  <dcterms:created xsi:type="dcterms:W3CDTF">2017-02-06T17:20:28Z</dcterms:created>
  <dcterms:modified xsi:type="dcterms:W3CDTF">2022-06-02T08:18:20Z</dcterms:modified>
</cp:coreProperties>
</file>