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1"/>
  </p:sldMasterIdLst>
  <p:notesMasterIdLst>
    <p:notesMasterId r:id="rId20"/>
  </p:notesMasterIdLst>
  <p:sldIdLst>
    <p:sldId id="280" r:id="rId2"/>
    <p:sldId id="289" r:id="rId3"/>
    <p:sldId id="293" r:id="rId4"/>
    <p:sldId id="294" r:id="rId5"/>
    <p:sldId id="295" r:id="rId6"/>
    <p:sldId id="290" r:id="rId7"/>
    <p:sldId id="268" r:id="rId8"/>
    <p:sldId id="297" r:id="rId9"/>
    <p:sldId id="287" r:id="rId10"/>
    <p:sldId id="286" r:id="rId11"/>
    <p:sldId id="270" r:id="rId12"/>
    <p:sldId id="269" r:id="rId13"/>
    <p:sldId id="284" r:id="rId14"/>
    <p:sldId id="296" r:id="rId15"/>
    <p:sldId id="288" r:id="rId16"/>
    <p:sldId id="282" r:id="rId17"/>
    <p:sldId id="283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0" d="100"/>
          <a:sy n="70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F06F4-D4D7-4AD1-A564-6221F570908C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78D6-E1D0-4343-B90E-6DC9234D5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59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6" name="Marcador de Posição d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7" name="Marcador de Posição de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Marcador de Posição do Número do Diapositivo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25" name="Marcador de Posição do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8" name="Marcador de Posição de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4" name="Marcador de Posição do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9" name="Marcador de Posição do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Marcador de Posição do Número do Diapositivo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Marcador de Posição do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" y="2556717"/>
            <a:ext cx="86868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203700" algn="l"/>
              </a:tabLst>
            </a:pP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4203700" algn="l"/>
              </a:tabLst>
            </a:pPr>
            <a:r>
              <a:rPr lang="pt-PT" sz="4000" b="1" dirty="0">
                <a:latin typeface="Arial" pitchFamily="34" charset="0"/>
                <a:ea typeface="Calibri" pitchFamily="34" charset="0"/>
                <a:cs typeface="Arial" pitchFamily="34" charset="0"/>
              </a:rPr>
              <a:t>PROGRAMAÇÃO </a:t>
            </a:r>
            <a:r>
              <a:rPr lang="pt-PT" sz="4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ORIENTADA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4203700" algn="l"/>
              </a:tabLst>
            </a:pPr>
            <a:r>
              <a:rPr lang="pt-PT" sz="4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t-PT" sz="4000" b="1" dirty="0">
                <a:latin typeface="Arial" pitchFamily="34" charset="0"/>
                <a:ea typeface="Calibri" pitchFamily="34" charset="0"/>
                <a:cs typeface="Arial" pitchFamily="34" charset="0"/>
              </a:rPr>
              <a:t>A OBJECTO (POO)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203700" algn="l"/>
              </a:tabLst>
            </a:pP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203700" algn="l"/>
              </a:tabLst>
            </a:pPr>
            <a:r>
              <a:rPr kumimoji="0" lang="pt-P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ANO</a:t>
            </a:r>
            <a:r>
              <a:rPr kumimoji="0" lang="pt-PT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ACADÉMICO: 2º</a:t>
            </a:r>
            <a:endParaRPr kumimoji="0" lang="pt-P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203700" algn="l"/>
              </a:tabLst>
            </a:pPr>
            <a:r>
              <a:rPr kumimoji="0" lang="pt-P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Semestre:</a:t>
            </a:r>
            <a:r>
              <a:rPr kumimoji="0" lang="pt-PT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II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203700" algn="l"/>
              </a:tabLst>
            </a:pPr>
            <a:r>
              <a:rPr lang="pt-PT" sz="24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 lectivo: 21/22</a:t>
            </a:r>
            <a:endParaRPr kumimoji="0" lang="pt-P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59832" y="6279749"/>
            <a:ext cx="226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Abril </a:t>
            </a:r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49" name="Imagem 1" descr="Descrição: Descrição: Descrição: C:\Documents and Settings\cipriano.inacio.MOVICEL\Ambiente de trabalho\UNIBELAS\Programas\logotipos\logotipo un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78" y="298491"/>
            <a:ext cx="1208088" cy="8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126621"/>
            <a:ext cx="803284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UNIVERSIDADE DE BELAS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 DE INFOMÁTICA 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69578" y="5329945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4203700" algn="l"/>
              </a:tabLst>
            </a:pPr>
            <a:r>
              <a:rPr lang="pt-PT" b="1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Docente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4203700" algn="l"/>
              </a:tabLst>
            </a:pPr>
            <a:r>
              <a:rPr lang="pt-PT" b="1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Eng</a:t>
            </a:r>
            <a:r>
              <a:rPr lang="pt-PT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 Pedro </a:t>
            </a:r>
            <a:r>
              <a:rPr lang="pt-PT" b="1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Mpembele</a:t>
            </a:r>
          </a:p>
        </p:txBody>
      </p:sp>
    </p:spTree>
    <p:extLst>
      <p:ext uri="{BB962C8B-B14F-4D97-AF65-F5344CB8AC3E}">
        <p14:creationId xmlns:p14="http://schemas.microsoft.com/office/powerpoint/2010/main" val="30032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6524" y="589002"/>
            <a:ext cx="4022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2.3. ENCAPSULAMENTO</a:t>
            </a: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2336" y="1096833"/>
            <a:ext cx="837832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Encapsulamento destingue – se pela particularidade de colocar uma espécie de cápsulas nas propriedades dos objectos e somente deixar aceder aos mesmo através dos métodos.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Assim, podemos definir que o encapsulamento será uma protecção que o objecto garante às  propriedades e aos métodos, impedindo que se aceda de forma directa e somente deixará aceder às propriedades através de métodos públicos.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forma comum, na maioria das linguagens de programação OO é utilizada a expessão </a:t>
            </a:r>
            <a:r>
              <a:rPr lang="pt-PT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private. </a:t>
            </a:r>
          </a:p>
        </p:txBody>
      </p:sp>
    </p:spTree>
    <p:extLst>
      <p:ext uri="{BB962C8B-B14F-4D97-AF65-F5344CB8AC3E}">
        <p14:creationId xmlns:p14="http://schemas.microsoft.com/office/powerpoint/2010/main" val="18231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05200" y="187458"/>
            <a:ext cx="1828800" cy="49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RESUMO</a:t>
            </a: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3733800" y="1525634"/>
            <a:ext cx="1752600" cy="6503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Funcionário </a:t>
            </a:r>
            <a:endParaRPr lang="pt-PT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733800" y="4038600"/>
            <a:ext cx="1600200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Gerente Financeiro</a:t>
            </a:r>
            <a:endParaRPr lang="pt-PT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061312" y="4038600"/>
            <a:ext cx="1600200" cy="6449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Gerente</a:t>
            </a:r>
            <a:r>
              <a:rPr lang="pt-PT" dirty="0" smtClean="0"/>
              <a:t> </a:t>
            </a:r>
            <a:r>
              <a:rPr lang="pt-PT" b="1" dirty="0" smtClean="0"/>
              <a:t>Comercial </a:t>
            </a:r>
            <a:endParaRPr lang="pt-PT" b="1" dirty="0"/>
          </a:p>
          <a:p>
            <a:pPr algn="ctr"/>
            <a:endParaRPr lang="pt-PT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00600" y="2825486"/>
            <a:ext cx="1600200" cy="61207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Gerente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453384" y="2866430"/>
            <a:ext cx="1600200" cy="6120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Presidente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61212" y="5347674"/>
            <a:ext cx="1600200" cy="6420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Gerente Comercial Sr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43803" y="2866626"/>
            <a:ext cx="1600200" cy="5709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Secretária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15200" y="5334175"/>
            <a:ext cx="1600200" cy="6420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Gerente Comercial Pl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13497" y="3884061"/>
            <a:ext cx="2060812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Secretária Administrativa </a:t>
            </a:r>
          </a:p>
        </p:txBody>
      </p:sp>
      <p:cxnSp>
        <p:nvCxnSpPr>
          <p:cNvPr id="17" name="Conector de seta reta 16"/>
          <p:cNvCxnSpPr>
            <a:stCxn id="15" idx="0"/>
            <a:endCxn id="13" idx="2"/>
          </p:cNvCxnSpPr>
          <p:nvPr/>
        </p:nvCxnSpPr>
        <p:spPr>
          <a:xfrm flipV="1">
            <a:off x="1543903" y="3437555"/>
            <a:ext cx="0" cy="4465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363070" y="2514600"/>
            <a:ext cx="69324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267200" y="37338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363070" y="2514600"/>
            <a:ext cx="8530" cy="351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791200" y="2514600"/>
            <a:ext cx="0" cy="300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8295564" y="2514600"/>
            <a:ext cx="0" cy="351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67200" y="3733800"/>
            <a:ext cx="0" cy="300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858000" y="3738078"/>
            <a:ext cx="0" cy="300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5600700" y="3433278"/>
            <a:ext cx="0" cy="3005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5722961" y="50292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5722961" y="5033653"/>
            <a:ext cx="0" cy="300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8313761" y="5024748"/>
            <a:ext cx="1" cy="309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4522527" y="2157257"/>
            <a:ext cx="0" cy="35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V="1">
            <a:off x="6858000" y="4667405"/>
            <a:ext cx="0" cy="35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13497" y="689646"/>
            <a:ext cx="9016906" cy="37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IMPLEMENTANDO UM MODELO DE CLASSES DE UM PLANO DE CARGOS DE UMA EMPRESA  </a:t>
            </a:r>
            <a:endParaRPr lang="pt-PT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57400" y="304800"/>
            <a:ext cx="48768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just">
              <a:lnSpc>
                <a:spcPct val="150000"/>
              </a:lnSpc>
              <a:spcAft>
                <a:spcPts val="45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– MEMBROS DE CLASSES </a:t>
            </a:r>
            <a:endParaRPr lang="pt-PT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3400" y="1371600"/>
            <a:ext cx="8305800" cy="357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Propriedades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 dado ou uma informação de um objecto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uma operação (procedure) a ser executada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 método que é executado quando um objecto é instanciado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 objecto usado para ligar um evento a um método.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 sinalizador que comunica o objecto que ocorreu algo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 atributo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uma variavél declarada como classe nível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um atributo com valor fixo.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9600" y="1143000"/>
            <a:ext cx="8001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linguagem C# é orientada por Objecto que permite aos programadores criar uma variededes de aplicações seguras e robustas que são executadas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Framework.NET.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Usando C# podemos criar aplicações de cliente tradicional do Windows XML Web Services, componentes distribuidos, aplicações clientes servidor, Base de dados, Software aplicacional, entre outros exemplos.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Visual C# fornece um editor de código avançados, uma interface conveniente para os programadores, analisador de erros integrados e muitas outras ferramentas que facilitam o desenvolvimento de aplicações com base na versão 3.0 da linguagem C# e versão 3.5 da Framework.NET. </a:t>
            </a: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19192" y="457200"/>
            <a:ext cx="39481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 - 3. </a:t>
            </a: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C# </a:t>
            </a:r>
          </a:p>
        </p:txBody>
      </p:sp>
    </p:spTree>
    <p:extLst>
      <p:ext uri="{BB962C8B-B14F-4D97-AF65-F5344CB8AC3E}">
        <p14:creationId xmlns:p14="http://schemas.microsoft.com/office/powerpoint/2010/main" val="41663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860902" cy="4419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76400" y="3810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just">
              <a:lnSpc>
                <a:spcPct val="150000"/>
              </a:lnSpc>
              <a:spcAft>
                <a:spcPts val="450"/>
              </a:spcAft>
            </a:pP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TEMA- </a:t>
            </a: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 INTERFACE DE DESENVOLVIMENTO 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5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7934" y="1856076"/>
            <a:ext cx="8153400" cy="317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de desenvolvimento do C#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Modo Windows formas application é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composto pelos seguintes elementos: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Caixa de Ferramentas (Toolbox);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Área de Trabalho;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Explorador de Solução;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Barra de menus. </a:t>
            </a:r>
            <a:endParaRPr lang="pt-PT" sz="2000" dirty="0"/>
          </a:p>
        </p:txBody>
      </p:sp>
      <p:sp>
        <p:nvSpPr>
          <p:cNvPr id="3" name="Retângulo 2"/>
          <p:cNvSpPr/>
          <p:nvPr/>
        </p:nvSpPr>
        <p:spPr>
          <a:xfrm>
            <a:off x="2133600" y="533400"/>
            <a:ext cx="4800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DE DESENVOLVIMENTO 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8600" y="1310714"/>
            <a:ext cx="5105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algn="just">
              <a:lnSpc>
                <a:spcPct val="150000"/>
              </a:lnSpc>
              <a:spcAft>
                <a:spcPts val="450"/>
              </a:spcAft>
            </a:pP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WINDOWS FORMAS APPLICATION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057400" y="304800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just">
              <a:lnSpc>
                <a:spcPct val="150000"/>
              </a:lnSpc>
              <a:spcAft>
                <a:spcPts val="45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DE DESENVOLVIMENTO 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8772"/>
          <a:stretch/>
        </p:blipFill>
        <p:spPr>
          <a:xfrm>
            <a:off x="609600" y="2116573"/>
            <a:ext cx="73914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228600" y="1310714"/>
            <a:ext cx="5105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algn="just">
              <a:lnSpc>
                <a:spcPct val="150000"/>
              </a:lnSpc>
              <a:spcAft>
                <a:spcPts val="450"/>
              </a:spcAft>
            </a:pP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WINDOWS FORMAS APPLICATION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057400" y="304800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ctr">
              <a:lnSpc>
                <a:spcPct val="150000"/>
              </a:lnSpc>
              <a:spcAft>
                <a:spcPts val="450"/>
              </a:spcAft>
            </a:pP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PRIMEIRO PROGRAMA 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5800" y="1219200"/>
            <a:ext cx="7315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System.Collections.Generic;</a:t>
            </a:r>
          </a:p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System.Linq;</a:t>
            </a:r>
          </a:p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System.Text;</a:t>
            </a:r>
          </a:p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System.Threading.Tasks;</a:t>
            </a:r>
          </a:p>
          <a:p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Meu_primeiro_programa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pt-P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Word!"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.ReadKey(); 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8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19300" y="0"/>
            <a:ext cx="5334000" cy="91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ctr">
              <a:lnSpc>
                <a:spcPct val="150000"/>
              </a:lnSpc>
              <a:spcAft>
                <a:spcPts val="45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EXERCÍCIO  PRÁTICO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5800" y="1295400"/>
            <a:ext cx="8001000" cy="404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</a:pPr>
            <a:r>
              <a:rPr lang="pt-BR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 um </a:t>
            </a: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</a:t>
            </a:r>
            <a:r>
              <a:rPr lang="pt-BR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 Console application</a:t>
            </a: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efectua a soma de dois números e retorna o valor da soma</a:t>
            </a:r>
            <a:r>
              <a:rPr lang="pt-BR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n1, n2, Resultado;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"Digite o Primeiro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Numéro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n1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"Digite o Segundo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Numéro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n2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Resultado = n1 + n2;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(Resultado);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.ReadKey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1241792"/>
            <a:ext cx="2945642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PT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Conceitos </a:t>
            </a:r>
            <a:endParaRPr lang="pt-PT" sz="20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337820" algn="l"/>
              </a:tabLst>
            </a:pPr>
            <a:r>
              <a:rPr lang="pt-PT" sz="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5618" y="1752600"/>
            <a:ext cx="86868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programação Orientada a Objecto (POO) é um paradigma que-se centra na noção de objecto. À programação Orientada a Objecto (POO) é um método ou forma de desenvolver código e consequentemente software.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 a Programação Orientada a Objecto é possivél desenvolver aplicações mais robustas e permite ao programador uma maior reutilização de código e consequentemente baixa probabilidade de falha na produção de software.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progrmação Orientada a Objecto baseia –se fundamentalmente no conceito de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-65964" y="133290"/>
            <a:ext cx="9209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TEMA – 1 INTRODUÇÃO A PROGRAMAÇÃO ORIENTADA A </a:t>
            </a:r>
          </a:p>
          <a:p>
            <a:pPr algn="ctr"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OBJECTO (POO)</a:t>
            </a: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029" y="3887896"/>
            <a:ext cx="8687369" cy="26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300"/>
              </a:spcAft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Afinal o que é um objecto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450215" algn="just"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Ocorrência especifica de uma classe –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“Instância de classe”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entidade do mundo real, como carros, pessoas, contas corrente etc. e outros conceitos, como gráfico (círculos quadrados, cones esferas etc)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objecto é considerado algo material ou abstrato, que pode ser designado por meio de suas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características,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comportamento e estado estado actual.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00200" y="536673"/>
            <a:ext cx="6521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VANTAGENS E DESVANTAGENS DA POO</a:t>
            </a:r>
            <a:endParaRPr lang="pt-PT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457200" y="1023498"/>
            <a:ext cx="8458198" cy="277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5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indice de aproveitamento de Código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facilidade de manutenção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confiabilidade;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Facilidade de gerenciamento de código;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robustez. </a:t>
            </a:r>
          </a:p>
          <a:p>
            <a:endParaRPr lang="pt-PT" sz="11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DESVANTAGENS ?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11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990600"/>
            <a:ext cx="830580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 POO,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todo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 características próprias (atributos) e executa acções (Métodos).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ATRIBUTO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 propriedades: caracteristicas particular da ocorrência de uma classe;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características que definem os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objectos.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Exemplo:  nome e altura de uma pesssoa.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 dois tipos principais de atributos: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Estáticos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Mantém o mesmo valor durante a sua existência, como a data de nascimento de uma pessoa.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Dinâmicos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Valores que variam com o passar do tempo, como a idade de uma pessoa. 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2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295400"/>
            <a:ext cx="8534400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Lógica contida em uma classe para atribuir comportamentos (sequência de comandos), identificada por um nome.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invocar (</a:t>
            </a:r>
            <a:r>
              <a:rPr lang="pt-PT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chamar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um método é a passagem de mensagens para o objecto.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Acções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os objectos podem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desempenhar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Exemplo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nascer (), comer() e morrer()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Um automovél possui uma série de características tais como: A Cor, a Cilindragem e a Velocidade. Além disso, é dotado de um conjunto de funcionalidades como: Acelerar Travar e Parar </a:t>
            </a:r>
          </a:p>
        </p:txBody>
      </p:sp>
    </p:spTree>
    <p:extLst>
      <p:ext uri="{BB962C8B-B14F-4D97-AF65-F5344CB8AC3E}">
        <p14:creationId xmlns:p14="http://schemas.microsoft.com/office/powerpoint/2010/main" val="259956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1000" y="1143000"/>
            <a:ext cx="830580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Assim, num formato de POO temos: 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Automovél representa o 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Caracteristicas (Propriedades) que o definem desigam  os 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funcionalidades designam – se po 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endParaRPr lang="pt-PT" sz="11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Podemos assim concluir que: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endParaRPr lang="pt-PT" sz="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</a:t>
            </a: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as características que definem os objectos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 Cor, Modelo e Marca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endParaRPr lang="pt-PT" sz="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Métodos: </a:t>
            </a: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acções que os objectos podem desempenhar</a:t>
            </a: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 Acelerar, travar e parar. 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685800"/>
            <a:ext cx="2945642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endParaRPr lang="pt-PT" sz="20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337820" algn="l"/>
              </a:tabLst>
            </a:pPr>
            <a:r>
              <a:rPr lang="pt-PT" sz="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4800" y="1143000"/>
            <a:ext cx="853440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classe é uma estrututa de programação que descreve determinado que descreve determinado objecto, definindo propriedades e métodos. Uma classe é somente a definiçãode onde serão armazenados os dados e como serão invocado.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são declarações de objectos. Quando programamos um objectos por defnição das suas características e funcionalidades, estamos na prática a programar uma classe. 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Palavra Chave em C# Class</a:t>
            </a:r>
            <a:endParaRPr lang="pt-P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087" y="3886200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aula1</a:t>
            </a:r>
            <a:endParaRPr lang="pt-PT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automovel</a:t>
            </a: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P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string</a:t>
            </a:r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marca;</a:t>
            </a:r>
          </a:p>
          <a:p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P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modelo;</a:t>
            </a:r>
          </a:p>
          <a:p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matricula;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ano; </a:t>
            </a:r>
          </a:p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533400"/>
            <a:ext cx="86868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 código que representa a criação de uma classe chamada 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Caixa, </a:t>
            </a:r>
            <a:r>
              <a:rPr lang="pt-PT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contendo um atributo lado e um método calcular volume(), em C# </a:t>
            </a:r>
          </a:p>
          <a:p>
            <a:endParaRPr lang="pt-PT" dirty="0"/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aula1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Caixa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double lado; 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double calcularVolume()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lado * lado * lado; 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90800" y="57150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RELAÇÃO CLASS E OBJECTO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97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7972" y="1359011"/>
            <a:ext cx="890805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herança pode ser considerada com uma forma de reutilização de código. De uma forma rápida, definimos como a possibilidade de particularizar algumas classes tendo a definição de outras como base.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podemos ter uma classe que define “pessoa” e depois ter a classe “aluno”, que é criada e tem as propriedades da classe “mãe”; poderia ser particularizada, quer nas propriedades quer nos métosdos, por características que dizem somente à classe “filha”.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pt-PT" sz="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pt-PT" sz="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44355" y="953212"/>
            <a:ext cx="2802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2.1. HERANÇA </a:t>
            </a: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3974392"/>
            <a:ext cx="3412476" cy="45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2.2. POLIMORFISMO</a:t>
            </a:r>
            <a:endParaRPr lang="pt-PT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524" y="4503007"/>
            <a:ext cx="890805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Normalmente, o polimorfismo está interligado com a herança da classe. Quando existe a necessidade de criar uma classe herdade, podemos redifinir o método com o mesmo nome da classe que o herda mas com resultados diferentes. O método tem os mesmos nomes mas com comportamento diferentes tem origem na própria defnição: 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Poli” – Múltiplos e “Morfismo” – formas. </a:t>
            </a:r>
            <a:endParaRPr lang="pt-PT" sz="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37779" y="79960"/>
            <a:ext cx="8686800" cy="87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TEMA - 2: CONCEITO DE HERANÇA,  POLIMORFISMO &amp; ENCAPSULAMENTO</a:t>
            </a:r>
            <a:endParaRPr lang="pt-PT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4134</TotalTime>
  <Words>1155</Words>
  <Application>Microsoft Office PowerPoint</Application>
  <PresentationFormat>Apresentação na tela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Franklin Gothic Book</vt:lpstr>
      <vt:lpstr>Franklin Gothic Medium</vt:lpstr>
      <vt:lpstr>Tahoma</vt:lpstr>
      <vt:lpstr>Times New Roman</vt:lpstr>
      <vt:lpstr>Wingdings</vt:lpstr>
      <vt:lpstr>Wingdings 2</vt:lpstr>
      <vt:lpstr>Viagem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Pedro Sozinho</dc:creator>
  <cp:lastModifiedBy>Administrador</cp:lastModifiedBy>
  <cp:revision>253</cp:revision>
  <dcterms:created xsi:type="dcterms:W3CDTF">2017-02-06T17:20:28Z</dcterms:created>
  <dcterms:modified xsi:type="dcterms:W3CDTF">2022-04-14T06:53:13Z</dcterms:modified>
</cp:coreProperties>
</file>