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handoutMasterIdLst>
    <p:handoutMasterId r:id="rId72"/>
  </p:handoutMasterIdLst>
  <p:sldIdLst>
    <p:sldId id="451" r:id="rId2"/>
    <p:sldId id="445" r:id="rId3"/>
    <p:sldId id="446" r:id="rId4"/>
    <p:sldId id="447" r:id="rId5"/>
    <p:sldId id="448" r:id="rId6"/>
    <p:sldId id="449" r:id="rId7"/>
    <p:sldId id="450" r:id="rId8"/>
    <p:sldId id="438" r:id="rId9"/>
    <p:sldId id="260" r:id="rId10"/>
    <p:sldId id="436" r:id="rId11"/>
    <p:sldId id="421" r:id="rId12"/>
    <p:sldId id="459" r:id="rId13"/>
    <p:sldId id="461" r:id="rId14"/>
    <p:sldId id="460" r:id="rId15"/>
    <p:sldId id="435" r:id="rId16"/>
    <p:sldId id="439" r:id="rId17"/>
    <p:sldId id="437" r:id="rId18"/>
    <p:sldId id="430" r:id="rId19"/>
    <p:sldId id="466" r:id="rId20"/>
    <p:sldId id="471" r:id="rId21"/>
    <p:sldId id="493" r:id="rId22"/>
    <p:sldId id="494" r:id="rId23"/>
    <p:sldId id="495" r:id="rId24"/>
    <p:sldId id="496" r:id="rId25"/>
    <p:sldId id="467" r:id="rId26"/>
    <p:sldId id="472" r:id="rId27"/>
    <p:sldId id="468" r:id="rId28"/>
    <p:sldId id="473" r:id="rId29"/>
    <p:sldId id="444" r:id="rId30"/>
    <p:sldId id="474" r:id="rId31"/>
    <p:sldId id="497" r:id="rId32"/>
    <p:sldId id="498" r:id="rId33"/>
    <p:sldId id="469" r:id="rId34"/>
    <p:sldId id="452" r:id="rId35"/>
    <p:sldId id="453" r:id="rId36"/>
    <p:sldId id="454" r:id="rId37"/>
    <p:sldId id="455" r:id="rId38"/>
    <p:sldId id="441" r:id="rId39"/>
    <p:sldId id="442" r:id="rId40"/>
    <p:sldId id="499" r:id="rId41"/>
    <p:sldId id="431" r:id="rId42"/>
    <p:sldId id="478" r:id="rId43"/>
    <p:sldId id="479" r:id="rId44"/>
    <p:sldId id="502" r:id="rId45"/>
    <p:sldId id="500" r:id="rId46"/>
    <p:sldId id="501" r:id="rId47"/>
    <p:sldId id="463" r:id="rId48"/>
    <p:sldId id="420" r:id="rId49"/>
    <p:sldId id="352" r:id="rId50"/>
    <p:sldId id="480" r:id="rId51"/>
    <p:sldId id="481" r:id="rId52"/>
    <p:sldId id="482" r:id="rId53"/>
    <p:sldId id="483" r:id="rId54"/>
    <p:sldId id="488" r:id="rId55"/>
    <p:sldId id="484" r:id="rId56"/>
    <p:sldId id="485" r:id="rId57"/>
    <p:sldId id="486" r:id="rId58"/>
    <p:sldId id="487" r:id="rId59"/>
    <p:sldId id="489" r:id="rId60"/>
    <p:sldId id="490" r:id="rId61"/>
    <p:sldId id="492" r:id="rId62"/>
    <p:sldId id="491" r:id="rId63"/>
    <p:sldId id="476" r:id="rId64"/>
    <p:sldId id="477" r:id="rId65"/>
    <p:sldId id="428" r:id="rId66"/>
    <p:sldId id="427" r:id="rId67"/>
    <p:sldId id="423" r:id="rId68"/>
    <p:sldId id="475" r:id="rId69"/>
    <p:sldId id="456" r:id="rId70"/>
  </p:sldIdLst>
  <p:sldSz cx="9144000" cy="6858000" type="screen4x3"/>
  <p:notesSz cx="6858000" cy="9313863"/>
  <p:custDataLst>
    <p:tags r:id="rId7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4B40"/>
    <a:srgbClr val="514339"/>
    <a:srgbClr val="512373"/>
    <a:srgbClr val="5A2D0C"/>
    <a:srgbClr val="525139"/>
    <a:srgbClr val="DFDFD1"/>
    <a:srgbClr val="8B0000"/>
    <a:srgbClr val="718297"/>
    <a:srgbClr val="4B5C75"/>
    <a:srgbClr val="E3E3D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4409" autoAdjust="0"/>
  </p:normalViewPr>
  <p:slideViewPr>
    <p:cSldViewPr snapToGrid="0" snapToObjects="1">
      <p:cViewPr>
        <p:scale>
          <a:sx n="90" d="100"/>
          <a:sy n="90" d="100"/>
        </p:scale>
        <p:origin x="-804" y="906"/>
      </p:cViewPr>
      <p:guideLst>
        <p:guide orient="horz" pos="2160"/>
        <p:guide pos="2880"/>
      </p:guideLst>
    </p:cSldViewPr>
  </p:slideViewPr>
  <p:outlineViewPr>
    <p:cViewPr>
      <p:scale>
        <a:sx n="33" d="100"/>
        <a:sy n="33" d="100"/>
      </p:scale>
      <p:origin x="0" y="1356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Lst>
  </p:outlineViewPr>
  <p:notesTextViewPr>
    <p:cViewPr>
      <p:scale>
        <a:sx n="100" d="100"/>
        <a:sy n="100" d="100"/>
      </p:scale>
      <p:origin x="0" y="0"/>
    </p:cViewPr>
  </p:notesTextViewPr>
  <p:sorterViewPr>
    <p:cViewPr>
      <p:scale>
        <a:sx n="90" d="100"/>
        <a:sy n="90" d="100"/>
      </p:scale>
      <p:origin x="0" y="3480"/>
    </p:cViewPr>
  </p:sorterViewPr>
  <p:notesViewPr>
    <p:cSldViewPr snapToGrid="0" snapToObjects="1">
      <p:cViewPr varScale="1">
        <p:scale>
          <a:sx n="91" d="100"/>
          <a:sy n="91" d="100"/>
        </p:scale>
        <p:origin x="-3720" y="-114"/>
      </p:cViewPr>
      <p:guideLst>
        <p:guide orient="horz" pos="2934"/>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42" Type="http://schemas.openxmlformats.org/officeDocument/2006/relationships/slide" Target="slides/slide44.xml"/><Relationship Id="rId47" Type="http://schemas.openxmlformats.org/officeDocument/2006/relationships/slide" Target="slides/slide49.xml"/><Relationship Id="rId50" Type="http://schemas.openxmlformats.org/officeDocument/2006/relationships/slide" Target="slides/slide52.xml"/><Relationship Id="rId55" Type="http://schemas.openxmlformats.org/officeDocument/2006/relationships/slide" Target="slides/slide57.xml"/><Relationship Id="rId63" Type="http://schemas.openxmlformats.org/officeDocument/2006/relationships/slide" Target="slides/slide66.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41" Type="http://schemas.openxmlformats.org/officeDocument/2006/relationships/slide" Target="slides/slide43.xml"/><Relationship Id="rId54" Type="http://schemas.openxmlformats.org/officeDocument/2006/relationships/slide" Target="slides/slide56.xml"/><Relationship Id="rId62" Type="http://schemas.openxmlformats.org/officeDocument/2006/relationships/slide" Target="slides/slide64.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45" Type="http://schemas.openxmlformats.org/officeDocument/2006/relationships/slide" Target="slides/slide47.xml"/><Relationship Id="rId53" Type="http://schemas.openxmlformats.org/officeDocument/2006/relationships/slide" Target="slides/slide55.xml"/><Relationship Id="rId58" Type="http://schemas.openxmlformats.org/officeDocument/2006/relationships/slide" Target="slides/slide60.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49" Type="http://schemas.openxmlformats.org/officeDocument/2006/relationships/slide" Target="slides/slide51.xml"/><Relationship Id="rId57" Type="http://schemas.openxmlformats.org/officeDocument/2006/relationships/slide" Target="slides/slide59.xml"/><Relationship Id="rId61" Type="http://schemas.openxmlformats.org/officeDocument/2006/relationships/slide" Target="slides/slide63.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4" Type="http://schemas.openxmlformats.org/officeDocument/2006/relationships/slide" Target="slides/slide46.xml"/><Relationship Id="rId52" Type="http://schemas.openxmlformats.org/officeDocument/2006/relationships/slide" Target="slides/slide54.xml"/><Relationship Id="rId60" Type="http://schemas.openxmlformats.org/officeDocument/2006/relationships/slide" Target="slides/slide62.xml"/><Relationship Id="rId65" Type="http://schemas.openxmlformats.org/officeDocument/2006/relationships/slide" Target="slides/slide68.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5.xml"/><Relationship Id="rId48" Type="http://schemas.openxmlformats.org/officeDocument/2006/relationships/slide" Target="slides/slide50.xml"/><Relationship Id="rId56" Type="http://schemas.openxmlformats.org/officeDocument/2006/relationships/slide" Target="slides/slide58.xml"/><Relationship Id="rId64" Type="http://schemas.openxmlformats.org/officeDocument/2006/relationships/slide" Target="slides/slide67.xml"/><Relationship Id="rId8" Type="http://schemas.openxmlformats.org/officeDocument/2006/relationships/slide" Target="slides/slide10.xml"/><Relationship Id="rId51" Type="http://schemas.openxmlformats.org/officeDocument/2006/relationships/slide" Target="slides/slide53.xml"/><Relationship Id="rId3" Type="http://schemas.openxmlformats.org/officeDocument/2006/relationships/slide" Target="slides/slide4.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46" Type="http://schemas.openxmlformats.org/officeDocument/2006/relationships/slide" Target="slides/slide48.xml"/><Relationship Id="rId59"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5693"/>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1"/>
            <a:ext cx="2971800" cy="465693"/>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AE67266-CE71-3C4D-A66C-468B00CAD4B1}" type="datetime1">
              <a:rPr lang="en-US"/>
              <a:pPr>
                <a:defRPr/>
              </a:pPr>
              <a:t>10/13/2014</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4F02E92F-365F-9B49-8D6B-79D66F5C80A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endParaRPr lang="en-US" noProof="0" dirty="0" smtClean="0"/>
          </a:p>
          <a:p>
            <a:pPr lvl="0"/>
            <a:endParaRPr lang="en-US" noProof="0" dirty="0" smtClean="0"/>
          </a:p>
          <a:p>
            <a:pPr lvl="0"/>
            <a:endParaRPr lang="en-US" noProof="0" dirty="0" smtClean="0"/>
          </a:p>
          <a:p>
            <a:pPr lvl="0"/>
            <a:endParaRPr lang="en-US" noProof="0" dirty="0" smtClean="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BAA5A685-6905-7741-B88E-B37328EA243B}" type="slidenum">
              <a:rPr lang="en-US"/>
              <a:pPr>
                <a:defRPr/>
              </a:pPr>
              <a:t>‹#›</a:t>
            </a:fld>
            <a:endParaRPr lang="en-US"/>
          </a:p>
        </p:txBody>
      </p:sp>
      <p:sp>
        <p:nvSpPr>
          <p:cNvPr id="8" name="Header Placeholder 7"/>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4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4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4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4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4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400" dirty="0" smtClean="0">
              <a:latin typeface="Constantia" pitchFamily="18" charset="0"/>
            </a:endParaRPr>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400" dirty="0" smtClean="0">
                <a:latin typeface="Constantia" pitchFamily="18" charset="0"/>
              </a:rPr>
              <a:t>Page breaks are possible in flexible boxes layout</a:t>
            </a:r>
          </a:p>
          <a:p>
            <a:pPr marL="0" marR="0" indent="0" algn="l" defTabSz="457200" rtl="0" eaLnBrk="1" fontAlgn="base" latinLnBrk="0" hangingPunct="1">
              <a:lnSpc>
                <a:spcPct val="100000"/>
              </a:lnSpc>
              <a:spcBef>
                <a:spcPct val="30000"/>
              </a:spcBef>
              <a:spcAft>
                <a:spcPct val="0"/>
              </a:spcAft>
              <a:buClrTx/>
              <a:buSzTx/>
              <a:buFontTx/>
              <a:buNone/>
              <a:tabLst/>
              <a:defRPr/>
            </a:pPr>
            <a:r>
              <a:rPr lang="en-US" sz="1400" dirty="0" smtClean="0">
                <a:latin typeface="Constantia" pitchFamily="18" charset="0"/>
              </a:rPr>
              <a:t>as long as break- property allows it.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400" dirty="0" smtClean="0">
              <a:latin typeface="Constantia" pitchFamily="18"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400" dirty="0" smtClean="0">
                <a:latin typeface="Constantia" pitchFamily="18" charset="0"/>
              </a:rPr>
              <a:t>CSS3 break-after, break-before, and break-inside as well as </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sz="1400" dirty="0" smtClean="0">
              <a:latin typeface="Constantia" pitchFamily="18" charset="0"/>
            </a:endParaRPr>
          </a:p>
          <a:p>
            <a:pPr marL="0" marR="0" indent="0" algn="l" defTabSz="457200" rtl="0" eaLnBrk="1" fontAlgn="base" latinLnBrk="0" hangingPunct="1">
              <a:lnSpc>
                <a:spcPct val="100000"/>
              </a:lnSpc>
              <a:spcBef>
                <a:spcPct val="30000"/>
              </a:spcBef>
              <a:spcAft>
                <a:spcPct val="0"/>
              </a:spcAft>
              <a:buClrTx/>
              <a:buSzTx/>
              <a:buFontTx/>
              <a:buNone/>
              <a:tabLst/>
              <a:defRPr/>
            </a:pPr>
            <a:r>
              <a:rPr lang="en-US" sz="1400" dirty="0" smtClean="0">
                <a:latin typeface="Constantia" pitchFamily="18" charset="0"/>
              </a:rPr>
              <a:t>CSS 2.1 page-break-before, page-break-after, and page-break-inside properties are accepted </a:t>
            </a:r>
          </a:p>
          <a:p>
            <a:pPr marL="0" marR="0" indent="0" algn="l" defTabSz="457200" rtl="0" eaLnBrk="1" fontAlgn="base" latinLnBrk="0" hangingPunct="1">
              <a:lnSpc>
                <a:spcPct val="100000"/>
              </a:lnSpc>
              <a:spcBef>
                <a:spcPct val="30000"/>
              </a:spcBef>
              <a:spcAft>
                <a:spcPct val="0"/>
              </a:spcAft>
              <a:buClrTx/>
              <a:buSzTx/>
              <a:buFontTx/>
              <a:buNone/>
              <a:tabLst/>
              <a:defRPr/>
            </a:pPr>
            <a:r>
              <a:rPr lang="en-US" sz="1400" smtClean="0">
                <a:latin typeface="Constantia" pitchFamily="18" charset="0"/>
              </a:rPr>
              <a:t>on </a:t>
            </a:r>
            <a:r>
              <a:rPr lang="en-US" sz="1400" dirty="0" smtClean="0">
                <a:latin typeface="Constantia" pitchFamily="18" charset="0"/>
              </a:rPr>
              <a:t>a flex container, flex items, and inside flex items.</a:t>
            </a:r>
          </a:p>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Bottom line a floated</a:t>
            </a:r>
            <a:r>
              <a:rPr lang="en-US" baseline="0" dirty="0" smtClean="0"/>
              <a:t> element doesn’t load until everything else is loaded then it drops into place.</a:t>
            </a:r>
          </a:p>
          <a:p>
            <a:endParaRPr lang="en-US" baseline="0" dirty="0" smtClean="0"/>
          </a:p>
          <a:p>
            <a:r>
              <a:rPr lang="en-US" baseline="0" dirty="0" smtClean="0"/>
              <a:t>Think of an image…</a:t>
            </a:r>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AA5A685-6905-7741-B88E-B37328EA243B}"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709565"/>
            <a:ext cx="7315200" cy="1752600"/>
          </a:xfrm>
          <a:prstGeom prst="rect">
            <a:avLst/>
          </a:prstGeom>
        </p:spPr>
        <p:txBody>
          <a:bodyPr/>
          <a:lstStyle>
            <a:lvl1pPr marL="0" indent="0" algn="l">
              <a:buNone/>
              <a:defRPr>
                <a:solidFill>
                  <a:srgbClr val="512373"/>
                </a:solidFill>
                <a:latin typeface="Cronos Pro"/>
                <a:cs typeface="Cronos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Title Placeholder 1"/>
          <p:cNvSpPr>
            <a:spLocks noGrp="1"/>
          </p:cNvSpPr>
          <p:nvPr>
            <p:ph type="title"/>
          </p:nvPr>
        </p:nvSpPr>
        <p:spPr bwMode="auto">
          <a:xfrm>
            <a:off x="1861457" y="274638"/>
            <a:ext cx="682534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lvl1pPr>
              <a:defRPr>
                <a:solidFill>
                  <a:srgbClr val="512373"/>
                </a:solidFill>
                <a:latin typeface="Cronos Pro"/>
                <a:cs typeface="Cronos Pro"/>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extBox 1"/>
          <p:cNvSpPr txBox="1"/>
          <p:nvPr userDrawn="1"/>
        </p:nvSpPr>
        <p:spPr>
          <a:xfrm>
            <a:off x="8378825" y="6688723"/>
            <a:ext cx="746126" cy="169277"/>
          </a:xfrm>
          <a:prstGeom prst="rect">
            <a:avLst/>
          </a:prstGeom>
          <a:noFill/>
        </p:spPr>
        <p:txBody>
          <a:bodyPr wrap="square" rtlCol="0">
            <a:spAutoFit/>
          </a:bodyPr>
          <a:lstStyle/>
          <a:p>
            <a:r>
              <a:rPr lang="en-US" sz="500" dirty="0" err="1" smtClean="0">
                <a:solidFill>
                  <a:srgbClr val="5A2D0C"/>
                </a:solidFill>
                <a:latin typeface="Cronos Pro" pitchFamily="34" charset="0"/>
              </a:rPr>
              <a:t>KenZey</a:t>
            </a:r>
            <a:r>
              <a:rPr lang="en-US" sz="500" baseline="0" dirty="0" smtClean="0">
                <a:solidFill>
                  <a:srgbClr val="5A2D0C"/>
                </a:solidFill>
                <a:latin typeface="Cronos Pro" pitchFamily="34" charset="0"/>
              </a:rPr>
              <a:t> Conrad</a:t>
            </a:r>
            <a:endParaRPr lang="en-US" sz="500" dirty="0">
              <a:solidFill>
                <a:srgbClr val="5A2D0C"/>
              </a:solidFill>
              <a:latin typeface="Cronos Pro"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1435261" y="3067291"/>
            <a:ext cx="4907666" cy="584775"/>
          </a:xfrm>
          <a:prstGeom prst="rect">
            <a:avLst/>
          </a:prstGeom>
          <a:noFill/>
        </p:spPr>
        <p:txBody>
          <a:bodyPr wrap="square" rtlCol="0">
            <a:spAutoFit/>
          </a:bodyPr>
          <a:lstStyle/>
          <a:p>
            <a:r>
              <a:rPr lang="en-US" sz="3200" dirty="0" smtClean="0">
                <a:solidFill>
                  <a:srgbClr val="512373"/>
                </a:solidFill>
                <a:latin typeface="Cronos Pro" pitchFamily="34" charset="0"/>
              </a:rPr>
              <a:t>This</a:t>
            </a:r>
            <a:r>
              <a:rPr lang="en-US" sz="3200" baseline="0" dirty="0" smtClean="0">
                <a:solidFill>
                  <a:srgbClr val="512373"/>
                </a:solidFill>
                <a:latin typeface="Cronos Pro" pitchFamily="34" charset="0"/>
              </a:rPr>
              <a:t> is a placeholder</a:t>
            </a:r>
            <a:endParaRPr lang="en-US" sz="3200" dirty="0">
              <a:solidFill>
                <a:srgbClr val="512373"/>
              </a:solidFill>
              <a:latin typeface="Cronos Pro"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57200" y="1600200"/>
            <a:ext cx="8229600" cy="4525963"/>
          </a:xfrm>
          <a:prstGeom prst="rect">
            <a:avLst/>
          </a:prstGeom>
        </p:spPr>
        <p:txBody>
          <a:bodyPr/>
          <a:lstStyle>
            <a:lvl1pPr>
              <a:defRPr sz="2200">
                <a:solidFill>
                  <a:srgbClr val="512373"/>
                </a:solidFill>
                <a:latin typeface="Cronos Pro"/>
                <a:cs typeface="Cronos Pro"/>
              </a:defRPr>
            </a:lvl1pPr>
            <a:lvl2pPr>
              <a:defRPr sz="2000">
                <a:solidFill>
                  <a:schemeClr val="tx1">
                    <a:lumMod val="65000"/>
                    <a:lumOff val="35000"/>
                  </a:schemeClr>
                </a:solidFill>
                <a:latin typeface="Cronos Pro"/>
                <a:cs typeface="Cronos Pro"/>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800" baseline="0">
                <a:solidFill>
                  <a:srgbClr val="512373"/>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1504950" y="2546350"/>
            <a:ext cx="5845175" cy="1643063"/>
          </a:xfrm>
          <a:prstGeom prst="rect">
            <a:avLst/>
          </a:prstGeom>
        </p:spPr>
        <p:txBody>
          <a:bodyPr/>
          <a:lstStyle>
            <a:lvl1pPr>
              <a:defRPr>
                <a:solidFill>
                  <a:srgbClr val="512373"/>
                </a:solidFill>
                <a:latin typeface="Cronos Pro" pitchFamily="34" charset="0"/>
              </a:defRPr>
            </a:lvl1pPr>
            <a:lvl2pPr>
              <a:defRPr>
                <a:solidFill>
                  <a:schemeClr val="tx1">
                    <a:lumMod val="75000"/>
                    <a:lumOff val="25000"/>
                  </a:schemeClr>
                </a:solidFill>
                <a:latin typeface="Cronos Pro" pitchFamily="34" charset="0"/>
              </a:defRPr>
            </a:lvl2pPr>
            <a:lvl3pPr>
              <a:defRPr>
                <a:latin typeface="Cronos Pro" pitchFamily="34" charset="0"/>
              </a:defRPr>
            </a:lvl3pPr>
            <a:lvl4pPr>
              <a:defRPr>
                <a:latin typeface="Cronos Pro" pitchFamily="34" charset="0"/>
              </a:defRPr>
            </a:lvl4pPr>
            <a:lvl5pPr>
              <a:defRPr>
                <a:latin typeface="Cronos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8378825" y="6688723"/>
            <a:ext cx="746126" cy="169277"/>
          </a:xfrm>
          <a:prstGeom prst="rect">
            <a:avLst/>
          </a:prstGeom>
          <a:noFill/>
        </p:spPr>
        <p:txBody>
          <a:bodyPr wrap="square" rtlCol="0">
            <a:spAutoFit/>
          </a:bodyPr>
          <a:lstStyle/>
          <a:p>
            <a:r>
              <a:rPr lang="en-US" sz="500" dirty="0" err="1" smtClean="0">
                <a:solidFill>
                  <a:srgbClr val="5A2D0C"/>
                </a:solidFill>
                <a:latin typeface="Cronos Pro" pitchFamily="34" charset="0"/>
              </a:rPr>
              <a:t>KenZey</a:t>
            </a:r>
            <a:r>
              <a:rPr lang="en-US" sz="500" baseline="0" dirty="0" smtClean="0">
                <a:solidFill>
                  <a:srgbClr val="5A2D0C"/>
                </a:solidFill>
                <a:latin typeface="Cronos Pro" pitchFamily="34" charset="0"/>
              </a:rPr>
              <a:t> Conrad</a:t>
            </a:r>
            <a:endParaRPr lang="en-US" sz="500" dirty="0">
              <a:solidFill>
                <a:srgbClr val="5A2D0C"/>
              </a:solidFill>
              <a:latin typeface="Cronos Pro"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baseline="0">
                <a:solidFill>
                  <a:srgbClr val="512373"/>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Cronos Pro"/>
                <a:cs typeface="Cronos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Box 5"/>
          <p:cNvSpPr txBox="1"/>
          <p:nvPr userDrawn="1"/>
        </p:nvSpPr>
        <p:spPr>
          <a:xfrm>
            <a:off x="8378825" y="6688723"/>
            <a:ext cx="746126" cy="169277"/>
          </a:xfrm>
          <a:prstGeom prst="rect">
            <a:avLst/>
          </a:prstGeom>
          <a:noFill/>
        </p:spPr>
        <p:txBody>
          <a:bodyPr wrap="square" rtlCol="0">
            <a:spAutoFit/>
          </a:bodyPr>
          <a:lstStyle/>
          <a:p>
            <a:r>
              <a:rPr lang="en-US" sz="500" dirty="0" err="1" smtClean="0">
                <a:solidFill>
                  <a:srgbClr val="5A2D0C"/>
                </a:solidFill>
                <a:latin typeface="Cronos Pro" pitchFamily="34" charset="0"/>
              </a:rPr>
              <a:t>KenZey</a:t>
            </a:r>
            <a:r>
              <a:rPr lang="en-US" sz="500" baseline="0" dirty="0" smtClean="0">
                <a:solidFill>
                  <a:srgbClr val="5A2D0C"/>
                </a:solidFill>
                <a:latin typeface="Cronos Pro" pitchFamily="34" charset="0"/>
              </a:rPr>
              <a:t> Conrad</a:t>
            </a:r>
            <a:endParaRPr lang="en-US" sz="500" dirty="0">
              <a:solidFill>
                <a:srgbClr val="5A2D0C"/>
              </a:solidFill>
              <a:latin typeface="Cronos Pro"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slideBcgrnd.jpg"/>
          <p:cNvPicPr>
            <a:picLocks noChangeAspect="1"/>
          </p:cNvPicPr>
          <p:nvPr/>
        </p:nvPicPr>
        <p:blipFill>
          <a:blip r:embed="rId9"/>
          <a:srcRect/>
          <a:stretch>
            <a:fillRect/>
          </a:stretch>
        </p:blipFill>
        <p:spPr bwMode="auto">
          <a:xfrm>
            <a:off x="0" y="0"/>
            <a:ext cx="9144000" cy="6858000"/>
          </a:xfrm>
          <a:prstGeom prst="rect">
            <a:avLst/>
          </a:prstGeom>
          <a:noFill/>
          <a:ln w="9525">
            <a:noFill/>
            <a:miter lim="800000"/>
            <a:headEnd/>
            <a:tailEnd/>
          </a:ln>
        </p:spPr>
      </p:pic>
      <p:sp>
        <p:nvSpPr>
          <p:cNvPr id="1028" name="Title Placeholder 1"/>
          <p:cNvSpPr>
            <a:spLocks noGrp="1"/>
          </p:cNvSpPr>
          <p:nvPr>
            <p:ph type="title"/>
          </p:nvPr>
        </p:nvSpPr>
        <p:spPr bwMode="auto">
          <a:xfrm>
            <a:off x="1861457" y="274638"/>
            <a:ext cx="682534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2" r:id="rId5"/>
    <p:sldLayoutId id="2147483653" r:id="rId6"/>
    <p:sldLayoutId id="2147483654" r:id="rId7"/>
  </p:sldLayoutIdLst>
  <p:txStyles>
    <p:titleStyle>
      <a:lvl1pPr algn="l" defTabSz="457200" rtl="0" eaLnBrk="1" fontAlgn="base" hangingPunct="1">
        <a:spcBef>
          <a:spcPct val="0"/>
        </a:spcBef>
        <a:spcAft>
          <a:spcPct val="0"/>
        </a:spcAft>
        <a:defRPr sz="4000" b="1" kern="1200">
          <a:solidFill>
            <a:srgbClr val="512373"/>
          </a:solidFill>
          <a:latin typeface="Cronos Pro"/>
          <a:ea typeface="ＭＳ Ｐゴシック" charset="-128"/>
          <a:cs typeface="Cronos Pro"/>
        </a:defRPr>
      </a:lvl1pPr>
      <a:lvl2pPr algn="l" defTabSz="457200" rtl="0" eaLnBrk="1" fontAlgn="base" hangingPunct="1">
        <a:spcBef>
          <a:spcPct val="0"/>
        </a:spcBef>
        <a:spcAft>
          <a:spcPct val="0"/>
        </a:spcAft>
        <a:defRPr sz="3200">
          <a:solidFill>
            <a:schemeClr val="accent1"/>
          </a:solidFill>
          <a:latin typeface="Century Gothic" charset="0"/>
          <a:ea typeface="ＭＳ Ｐゴシック" charset="-128"/>
        </a:defRPr>
      </a:lvl2pPr>
      <a:lvl3pPr algn="l" defTabSz="457200" rtl="0" eaLnBrk="1" fontAlgn="base" hangingPunct="1">
        <a:spcBef>
          <a:spcPct val="0"/>
        </a:spcBef>
        <a:spcAft>
          <a:spcPct val="0"/>
        </a:spcAft>
        <a:defRPr sz="3200">
          <a:solidFill>
            <a:schemeClr val="accent1"/>
          </a:solidFill>
          <a:latin typeface="Century Gothic" charset="0"/>
          <a:ea typeface="ＭＳ Ｐゴシック" charset="-128"/>
        </a:defRPr>
      </a:lvl3pPr>
      <a:lvl4pPr algn="l" defTabSz="457200" rtl="0" eaLnBrk="1" fontAlgn="base" hangingPunct="1">
        <a:spcBef>
          <a:spcPct val="0"/>
        </a:spcBef>
        <a:spcAft>
          <a:spcPct val="0"/>
        </a:spcAft>
        <a:defRPr sz="3200">
          <a:solidFill>
            <a:schemeClr val="accent1"/>
          </a:solidFill>
          <a:latin typeface="Century Gothic" charset="0"/>
          <a:ea typeface="ＭＳ Ｐゴシック" charset="-128"/>
        </a:defRPr>
      </a:lvl4pPr>
      <a:lvl5pPr algn="l" defTabSz="457200" rtl="0" eaLnBrk="1" fontAlgn="base" hangingPunct="1">
        <a:spcBef>
          <a:spcPct val="0"/>
        </a:spcBef>
        <a:spcAft>
          <a:spcPct val="0"/>
        </a:spcAft>
        <a:defRPr sz="3200">
          <a:solidFill>
            <a:schemeClr val="accent1"/>
          </a:solidFill>
          <a:latin typeface="Century Gothic" charset="0"/>
          <a:ea typeface="ＭＳ Ｐゴシック" charset="-128"/>
        </a:defRPr>
      </a:lvl5pPr>
      <a:lvl6pPr marL="457200" algn="l" defTabSz="457200" rtl="0" eaLnBrk="1" fontAlgn="base" hangingPunct="1">
        <a:spcBef>
          <a:spcPct val="0"/>
        </a:spcBef>
        <a:spcAft>
          <a:spcPct val="0"/>
        </a:spcAft>
        <a:defRPr sz="3200">
          <a:solidFill>
            <a:schemeClr val="accent1"/>
          </a:solidFill>
          <a:latin typeface="Century Gothic" charset="0"/>
          <a:ea typeface="ＭＳ Ｐゴシック" charset="-128"/>
        </a:defRPr>
      </a:lvl6pPr>
      <a:lvl7pPr marL="914400" algn="l" defTabSz="457200" rtl="0" eaLnBrk="1" fontAlgn="base" hangingPunct="1">
        <a:spcBef>
          <a:spcPct val="0"/>
        </a:spcBef>
        <a:spcAft>
          <a:spcPct val="0"/>
        </a:spcAft>
        <a:defRPr sz="3200">
          <a:solidFill>
            <a:schemeClr val="accent1"/>
          </a:solidFill>
          <a:latin typeface="Century Gothic" charset="0"/>
          <a:ea typeface="ＭＳ Ｐゴシック" charset="-128"/>
        </a:defRPr>
      </a:lvl7pPr>
      <a:lvl8pPr marL="1371600" algn="l" defTabSz="457200" rtl="0" eaLnBrk="1" fontAlgn="base" hangingPunct="1">
        <a:spcBef>
          <a:spcPct val="0"/>
        </a:spcBef>
        <a:spcAft>
          <a:spcPct val="0"/>
        </a:spcAft>
        <a:defRPr sz="3200">
          <a:solidFill>
            <a:schemeClr val="accent1"/>
          </a:solidFill>
          <a:latin typeface="Century Gothic" charset="0"/>
          <a:ea typeface="ＭＳ Ｐゴシック" charset="-128"/>
        </a:defRPr>
      </a:lvl8pPr>
      <a:lvl9pPr marL="1828800" algn="l" defTabSz="457200" rtl="0" eaLnBrk="1" fontAlgn="base" hangingPunct="1">
        <a:spcBef>
          <a:spcPct val="0"/>
        </a:spcBef>
        <a:spcAft>
          <a:spcPct val="0"/>
        </a:spcAft>
        <a:defRPr sz="3200">
          <a:solidFill>
            <a:schemeClr val="accent1"/>
          </a:solidFill>
          <a:latin typeface="Century Gothic"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Century Gothic"/>
          <a:ea typeface="ＭＳ Ｐゴシック" charset="-128"/>
          <a:cs typeface="Century Gothic"/>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hyperlink" Target="http://lists.w3.org/Archives/Public/www-style/2013May/0114.html" TargetMode="External"/><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hyperlink" Target="http://philipwalton.github.io/solved-by-flexbox/demos/grids/" TargetMode="External"/><Relationship Id="rId4" Type="http://schemas.openxmlformats.org/officeDocument/2006/relationships/hyperlink" Target="http://jonibologna.com/flexbox-cheatsheet/"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laceholder 1"/>
          <p:cNvSpPr txBox="1">
            <a:spLocks/>
          </p:cNvSpPr>
          <p:nvPr/>
        </p:nvSpPr>
        <p:spPr bwMode="auto">
          <a:xfrm>
            <a:off x="783771" y="340242"/>
            <a:ext cx="797922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rgbClr val="5A4B40"/>
                </a:solidFill>
                <a:effectLst/>
                <a:uLnTx/>
                <a:uFillTx/>
                <a:latin typeface="Constantia" pitchFamily="18" charset="0"/>
                <a:cs typeface="Cronos Pro"/>
              </a:rPr>
              <a:t>Goodbye</a:t>
            </a:r>
            <a:r>
              <a:rPr kumimoji="0" lang="en-US" sz="5400" b="0" i="0" u="none" strike="noStrike" kern="1200" cap="none" spc="0" normalizeH="0" baseline="0" noProof="0" dirty="0" smtClean="0">
                <a:ln>
                  <a:noFill/>
                </a:ln>
                <a:solidFill>
                  <a:schemeClr val="accent1"/>
                </a:solidFill>
                <a:effectLst/>
                <a:uLnTx/>
                <a:uFillTx/>
                <a:latin typeface="Cronos Pro"/>
                <a:ea typeface="ＭＳ Ｐゴシック" charset="-128"/>
                <a:cs typeface="Cronos Pro"/>
              </a:rPr>
              <a:t> </a:t>
            </a:r>
            <a:r>
              <a:rPr kumimoji="0" lang="en-US" sz="6000" b="0" i="0" u="none" strike="noStrike" kern="1200" cap="none" spc="0" normalizeH="0" baseline="0" noProof="0" dirty="0" smtClean="0">
                <a:ln>
                  <a:noFill/>
                </a:ln>
                <a:solidFill>
                  <a:schemeClr val="accent1"/>
                </a:solidFill>
                <a:effectLst/>
                <a:uLnTx/>
                <a:uFillTx/>
                <a:latin typeface="Constantia" pitchFamily="18" charset="0"/>
                <a:cs typeface="Cronos Pro"/>
              </a:rPr>
              <a:t>Floats</a:t>
            </a:r>
            <a:r>
              <a:rPr kumimoji="0" lang="en-US" sz="5400" b="0" i="0" u="none" strike="noStrike" kern="1200" cap="none" spc="0" normalizeH="0" baseline="0" noProof="0" dirty="0" smtClean="0">
                <a:ln>
                  <a:noFill/>
                </a:ln>
                <a:solidFill>
                  <a:schemeClr val="accent1"/>
                </a:solidFill>
                <a:effectLst/>
                <a:uLnTx/>
                <a:uFillTx/>
                <a:latin typeface="Cronos Pro"/>
                <a:ea typeface="ＭＳ Ｐゴシック" charset="-128"/>
                <a:cs typeface="Cronos Pro"/>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ronos Pro"/>
                <a:cs typeface="Cronos Pro"/>
              </a:rPr>
              <a:t>					</a:t>
            </a:r>
            <a:endParaRPr kumimoji="0" lang="en-US" sz="3200" b="0" i="0" u="none" strike="noStrike" kern="1200" cap="none" spc="0" normalizeH="0" baseline="0" noProof="0" dirty="0">
              <a:ln>
                <a:noFill/>
              </a:ln>
              <a:solidFill>
                <a:schemeClr val="accent1"/>
              </a:solidFill>
              <a:effectLst/>
              <a:uLnTx/>
              <a:uFillTx/>
              <a:latin typeface="Cronos Pro"/>
              <a:ea typeface="ＭＳ Ｐゴシック" charset="-128"/>
              <a:cs typeface="Cronos Pro"/>
            </a:endParaRPr>
          </a:p>
        </p:txBody>
      </p:sp>
      <p:sp>
        <p:nvSpPr>
          <p:cNvPr id="3" name="TextBox 2"/>
          <p:cNvSpPr txBox="1"/>
          <p:nvPr/>
        </p:nvSpPr>
        <p:spPr>
          <a:xfrm>
            <a:off x="783771" y="4248482"/>
            <a:ext cx="7129220" cy="584775"/>
          </a:xfrm>
          <a:prstGeom prst="rect">
            <a:avLst/>
          </a:prstGeom>
          <a:noFill/>
        </p:spPr>
        <p:txBody>
          <a:bodyPr wrap="square" rtlCol="0">
            <a:spAutoFit/>
          </a:bodyPr>
          <a:lstStyle/>
          <a:p>
            <a:r>
              <a:rPr lang="en-US" sz="1600" i="1" dirty="0" smtClean="0">
                <a:solidFill>
                  <a:schemeClr val="tx1">
                    <a:lumMod val="75000"/>
                    <a:lumOff val="25000"/>
                  </a:schemeClr>
                </a:solidFill>
                <a:latin typeface="Constantia" pitchFamily="18" charset="0"/>
              </a:rPr>
              <a:t>"Laissez Les Bon Temps </a:t>
            </a:r>
            <a:r>
              <a:rPr lang="en-US" sz="1600" i="1" dirty="0" err="1" smtClean="0">
                <a:solidFill>
                  <a:schemeClr val="tx1">
                    <a:lumMod val="75000"/>
                    <a:lumOff val="25000"/>
                  </a:schemeClr>
                </a:solidFill>
                <a:latin typeface="Constantia" pitchFamily="18" charset="0"/>
              </a:rPr>
              <a:t>Roulez</a:t>
            </a:r>
            <a:r>
              <a:rPr lang="en-US" sz="1600" i="1" dirty="0" smtClean="0">
                <a:solidFill>
                  <a:schemeClr val="tx1">
                    <a:lumMod val="75000"/>
                    <a:lumOff val="25000"/>
                  </a:schemeClr>
                </a:solidFill>
                <a:latin typeface="Constantia" pitchFamily="18" charset="0"/>
              </a:rPr>
              <a:t>“</a:t>
            </a:r>
          </a:p>
          <a:p>
            <a:r>
              <a:rPr lang="en-US" sz="1600" i="1" dirty="0" smtClean="0">
                <a:solidFill>
                  <a:schemeClr val="tx1">
                    <a:lumMod val="75000"/>
                    <a:lumOff val="25000"/>
                  </a:schemeClr>
                </a:solidFill>
                <a:latin typeface="Constantia" pitchFamily="18" charset="0"/>
              </a:rPr>
              <a:t> Let the good times roll</a:t>
            </a:r>
            <a:endParaRPr lang="en-US" sz="1600" i="1" dirty="0">
              <a:solidFill>
                <a:schemeClr val="tx1">
                  <a:lumMod val="75000"/>
                  <a:lumOff val="25000"/>
                </a:schemeClr>
              </a:solidFill>
              <a:latin typeface="Constantia" pitchFamily="18" charset="0"/>
            </a:endParaRPr>
          </a:p>
        </p:txBody>
      </p:sp>
      <p:sp>
        <p:nvSpPr>
          <p:cNvPr id="4" name="TextBox 3"/>
          <p:cNvSpPr txBox="1"/>
          <p:nvPr/>
        </p:nvSpPr>
        <p:spPr>
          <a:xfrm>
            <a:off x="5889172" y="5937165"/>
            <a:ext cx="2873828" cy="769441"/>
          </a:xfrm>
          <a:prstGeom prst="rect">
            <a:avLst/>
          </a:prstGeom>
          <a:noFill/>
        </p:spPr>
        <p:txBody>
          <a:bodyPr wrap="square" rtlCol="0">
            <a:spAutoFit/>
          </a:bodyPr>
          <a:lstStyle/>
          <a:p>
            <a:r>
              <a:rPr lang="en-US" i="1" dirty="0" smtClean="0">
                <a:solidFill>
                  <a:srgbClr val="512373"/>
                </a:solidFill>
                <a:latin typeface="Constantia" pitchFamily="18" charset="0"/>
              </a:rPr>
              <a:t>Ken</a:t>
            </a:r>
            <a:r>
              <a:rPr lang="en-US" b="1" i="1" dirty="0" smtClean="0">
                <a:solidFill>
                  <a:srgbClr val="512373"/>
                </a:solidFill>
                <a:latin typeface="Constantia" pitchFamily="18" charset="0"/>
              </a:rPr>
              <a:t>z</a:t>
            </a:r>
            <a:r>
              <a:rPr lang="en-US" i="1" dirty="0" smtClean="0">
                <a:solidFill>
                  <a:srgbClr val="512373"/>
                </a:solidFill>
                <a:latin typeface="Constantia" pitchFamily="18" charset="0"/>
              </a:rPr>
              <a:t>ey</a:t>
            </a:r>
            <a:r>
              <a:rPr lang="en-US" b="1" dirty="0" smtClean="0">
                <a:solidFill>
                  <a:srgbClr val="512373"/>
                </a:solidFill>
                <a:latin typeface="Constantia" pitchFamily="18" charset="0"/>
              </a:rPr>
              <a:t> </a:t>
            </a:r>
            <a:r>
              <a:rPr lang="en-US" i="1" dirty="0" smtClean="0">
                <a:solidFill>
                  <a:srgbClr val="512373"/>
                </a:solidFill>
                <a:latin typeface="Constantia" pitchFamily="18" charset="0"/>
              </a:rPr>
              <a:t>B Conrad</a:t>
            </a:r>
          </a:p>
          <a:p>
            <a:r>
              <a:rPr lang="en-US" sz="1400" b="1" i="1" dirty="0" smtClean="0">
                <a:solidFill>
                  <a:srgbClr val="512373"/>
                </a:solidFill>
                <a:latin typeface="Constantia" pitchFamily="18" charset="0"/>
              </a:rPr>
              <a:t>@Webq2</a:t>
            </a:r>
          </a:p>
          <a:p>
            <a:r>
              <a:rPr lang="en-US" sz="1200" i="1" dirty="0" smtClean="0">
                <a:solidFill>
                  <a:srgbClr val="512373"/>
                </a:solidFill>
                <a:latin typeface="Constantia" pitchFamily="18" charset="0"/>
              </a:rPr>
              <a:t>KzBeck@yahoo.com</a:t>
            </a:r>
            <a:endParaRPr lang="en-US" sz="1200" i="1" dirty="0">
              <a:solidFill>
                <a:srgbClr val="512373"/>
              </a:solidFill>
              <a:latin typeface="Constantia" pitchFamily="18" charset="0"/>
            </a:endParaRPr>
          </a:p>
        </p:txBody>
      </p:sp>
      <p:sp>
        <p:nvSpPr>
          <p:cNvPr id="5" name="TextBox 4"/>
          <p:cNvSpPr txBox="1"/>
          <p:nvPr/>
        </p:nvSpPr>
        <p:spPr>
          <a:xfrm>
            <a:off x="773138" y="1483242"/>
            <a:ext cx="7594685" cy="1200329"/>
          </a:xfrm>
          <a:prstGeom prst="rect">
            <a:avLst/>
          </a:prstGeom>
          <a:noFill/>
        </p:spPr>
        <p:txBody>
          <a:bodyPr wrap="square" rtlCol="0">
            <a:spAutoFit/>
          </a:bodyPr>
          <a:lstStyle/>
          <a:p>
            <a:r>
              <a:rPr lang="en-US" sz="4400" dirty="0" smtClean="0">
                <a:solidFill>
                  <a:srgbClr val="5A4B40"/>
                </a:solidFill>
                <a:latin typeface="Constantia" pitchFamily="18" charset="0"/>
                <a:cs typeface="Cronos Pro"/>
              </a:rPr>
              <a:t>Hello</a:t>
            </a:r>
            <a:r>
              <a:rPr lang="en-US" sz="4400" dirty="0" smtClean="0">
                <a:solidFill>
                  <a:schemeClr val="accent1"/>
                </a:solidFill>
                <a:latin typeface="Constantia" pitchFamily="18" charset="0"/>
                <a:cs typeface="Cronos Pro"/>
              </a:rPr>
              <a:t> CSS Flex </a:t>
            </a:r>
            <a:r>
              <a:rPr lang="en-US" sz="4400" dirty="0" smtClean="0">
                <a:solidFill>
                  <a:srgbClr val="5A4B40"/>
                </a:solidFill>
                <a:latin typeface="Constantia" pitchFamily="18" charset="0"/>
                <a:cs typeface="Cronos Pro"/>
              </a:rPr>
              <a:t>&amp;</a:t>
            </a:r>
            <a:r>
              <a:rPr lang="en-US" sz="4400" dirty="0" smtClean="0">
                <a:solidFill>
                  <a:schemeClr val="accent1"/>
                </a:solidFill>
                <a:latin typeface="Constantia" pitchFamily="18" charset="0"/>
                <a:cs typeface="Cronos Pro"/>
              </a:rPr>
              <a:t> Grid Layouts!</a:t>
            </a:r>
            <a:r>
              <a:rPr lang="en-US" sz="2800" dirty="0" smtClean="0">
                <a:solidFill>
                  <a:schemeClr val="accent1"/>
                </a:solidFill>
                <a:latin typeface="Cronos Pro"/>
                <a:cs typeface="Cronos Pro"/>
              </a:rPr>
              <a:t>		</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4" y="1562986"/>
            <a:ext cx="6829489" cy="984885"/>
          </a:xfrm>
          <a:prstGeom prst="rect">
            <a:avLst/>
          </a:prstGeom>
          <a:noFill/>
        </p:spPr>
        <p:txBody>
          <a:bodyPr wrap="square" rtlCol="0">
            <a:spAutoFit/>
          </a:bodyPr>
          <a:lstStyle/>
          <a:p>
            <a:r>
              <a:rPr lang="en-US" sz="4000" dirty="0" smtClean="0">
                <a:solidFill>
                  <a:srgbClr val="8B0000"/>
                </a:solidFill>
                <a:latin typeface="Constantia" pitchFamily="18" charset="0"/>
              </a:rPr>
              <a:t>current layout methods</a:t>
            </a:r>
          </a:p>
          <a:p>
            <a:endParaRPr lang="en-US" dirty="0">
              <a:latin typeface="Constantia" pitchFamily="18" charset="0"/>
            </a:endParaRPr>
          </a:p>
        </p:txBody>
      </p:sp>
      <p:sp>
        <p:nvSpPr>
          <p:cNvPr id="4" name="TextBox 3"/>
          <p:cNvSpPr txBox="1"/>
          <p:nvPr/>
        </p:nvSpPr>
        <p:spPr>
          <a:xfrm>
            <a:off x="782595" y="2547871"/>
            <a:ext cx="5985375" cy="3046988"/>
          </a:xfrm>
          <a:prstGeom prst="rect">
            <a:avLst/>
          </a:prstGeom>
          <a:noFill/>
        </p:spPr>
        <p:txBody>
          <a:bodyPr wrap="square" rtlCol="0">
            <a:spAutoFit/>
          </a:bodyPr>
          <a:lstStyle/>
          <a:p>
            <a:r>
              <a:rPr lang="en-US" sz="2400" dirty="0" smtClean="0">
                <a:latin typeface="Constantia" pitchFamily="18" charset="0"/>
              </a:rPr>
              <a:t>block - documents</a:t>
            </a:r>
          </a:p>
          <a:p>
            <a:endParaRPr lang="en-US" sz="2400" dirty="0" smtClean="0">
              <a:latin typeface="Constantia" pitchFamily="18" charset="0"/>
            </a:endParaRPr>
          </a:p>
          <a:p>
            <a:r>
              <a:rPr lang="en-US" sz="2400" dirty="0" smtClean="0">
                <a:latin typeface="Constantia" pitchFamily="18" charset="0"/>
              </a:rPr>
              <a:t>inline - text</a:t>
            </a:r>
          </a:p>
          <a:p>
            <a:endParaRPr lang="en-US" sz="2400" dirty="0" smtClean="0">
              <a:latin typeface="Constantia" pitchFamily="18" charset="0"/>
            </a:endParaRPr>
          </a:p>
          <a:p>
            <a:r>
              <a:rPr lang="en-US" sz="2400" dirty="0" smtClean="0">
                <a:latin typeface="Constantia" pitchFamily="18" charset="0"/>
              </a:rPr>
              <a:t>table  - data in tabular form</a:t>
            </a:r>
          </a:p>
          <a:p>
            <a:endParaRPr lang="en-US" sz="2400" dirty="0" smtClean="0">
              <a:latin typeface="Constantia" pitchFamily="18" charset="0"/>
            </a:endParaRPr>
          </a:p>
          <a:p>
            <a:r>
              <a:rPr lang="en-US" sz="2400" dirty="0" smtClean="0">
                <a:latin typeface="Constantia" pitchFamily="18" charset="0"/>
              </a:rPr>
              <a:t>positioning - precise placement</a:t>
            </a:r>
          </a:p>
          <a:p>
            <a:endParaRPr lang="en-US" sz="2400" dirty="0" smtClean="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Layout Modes!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5" name="TextBox 4"/>
          <p:cNvSpPr txBox="1"/>
          <p:nvPr/>
        </p:nvSpPr>
        <p:spPr>
          <a:xfrm>
            <a:off x="5427687" y="5266500"/>
            <a:ext cx="3231975" cy="276999"/>
          </a:xfrm>
          <a:prstGeom prst="rect">
            <a:avLst/>
          </a:prstGeom>
          <a:noFill/>
        </p:spPr>
        <p:txBody>
          <a:bodyPr wrap="none" rtlCol="0">
            <a:spAutoFit/>
          </a:bodyPr>
          <a:lstStyle/>
          <a:p>
            <a:r>
              <a:rPr lang="en-US" sz="1200" dirty="0" smtClean="0">
                <a:solidFill>
                  <a:schemeClr val="tx1">
                    <a:lumMod val="65000"/>
                    <a:lumOff val="35000"/>
                  </a:schemeClr>
                </a:solidFill>
              </a:rPr>
              <a:t>From W3 CSS Flexible Box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smtClean="0">
                <a:solidFill>
                  <a:srgbClr val="8B0000"/>
                </a:solidFill>
                <a:latin typeface="Constantia" pitchFamily="18" charset="0"/>
              </a:rPr>
              <a:t>What are Flex Layouts?</a:t>
            </a:r>
          </a:p>
          <a:p>
            <a:endParaRPr lang="en-US" dirty="0">
              <a:latin typeface="Constantia" pitchFamily="18" charset="0"/>
            </a:endParaRPr>
          </a:p>
        </p:txBody>
      </p:sp>
      <p:sp>
        <p:nvSpPr>
          <p:cNvPr id="4" name="TextBox 3"/>
          <p:cNvSpPr txBox="1"/>
          <p:nvPr/>
        </p:nvSpPr>
        <p:spPr>
          <a:xfrm>
            <a:off x="782594" y="2547871"/>
            <a:ext cx="7860431" cy="461665"/>
          </a:xfrm>
          <a:prstGeom prst="rect">
            <a:avLst/>
          </a:prstGeom>
          <a:noFill/>
        </p:spPr>
        <p:txBody>
          <a:bodyPr wrap="square" rtlCol="0">
            <a:spAutoFit/>
          </a:bodyPr>
          <a:lstStyle/>
          <a:p>
            <a:r>
              <a:rPr lang="en-US" sz="2400" dirty="0" smtClean="0">
                <a:latin typeface="Constantia" pitchFamily="18" charset="0"/>
              </a:rPr>
              <a:t>designed for more complex applications and web pages</a:t>
            </a:r>
            <a:endParaRPr lang="en-US" sz="2400"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5" name="TextBox 4"/>
          <p:cNvSpPr txBox="1"/>
          <p:nvPr/>
        </p:nvSpPr>
        <p:spPr>
          <a:xfrm>
            <a:off x="5427687" y="4720250"/>
            <a:ext cx="3231975" cy="276999"/>
          </a:xfrm>
          <a:prstGeom prst="rect">
            <a:avLst/>
          </a:prstGeom>
          <a:noFill/>
        </p:spPr>
        <p:txBody>
          <a:bodyPr wrap="none" rtlCol="0">
            <a:spAutoFit/>
          </a:bodyPr>
          <a:lstStyle/>
          <a:p>
            <a:r>
              <a:rPr lang="en-US" sz="1200" dirty="0" smtClean="0">
                <a:solidFill>
                  <a:schemeClr val="tx1">
                    <a:lumMod val="65000"/>
                    <a:lumOff val="35000"/>
                  </a:schemeClr>
                </a:solidFill>
              </a:rPr>
              <a:t>From W3 CSS Flexible Box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smtClean="0">
                <a:solidFill>
                  <a:srgbClr val="8B0000"/>
                </a:solidFill>
                <a:latin typeface="Constantia" pitchFamily="18" charset="0"/>
              </a:rPr>
              <a:t>What are Flex Layouts?</a:t>
            </a:r>
          </a:p>
          <a:p>
            <a:endParaRPr lang="en-US" dirty="0">
              <a:latin typeface="Constantia" pitchFamily="18" charset="0"/>
            </a:endParaRPr>
          </a:p>
        </p:txBody>
      </p:sp>
      <p:sp>
        <p:nvSpPr>
          <p:cNvPr id="4" name="TextBox 3"/>
          <p:cNvSpPr txBox="1"/>
          <p:nvPr/>
        </p:nvSpPr>
        <p:spPr>
          <a:xfrm>
            <a:off x="782594" y="2547871"/>
            <a:ext cx="7860431" cy="1200329"/>
          </a:xfrm>
          <a:prstGeom prst="rect">
            <a:avLst/>
          </a:prstGeom>
          <a:noFill/>
        </p:spPr>
        <p:txBody>
          <a:bodyPr wrap="square" rtlCol="0">
            <a:spAutoFit/>
          </a:bodyPr>
          <a:lstStyle/>
          <a:p>
            <a:r>
              <a:rPr lang="en-US" sz="2400" dirty="0" smtClean="0">
                <a:latin typeface="Constantia" pitchFamily="18" charset="0"/>
              </a:rPr>
              <a:t>similar to block layout</a:t>
            </a:r>
          </a:p>
          <a:p>
            <a:endParaRPr lang="en-US" sz="2400" dirty="0" smtClean="0">
              <a:latin typeface="Constantia" pitchFamily="18" charset="0"/>
            </a:endParaRPr>
          </a:p>
          <a:p>
            <a:r>
              <a:rPr lang="en-US" sz="2400" dirty="0" smtClean="0">
                <a:latin typeface="Constantia" pitchFamily="18" charset="0"/>
              </a:rPr>
              <a:t>not capable of complex text or document based properties</a:t>
            </a:r>
            <a:endParaRPr lang="en-US" sz="2400"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5" name="TextBox 4"/>
          <p:cNvSpPr txBox="1"/>
          <p:nvPr/>
        </p:nvSpPr>
        <p:spPr>
          <a:xfrm>
            <a:off x="5427687" y="4720250"/>
            <a:ext cx="3231975" cy="276999"/>
          </a:xfrm>
          <a:prstGeom prst="rect">
            <a:avLst/>
          </a:prstGeom>
          <a:noFill/>
        </p:spPr>
        <p:txBody>
          <a:bodyPr wrap="none" rtlCol="0">
            <a:spAutoFit/>
          </a:bodyPr>
          <a:lstStyle/>
          <a:p>
            <a:r>
              <a:rPr lang="en-US" sz="1200" dirty="0" smtClean="0">
                <a:solidFill>
                  <a:schemeClr val="tx1">
                    <a:lumMod val="65000"/>
                    <a:lumOff val="35000"/>
                  </a:schemeClr>
                </a:solidFill>
              </a:rPr>
              <a:t>From W3 CSS Flexible Box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smtClean="0">
                <a:solidFill>
                  <a:srgbClr val="8B0000"/>
                </a:solidFill>
                <a:latin typeface="Constantia" pitchFamily="18" charset="0"/>
              </a:rPr>
              <a:t>What are Flex Layouts?</a:t>
            </a:r>
          </a:p>
          <a:p>
            <a:endParaRPr lang="en-US" dirty="0">
              <a:latin typeface="Constantia" pitchFamily="18" charset="0"/>
            </a:endParaRPr>
          </a:p>
        </p:txBody>
      </p:sp>
      <p:sp>
        <p:nvSpPr>
          <p:cNvPr id="4" name="TextBox 3"/>
          <p:cNvSpPr txBox="1"/>
          <p:nvPr/>
        </p:nvSpPr>
        <p:spPr>
          <a:xfrm>
            <a:off x="782594" y="2547871"/>
            <a:ext cx="7860431" cy="1938992"/>
          </a:xfrm>
          <a:prstGeom prst="rect">
            <a:avLst/>
          </a:prstGeom>
          <a:noFill/>
        </p:spPr>
        <p:txBody>
          <a:bodyPr wrap="square" rtlCol="0">
            <a:spAutoFit/>
          </a:bodyPr>
          <a:lstStyle/>
          <a:p>
            <a:r>
              <a:rPr lang="en-US" sz="2400" dirty="0" smtClean="0">
                <a:latin typeface="Constantia" pitchFamily="18" charset="0"/>
              </a:rPr>
              <a:t>"The main idea behind the flex layout is to give the container the ability to alter its items' width, height and order to best fill the available space...“</a:t>
            </a:r>
          </a:p>
          <a:p>
            <a:endParaRPr lang="en-US" sz="2400" dirty="0" smtClean="0">
              <a:latin typeface="Constantia" pitchFamily="18" charset="0"/>
            </a:endParaRPr>
          </a:p>
          <a:p>
            <a:r>
              <a:rPr lang="en-US" sz="2400" i="1" dirty="0" smtClean="0">
                <a:latin typeface="Constantia" pitchFamily="18" charset="0"/>
              </a:rPr>
              <a:t>Chris </a:t>
            </a:r>
            <a:r>
              <a:rPr lang="en-US" sz="2400" i="1" dirty="0" err="1" smtClean="0">
                <a:latin typeface="Constantia" pitchFamily="18" charset="0"/>
              </a:rPr>
              <a:t>Coyier</a:t>
            </a:r>
            <a:endParaRPr lang="en-US" sz="2400" i="1"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5" name="TextBox 4"/>
          <p:cNvSpPr txBox="1"/>
          <p:nvPr/>
        </p:nvSpPr>
        <p:spPr>
          <a:xfrm>
            <a:off x="5427687" y="5647551"/>
            <a:ext cx="3231975" cy="276999"/>
          </a:xfrm>
          <a:prstGeom prst="rect">
            <a:avLst/>
          </a:prstGeom>
          <a:noFill/>
        </p:spPr>
        <p:txBody>
          <a:bodyPr wrap="none" rtlCol="0">
            <a:spAutoFit/>
          </a:bodyPr>
          <a:lstStyle/>
          <a:p>
            <a:r>
              <a:rPr lang="en-US" sz="1200" dirty="0" smtClean="0">
                <a:solidFill>
                  <a:schemeClr val="tx1">
                    <a:lumMod val="65000"/>
                    <a:lumOff val="35000"/>
                  </a:schemeClr>
                </a:solidFill>
              </a:rPr>
              <a:t>From W3 CSS Flexible Box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smtClean="0">
                <a:solidFill>
                  <a:srgbClr val="8B0000"/>
                </a:solidFill>
                <a:latin typeface="Constantia" pitchFamily="18" charset="0"/>
              </a:rPr>
              <a:t>What are Flex Layouts?</a:t>
            </a:r>
          </a:p>
          <a:p>
            <a:endParaRPr lang="en-US" dirty="0">
              <a:latin typeface="Constantia" pitchFamily="18" charset="0"/>
            </a:endParaRPr>
          </a:p>
        </p:txBody>
      </p:sp>
      <p:sp>
        <p:nvSpPr>
          <p:cNvPr id="4" name="TextBox 3"/>
          <p:cNvSpPr txBox="1"/>
          <p:nvPr/>
        </p:nvSpPr>
        <p:spPr>
          <a:xfrm>
            <a:off x="782594" y="2547871"/>
            <a:ext cx="7860431" cy="461665"/>
          </a:xfrm>
          <a:prstGeom prst="rect">
            <a:avLst/>
          </a:prstGeom>
          <a:noFill/>
        </p:spPr>
        <p:txBody>
          <a:bodyPr wrap="square" rtlCol="0">
            <a:spAutoFit/>
          </a:bodyPr>
          <a:lstStyle/>
          <a:p>
            <a:r>
              <a:rPr lang="en-US" sz="2400" dirty="0" smtClean="0">
                <a:latin typeface="Constantia" pitchFamily="18" charset="0"/>
              </a:rPr>
              <a:t>tools for distributing space and aligning content</a:t>
            </a:r>
            <a:endParaRPr lang="en-US" sz="2400"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5" name="TextBox 4"/>
          <p:cNvSpPr txBox="1"/>
          <p:nvPr/>
        </p:nvSpPr>
        <p:spPr>
          <a:xfrm>
            <a:off x="5427687" y="4720250"/>
            <a:ext cx="3231975" cy="276999"/>
          </a:xfrm>
          <a:prstGeom prst="rect">
            <a:avLst/>
          </a:prstGeom>
          <a:noFill/>
        </p:spPr>
        <p:txBody>
          <a:bodyPr wrap="none" rtlCol="0">
            <a:spAutoFit/>
          </a:bodyPr>
          <a:lstStyle/>
          <a:p>
            <a:r>
              <a:rPr lang="en-US" sz="1200" dirty="0" smtClean="0">
                <a:solidFill>
                  <a:schemeClr val="tx1">
                    <a:lumMod val="65000"/>
                    <a:lumOff val="35000"/>
                  </a:schemeClr>
                </a:solidFill>
              </a:rPr>
              <a:t>From W3 CSS Flexible Box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p:cNvSpPr txBox="1">
            <a:spLocks noGrp="1"/>
          </p:cNvSpPr>
          <p:nvPr>
            <p:ph type="title"/>
          </p:nvPr>
        </p:nvSpPr>
        <p:spPr bwMode="auto">
          <a:xfrm>
            <a:off x="774446" y="58488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027" name="Picture 3"/>
          <p:cNvPicPr>
            <a:picLocks noChangeAspect="1" noChangeArrowheads="1"/>
          </p:cNvPicPr>
          <p:nvPr/>
        </p:nvPicPr>
        <p:blipFill>
          <a:blip r:embed="rId3"/>
          <a:srcRect/>
          <a:stretch>
            <a:fillRect/>
          </a:stretch>
        </p:blipFill>
        <p:spPr bwMode="auto">
          <a:xfrm>
            <a:off x="752236" y="1727888"/>
            <a:ext cx="7942263" cy="3933825"/>
          </a:xfrm>
          <a:prstGeom prst="rect">
            <a:avLst/>
          </a:prstGeom>
          <a:noFill/>
          <a:ln w="9525">
            <a:noFill/>
            <a:miter lim="800000"/>
            <a:headEnd/>
            <a:tailEnd/>
          </a:ln>
        </p:spPr>
      </p:pic>
      <p:sp>
        <p:nvSpPr>
          <p:cNvPr id="4" name="TextBox 3"/>
          <p:cNvSpPr txBox="1"/>
          <p:nvPr/>
        </p:nvSpPr>
        <p:spPr>
          <a:xfrm>
            <a:off x="6817062" y="6026500"/>
            <a:ext cx="1877437" cy="276999"/>
          </a:xfrm>
          <a:prstGeom prst="rect">
            <a:avLst/>
          </a:prstGeom>
          <a:noFill/>
        </p:spPr>
        <p:txBody>
          <a:bodyPr wrap="none" rtlCol="0">
            <a:spAutoFit/>
          </a:bodyPr>
          <a:lstStyle/>
          <a:p>
            <a:r>
              <a:rPr lang="en-US" sz="1200" dirty="0" smtClean="0">
                <a:solidFill>
                  <a:schemeClr val="tx1">
                    <a:lumMod val="65000"/>
                    <a:lumOff val="35000"/>
                  </a:schemeClr>
                </a:solidFill>
              </a:rPr>
              <a:t>From http://caniuse.com/</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p:cNvSpPr txBox="1">
            <a:spLocks noGrp="1"/>
          </p:cNvSpPr>
          <p:nvPr>
            <p:ph type="title"/>
          </p:nvPr>
        </p:nvSpPr>
        <p:spPr bwMode="auto">
          <a:xfrm>
            <a:off x="774446" y="58488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2050" name="AutoShape 2" descr="http://dev.w3.org/csswg/css-flexbox/images/flex-direction-terms.svg"/>
          <p:cNvSpPr>
            <a:spLocks noChangeAspect="1" noChangeArrowheads="1"/>
          </p:cNvSpPr>
          <p:nvPr/>
        </p:nvSpPr>
        <p:spPr bwMode="auto">
          <a:xfrm>
            <a:off x="155575" y="-1265238"/>
            <a:ext cx="6334125" cy="26384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dev.w3.org/csswg/css-flexbox/images/flex-direction-terms.svg"/>
          <p:cNvSpPr>
            <a:spLocks noChangeAspect="1" noChangeArrowheads="1"/>
          </p:cNvSpPr>
          <p:nvPr/>
        </p:nvSpPr>
        <p:spPr bwMode="auto">
          <a:xfrm>
            <a:off x="155575" y="-1265238"/>
            <a:ext cx="6334125" cy="26384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srcRect/>
          <a:stretch>
            <a:fillRect/>
          </a:stretch>
        </p:blipFill>
        <p:spPr bwMode="auto">
          <a:xfrm>
            <a:off x="774446" y="1450025"/>
            <a:ext cx="7885216" cy="3270225"/>
          </a:xfrm>
          <a:prstGeom prst="rect">
            <a:avLst/>
          </a:prstGeom>
          <a:noFill/>
          <a:ln w="9525">
            <a:noFill/>
            <a:miter lim="800000"/>
            <a:headEnd/>
            <a:tailEnd/>
          </a:ln>
        </p:spPr>
      </p:pic>
      <p:sp>
        <p:nvSpPr>
          <p:cNvPr id="7" name="TextBox 6"/>
          <p:cNvSpPr txBox="1"/>
          <p:nvPr/>
        </p:nvSpPr>
        <p:spPr>
          <a:xfrm>
            <a:off x="5427687" y="4720250"/>
            <a:ext cx="3231975" cy="276999"/>
          </a:xfrm>
          <a:prstGeom prst="rect">
            <a:avLst/>
          </a:prstGeom>
          <a:noFill/>
        </p:spPr>
        <p:txBody>
          <a:bodyPr wrap="none" rtlCol="0">
            <a:spAutoFit/>
          </a:bodyPr>
          <a:lstStyle/>
          <a:p>
            <a:r>
              <a:rPr lang="en-US" sz="1200" dirty="0" smtClean="0">
                <a:solidFill>
                  <a:schemeClr val="tx1">
                    <a:lumMod val="65000"/>
                    <a:lumOff val="35000"/>
                  </a:schemeClr>
                </a:solidFill>
              </a:rPr>
              <a:t>From W3 CSS Flexible Box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err="1" smtClean="0">
                <a:solidFill>
                  <a:srgbClr val="8B0000"/>
                </a:solidFill>
                <a:latin typeface="Constantia" pitchFamily="18" charset="0"/>
              </a:rPr>
              <a:t>display:flex</a:t>
            </a:r>
            <a:r>
              <a:rPr lang="en-US" sz="4000" dirty="0" smtClean="0">
                <a:solidFill>
                  <a:srgbClr val="8B0000"/>
                </a:solidFill>
                <a:latin typeface="Constantia" pitchFamily="18" charset="0"/>
              </a:rPr>
              <a:t>;</a:t>
            </a:r>
          </a:p>
          <a:p>
            <a:endParaRPr lang="en-US" dirty="0">
              <a:latin typeface="Constantia" pitchFamily="18" charset="0"/>
            </a:endParaRPr>
          </a:p>
        </p:txBody>
      </p:sp>
      <p:sp>
        <p:nvSpPr>
          <p:cNvPr id="4" name="TextBox 3"/>
          <p:cNvSpPr txBox="1"/>
          <p:nvPr/>
        </p:nvSpPr>
        <p:spPr>
          <a:xfrm>
            <a:off x="782595" y="2547871"/>
            <a:ext cx="5985375" cy="1938992"/>
          </a:xfrm>
          <a:prstGeom prst="rect">
            <a:avLst/>
          </a:prstGeom>
          <a:noFill/>
        </p:spPr>
        <p:txBody>
          <a:bodyPr wrap="square" rtlCol="0">
            <a:spAutoFit/>
          </a:bodyPr>
          <a:lstStyle/>
          <a:p>
            <a:endParaRPr lang="en-US" sz="2400" dirty="0" smtClean="0"/>
          </a:p>
          <a:p>
            <a:r>
              <a:rPr lang="en-US" sz="2400" dirty="0" smtClean="0"/>
              <a:t>now control page element</a:t>
            </a:r>
          </a:p>
          <a:p>
            <a:r>
              <a:rPr lang="en-US" sz="2400" dirty="0" smtClean="0"/>
              <a:t>	direction</a:t>
            </a:r>
          </a:p>
          <a:p>
            <a:r>
              <a:rPr lang="en-US" sz="2400" dirty="0" smtClean="0"/>
              <a:t>	alignment</a:t>
            </a:r>
          </a:p>
          <a:p>
            <a:r>
              <a:rPr lang="en-US" sz="2400" dirty="0" smtClean="0"/>
              <a:t>	spacing</a:t>
            </a:r>
            <a:endParaRPr lang="en-US" sz="2400"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830095" y="2547871"/>
            <a:ext cx="5985375" cy="1200329"/>
          </a:xfrm>
          <a:prstGeom prst="rect">
            <a:avLst/>
          </a:prstGeom>
          <a:noFill/>
        </p:spPr>
        <p:txBody>
          <a:bodyPr wrap="square" rtlCol="0">
            <a:spAutoFit/>
          </a:bodyPr>
          <a:lstStyle/>
          <a:p>
            <a:r>
              <a:rPr lang="en-US" sz="2400" dirty="0" smtClean="0">
                <a:latin typeface="Constantia" pitchFamily="18" charset="0"/>
              </a:rPr>
              <a:t>layout content into columns and rows</a:t>
            </a:r>
          </a:p>
          <a:p>
            <a:endParaRPr lang="en-US" sz="2400" dirty="0" smtClean="0">
              <a:latin typeface="Constantia" pitchFamily="18" charset="0"/>
            </a:endParaRPr>
          </a:p>
          <a:p>
            <a:r>
              <a:rPr lang="en-US" sz="2400" dirty="0" smtClean="0">
                <a:latin typeface="Constantia" pitchFamily="18" charset="0"/>
              </a:rPr>
              <a:t>in any direction</a:t>
            </a: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3666" name="Picture 2"/>
          <p:cNvPicPr>
            <a:picLocks noChangeAspect="1" noChangeArrowheads="1"/>
          </p:cNvPicPr>
          <p:nvPr/>
        </p:nvPicPr>
        <p:blipFill>
          <a:blip r:embed="rId3"/>
          <a:srcRect/>
          <a:stretch>
            <a:fillRect/>
          </a:stretch>
        </p:blipFill>
        <p:spPr bwMode="auto">
          <a:xfrm>
            <a:off x="768202" y="2500245"/>
            <a:ext cx="7972424" cy="29267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smtClean="0">
                <a:solidFill>
                  <a:srgbClr val="8B0000"/>
                </a:solidFill>
                <a:latin typeface="Constantia" pitchFamily="18" charset="0"/>
              </a:rPr>
              <a:t>What is a float?</a:t>
            </a:r>
          </a:p>
          <a:p>
            <a:endParaRPr lang="en-US" dirty="0">
              <a:latin typeface="Constantia" pitchFamily="18" charset="0"/>
            </a:endParaRPr>
          </a:p>
        </p:txBody>
      </p:sp>
      <p:sp>
        <p:nvSpPr>
          <p:cNvPr id="4" name="TextBox 3"/>
          <p:cNvSpPr txBox="1"/>
          <p:nvPr/>
        </p:nvSpPr>
        <p:spPr>
          <a:xfrm>
            <a:off x="782595" y="2547871"/>
            <a:ext cx="5985375" cy="2677656"/>
          </a:xfrm>
          <a:prstGeom prst="rect">
            <a:avLst/>
          </a:prstGeom>
          <a:noFill/>
        </p:spPr>
        <p:txBody>
          <a:bodyPr wrap="square" rtlCol="0">
            <a:spAutoFit/>
          </a:bodyPr>
          <a:lstStyle/>
          <a:p>
            <a:r>
              <a:rPr lang="en-US" sz="2400" dirty="0" smtClean="0">
                <a:latin typeface="+mn-lt"/>
              </a:rPr>
              <a:t>The </a:t>
            </a:r>
            <a:r>
              <a:rPr lang="en-US" sz="2400" b="1" dirty="0" smtClean="0">
                <a:latin typeface="+mn-lt"/>
              </a:rPr>
              <a:t>float CSS</a:t>
            </a:r>
            <a:r>
              <a:rPr lang="en-US" sz="2400" dirty="0" smtClean="0">
                <a:latin typeface="+mn-lt"/>
              </a:rPr>
              <a:t> property specifies that an element should be taken from the normal flow and placed along the left or right side of its container, where text and inline elements will wrap around it. A </a:t>
            </a:r>
            <a:r>
              <a:rPr lang="en-US" sz="2400" b="1" dirty="0" smtClean="0">
                <a:latin typeface="+mn-lt"/>
              </a:rPr>
              <a:t>floating</a:t>
            </a:r>
            <a:r>
              <a:rPr lang="en-US" sz="2400" dirty="0" smtClean="0">
                <a:latin typeface="+mn-lt"/>
              </a:rPr>
              <a:t> element is one where the computed value of </a:t>
            </a:r>
            <a:r>
              <a:rPr lang="en-US" sz="2400" b="1" dirty="0" smtClean="0">
                <a:latin typeface="+mn-lt"/>
              </a:rPr>
              <a:t>float</a:t>
            </a:r>
            <a:r>
              <a:rPr lang="en-US" sz="2400" dirty="0" smtClean="0">
                <a:latin typeface="+mn-lt"/>
              </a:rPr>
              <a:t> is not none.</a:t>
            </a:r>
            <a:endParaRPr lang="en-US" sz="2400" dirty="0">
              <a:latin typeface="+mn-lt"/>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Float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5" name="TextBox 4"/>
          <p:cNvSpPr txBox="1"/>
          <p:nvPr/>
        </p:nvSpPr>
        <p:spPr>
          <a:xfrm>
            <a:off x="4807607" y="5225527"/>
            <a:ext cx="3988592" cy="276999"/>
          </a:xfrm>
          <a:prstGeom prst="rect">
            <a:avLst/>
          </a:prstGeom>
          <a:noFill/>
        </p:spPr>
        <p:txBody>
          <a:bodyPr wrap="none" rtlCol="0">
            <a:spAutoFit/>
          </a:bodyPr>
          <a:lstStyle/>
          <a:p>
            <a:r>
              <a:rPr lang="en-US" sz="1200" dirty="0" smtClean="0">
                <a:solidFill>
                  <a:schemeClr val="tx1">
                    <a:lumMod val="65000"/>
                    <a:lumOff val="35000"/>
                  </a:schemeClr>
                </a:solidFill>
              </a:rPr>
              <a:t>https://developer.mozilla.org/en-US/docs/Web/CSS/float</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6738" name="Picture 2"/>
          <p:cNvPicPr>
            <a:picLocks noChangeAspect="1" noChangeArrowheads="1"/>
          </p:cNvPicPr>
          <p:nvPr/>
        </p:nvPicPr>
        <p:blipFill>
          <a:blip r:embed="rId3"/>
          <a:srcRect/>
          <a:stretch>
            <a:fillRect/>
          </a:stretch>
        </p:blipFill>
        <p:spPr bwMode="auto">
          <a:xfrm>
            <a:off x="779146" y="2490721"/>
            <a:ext cx="3895725" cy="809625"/>
          </a:xfrm>
          <a:prstGeom prst="rect">
            <a:avLst/>
          </a:prstGeom>
          <a:noFill/>
          <a:ln w="9525">
            <a:noFill/>
            <a:miter lim="800000"/>
            <a:headEnd/>
            <a:tailEnd/>
          </a:ln>
        </p:spPr>
      </p:pic>
      <p:pic>
        <p:nvPicPr>
          <p:cNvPr id="116739" name="Picture 3"/>
          <p:cNvPicPr>
            <a:picLocks noChangeAspect="1" noChangeArrowheads="1"/>
          </p:cNvPicPr>
          <p:nvPr/>
        </p:nvPicPr>
        <p:blipFill>
          <a:blip r:embed="rId4"/>
          <a:srcRect/>
          <a:stretch>
            <a:fillRect/>
          </a:stretch>
        </p:blipFill>
        <p:spPr bwMode="auto">
          <a:xfrm>
            <a:off x="779146" y="3429000"/>
            <a:ext cx="3105150" cy="238125"/>
          </a:xfrm>
          <a:prstGeom prst="rect">
            <a:avLst/>
          </a:prstGeom>
          <a:noFill/>
          <a:ln w="9525">
            <a:noFill/>
            <a:miter lim="800000"/>
            <a:headEnd/>
            <a:tailEnd/>
          </a:ln>
        </p:spPr>
      </p:pic>
      <p:sp>
        <p:nvSpPr>
          <p:cNvPr id="8" name="TextBox 7"/>
          <p:cNvSpPr txBox="1"/>
          <p:nvPr/>
        </p:nvSpPr>
        <p:spPr>
          <a:xfrm>
            <a:off x="779146" y="4040372"/>
            <a:ext cx="5945730" cy="1815882"/>
          </a:xfrm>
          <a:prstGeom prst="rect">
            <a:avLst/>
          </a:prstGeom>
          <a:noFill/>
        </p:spPr>
        <p:txBody>
          <a:bodyPr wrap="none" rtlCol="0">
            <a:spAutoFit/>
          </a:bodyPr>
          <a:lstStyle/>
          <a:p>
            <a:r>
              <a:rPr lang="en-US" sz="1400" dirty="0" smtClean="0">
                <a:latin typeface="Constantia" pitchFamily="18" charset="0"/>
              </a:rPr>
              <a:t>display: flex; causes an element to generate a block-level flex container box</a:t>
            </a:r>
          </a:p>
          <a:p>
            <a:endParaRPr lang="en-US" sz="1400" dirty="0" smtClean="0">
              <a:latin typeface="Constantia" pitchFamily="18" charset="0"/>
            </a:endParaRPr>
          </a:p>
          <a:p>
            <a:r>
              <a:rPr lang="en-US" sz="1400" dirty="0" smtClean="0">
                <a:latin typeface="Constantia" pitchFamily="18" charset="0"/>
              </a:rPr>
              <a:t>note: flex containers are NOT block containers</a:t>
            </a:r>
          </a:p>
          <a:p>
            <a:endParaRPr lang="en-US" sz="1400" dirty="0" smtClean="0">
              <a:latin typeface="Constantia" pitchFamily="18" charset="0"/>
            </a:endParaRPr>
          </a:p>
          <a:p>
            <a:r>
              <a:rPr lang="en-US" sz="1400" dirty="0" smtClean="0">
                <a:latin typeface="Constantia" pitchFamily="18" charset="0"/>
              </a:rPr>
              <a:t>example: </a:t>
            </a:r>
          </a:p>
          <a:p>
            <a:r>
              <a:rPr lang="en-US" sz="1400" dirty="0" smtClean="0">
                <a:latin typeface="Constantia" pitchFamily="18" charset="0"/>
              </a:rPr>
              <a:t>column- properties will have no effect</a:t>
            </a:r>
          </a:p>
          <a:p>
            <a:endParaRPr lang="en-US" sz="1400" dirty="0" smtClean="0">
              <a:latin typeface="Constantia" pitchFamily="18" charset="0"/>
            </a:endParaRPr>
          </a:p>
          <a:p>
            <a:endParaRPr lang="en-US" sz="1400" dirty="0">
              <a:latin typeface="Constanti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6738" name="Picture 2"/>
          <p:cNvPicPr>
            <a:picLocks noChangeAspect="1" noChangeArrowheads="1"/>
          </p:cNvPicPr>
          <p:nvPr/>
        </p:nvPicPr>
        <p:blipFill>
          <a:blip r:embed="rId3"/>
          <a:srcRect/>
          <a:stretch>
            <a:fillRect/>
          </a:stretch>
        </p:blipFill>
        <p:spPr bwMode="auto">
          <a:xfrm>
            <a:off x="779146" y="2490721"/>
            <a:ext cx="3895725" cy="809625"/>
          </a:xfrm>
          <a:prstGeom prst="rect">
            <a:avLst/>
          </a:prstGeom>
          <a:noFill/>
          <a:ln w="9525">
            <a:noFill/>
            <a:miter lim="800000"/>
            <a:headEnd/>
            <a:tailEnd/>
          </a:ln>
        </p:spPr>
      </p:pic>
      <p:pic>
        <p:nvPicPr>
          <p:cNvPr id="116739" name="Picture 3"/>
          <p:cNvPicPr>
            <a:picLocks noChangeAspect="1" noChangeArrowheads="1"/>
          </p:cNvPicPr>
          <p:nvPr/>
        </p:nvPicPr>
        <p:blipFill>
          <a:blip r:embed="rId4"/>
          <a:srcRect/>
          <a:stretch>
            <a:fillRect/>
          </a:stretch>
        </p:blipFill>
        <p:spPr bwMode="auto">
          <a:xfrm>
            <a:off x="779146" y="3429000"/>
            <a:ext cx="3105150" cy="238125"/>
          </a:xfrm>
          <a:prstGeom prst="rect">
            <a:avLst/>
          </a:prstGeom>
          <a:noFill/>
          <a:ln w="9525">
            <a:noFill/>
            <a:miter lim="800000"/>
            <a:headEnd/>
            <a:tailEnd/>
          </a:ln>
        </p:spPr>
      </p:pic>
      <p:sp>
        <p:nvSpPr>
          <p:cNvPr id="8" name="TextBox 7"/>
          <p:cNvSpPr txBox="1"/>
          <p:nvPr/>
        </p:nvSpPr>
        <p:spPr>
          <a:xfrm>
            <a:off x="779146" y="4040372"/>
            <a:ext cx="5983161" cy="1815882"/>
          </a:xfrm>
          <a:prstGeom prst="rect">
            <a:avLst/>
          </a:prstGeom>
          <a:noFill/>
        </p:spPr>
        <p:txBody>
          <a:bodyPr wrap="square" rtlCol="0">
            <a:spAutoFit/>
          </a:bodyPr>
          <a:lstStyle/>
          <a:p>
            <a:r>
              <a:rPr lang="en-US" sz="1400" dirty="0" smtClean="0">
                <a:latin typeface="Constantia" pitchFamily="18" charset="0"/>
              </a:rPr>
              <a:t>example: </a:t>
            </a:r>
          </a:p>
          <a:p>
            <a:r>
              <a:rPr lang="en-US" sz="1400" dirty="0" smtClean="0">
                <a:latin typeface="Constantia" pitchFamily="18" charset="0"/>
              </a:rPr>
              <a:t>float and clear have no effect on a flex item</a:t>
            </a:r>
          </a:p>
          <a:p>
            <a:endParaRPr lang="en-US" sz="1400" dirty="0" smtClean="0">
              <a:latin typeface="Constantia" pitchFamily="18" charset="0"/>
            </a:endParaRPr>
          </a:p>
          <a:p>
            <a:r>
              <a:rPr lang="en-US" sz="1400" dirty="0" smtClean="0">
                <a:latin typeface="Constantia" pitchFamily="18" charset="0"/>
              </a:rPr>
              <a:t>the float property can still affect box generation of display computed value</a:t>
            </a:r>
          </a:p>
          <a:p>
            <a:endParaRPr lang="en-US" sz="1400" dirty="0" smtClean="0">
              <a:latin typeface="Constantia" pitchFamily="18" charset="0"/>
            </a:endParaRPr>
          </a:p>
          <a:p>
            <a:r>
              <a:rPr lang="en-US" sz="1400" dirty="0" smtClean="0">
                <a:latin typeface="Constantia" pitchFamily="18" charset="0"/>
              </a:rPr>
              <a:t>vertical align has no effect</a:t>
            </a:r>
          </a:p>
          <a:p>
            <a:endParaRPr lang="en-US" sz="1400" dirty="0" smtClean="0">
              <a:latin typeface="Constantia" pitchFamily="18" charset="0"/>
            </a:endParaRPr>
          </a:p>
          <a:p>
            <a:endParaRPr lang="en-US" sz="1400" dirty="0">
              <a:latin typeface="Constanti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6738" name="Picture 2"/>
          <p:cNvPicPr>
            <a:picLocks noChangeAspect="1" noChangeArrowheads="1"/>
          </p:cNvPicPr>
          <p:nvPr/>
        </p:nvPicPr>
        <p:blipFill>
          <a:blip r:embed="rId3"/>
          <a:srcRect/>
          <a:stretch>
            <a:fillRect/>
          </a:stretch>
        </p:blipFill>
        <p:spPr bwMode="auto">
          <a:xfrm>
            <a:off x="779146" y="2490721"/>
            <a:ext cx="3895725" cy="809625"/>
          </a:xfrm>
          <a:prstGeom prst="rect">
            <a:avLst/>
          </a:prstGeom>
          <a:noFill/>
          <a:ln w="9525">
            <a:noFill/>
            <a:miter lim="800000"/>
            <a:headEnd/>
            <a:tailEnd/>
          </a:ln>
        </p:spPr>
      </p:pic>
      <p:pic>
        <p:nvPicPr>
          <p:cNvPr id="116739" name="Picture 3"/>
          <p:cNvPicPr>
            <a:picLocks noChangeAspect="1" noChangeArrowheads="1"/>
          </p:cNvPicPr>
          <p:nvPr/>
        </p:nvPicPr>
        <p:blipFill>
          <a:blip r:embed="rId4"/>
          <a:srcRect/>
          <a:stretch>
            <a:fillRect/>
          </a:stretch>
        </p:blipFill>
        <p:spPr bwMode="auto">
          <a:xfrm>
            <a:off x="779146" y="3429000"/>
            <a:ext cx="3105150" cy="238125"/>
          </a:xfrm>
          <a:prstGeom prst="rect">
            <a:avLst/>
          </a:prstGeom>
          <a:noFill/>
          <a:ln w="9525">
            <a:noFill/>
            <a:miter lim="800000"/>
            <a:headEnd/>
            <a:tailEnd/>
          </a:ln>
        </p:spPr>
      </p:pic>
      <p:sp>
        <p:nvSpPr>
          <p:cNvPr id="8" name="TextBox 7"/>
          <p:cNvSpPr txBox="1"/>
          <p:nvPr/>
        </p:nvSpPr>
        <p:spPr>
          <a:xfrm>
            <a:off x="779146" y="4040372"/>
            <a:ext cx="7354761" cy="2462213"/>
          </a:xfrm>
          <a:prstGeom prst="rect">
            <a:avLst/>
          </a:prstGeom>
          <a:noFill/>
        </p:spPr>
        <p:txBody>
          <a:bodyPr wrap="square" rtlCol="0">
            <a:spAutoFit/>
          </a:bodyPr>
          <a:lstStyle/>
          <a:p>
            <a:r>
              <a:rPr lang="en-US" sz="1400" dirty="0" smtClean="0">
                <a:latin typeface="Constantia" pitchFamily="18" charset="0"/>
              </a:rPr>
              <a:t>flex-wrap:  wrap;  wrap multiple lines</a:t>
            </a:r>
          </a:p>
          <a:p>
            <a:r>
              <a:rPr lang="en-US" sz="1400" dirty="0" smtClean="0">
                <a:latin typeface="Constantia" pitchFamily="18" charset="0"/>
              </a:rPr>
              <a:t>                    </a:t>
            </a:r>
            <a:r>
              <a:rPr lang="en-US" sz="1400" dirty="0" err="1" smtClean="0">
                <a:latin typeface="Constantia" pitchFamily="18" charset="0"/>
              </a:rPr>
              <a:t>nowrap</a:t>
            </a:r>
            <a:r>
              <a:rPr lang="en-US" sz="1400" dirty="0" smtClean="0">
                <a:latin typeface="Constantia" pitchFamily="18" charset="0"/>
              </a:rPr>
              <a:t> is the initial value</a:t>
            </a:r>
          </a:p>
          <a:p>
            <a:endParaRPr lang="en-US" sz="1400" dirty="0" smtClean="0">
              <a:latin typeface="Constantia" pitchFamily="18" charset="0"/>
            </a:endParaRPr>
          </a:p>
          <a:p>
            <a:r>
              <a:rPr lang="en-US" sz="1400" dirty="0" smtClean="0">
                <a:latin typeface="Constantia" pitchFamily="18" charset="0"/>
              </a:rPr>
              <a:t>justify-content: space between; </a:t>
            </a:r>
          </a:p>
          <a:p>
            <a:r>
              <a:rPr lang="en-US" sz="1400" dirty="0" smtClean="0">
                <a:latin typeface="Constantia" pitchFamily="18" charset="0"/>
              </a:rPr>
              <a:t>items are evenly distributed in the line; first item is on the start line, last item on the end line</a:t>
            </a:r>
          </a:p>
          <a:p>
            <a:endParaRPr lang="en-US" sz="1400" dirty="0" smtClean="0">
              <a:latin typeface="Constantia" pitchFamily="18" charset="0"/>
            </a:endParaRPr>
          </a:p>
          <a:p>
            <a:r>
              <a:rPr lang="en-US" sz="1400" dirty="0" smtClean="0">
                <a:latin typeface="Constantia" pitchFamily="18" charset="0"/>
              </a:rPr>
              <a:t>Helps distribute extra space leftover when all the flex items on a line are inflexible or are flexible but have reached their maximum size</a:t>
            </a:r>
          </a:p>
          <a:p>
            <a:endParaRPr lang="en-US" sz="1400" dirty="0" smtClean="0">
              <a:latin typeface="Constantia" pitchFamily="18" charset="0"/>
            </a:endParaRPr>
          </a:p>
          <a:p>
            <a:endParaRPr lang="en-US" sz="1400" dirty="0" smtClean="0">
              <a:latin typeface="Constantia" pitchFamily="18" charset="0"/>
            </a:endParaRPr>
          </a:p>
          <a:p>
            <a:endParaRPr lang="en-US" sz="1400" dirty="0">
              <a:latin typeface="Constantia"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6738" name="Picture 2"/>
          <p:cNvPicPr>
            <a:picLocks noChangeAspect="1" noChangeArrowheads="1"/>
          </p:cNvPicPr>
          <p:nvPr/>
        </p:nvPicPr>
        <p:blipFill>
          <a:blip r:embed="rId3"/>
          <a:srcRect/>
          <a:stretch>
            <a:fillRect/>
          </a:stretch>
        </p:blipFill>
        <p:spPr bwMode="auto">
          <a:xfrm>
            <a:off x="779146" y="2490721"/>
            <a:ext cx="3895725" cy="809625"/>
          </a:xfrm>
          <a:prstGeom prst="rect">
            <a:avLst/>
          </a:prstGeom>
          <a:noFill/>
          <a:ln w="9525">
            <a:noFill/>
            <a:miter lim="800000"/>
            <a:headEnd/>
            <a:tailEnd/>
          </a:ln>
        </p:spPr>
      </p:pic>
      <p:pic>
        <p:nvPicPr>
          <p:cNvPr id="116739" name="Picture 3"/>
          <p:cNvPicPr>
            <a:picLocks noChangeAspect="1" noChangeArrowheads="1"/>
          </p:cNvPicPr>
          <p:nvPr/>
        </p:nvPicPr>
        <p:blipFill>
          <a:blip r:embed="rId4"/>
          <a:srcRect/>
          <a:stretch>
            <a:fillRect/>
          </a:stretch>
        </p:blipFill>
        <p:spPr bwMode="auto">
          <a:xfrm>
            <a:off x="779146" y="3429000"/>
            <a:ext cx="3105150" cy="238125"/>
          </a:xfrm>
          <a:prstGeom prst="rect">
            <a:avLst/>
          </a:prstGeom>
          <a:noFill/>
          <a:ln w="9525">
            <a:noFill/>
            <a:miter lim="800000"/>
            <a:headEnd/>
            <a:tailEnd/>
          </a:ln>
        </p:spPr>
      </p:pic>
      <p:sp>
        <p:nvSpPr>
          <p:cNvPr id="8" name="TextBox 7"/>
          <p:cNvSpPr txBox="1"/>
          <p:nvPr/>
        </p:nvSpPr>
        <p:spPr>
          <a:xfrm>
            <a:off x="779146" y="4040372"/>
            <a:ext cx="5983161" cy="1169551"/>
          </a:xfrm>
          <a:prstGeom prst="rect">
            <a:avLst/>
          </a:prstGeom>
          <a:noFill/>
        </p:spPr>
        <p:txBody>
          <a:bodyPr wrap="square" rtlCol="0">
            <a:spAutoFit/>
          </a:bodyPr>
          <a:lstStyle/>
          <a:p>
            <a:r>
              <a:rPr lang="en-US" sz="1400" dirty="0" smtClean="0">
                <a:latin typeface="Constantia" pitchFamily="18" charset="0"/>
              </a:rPr>
              <a:t>align-items: flex-start; </a:t>
            </a:r>
          </a:p>
          <a:p>
            <a:r>
              <a:rPr lang="en-US" sz="1400" dirty="0" smtClean="0">
                <a:latin typeface="Constantia" pitchFamily="18" charset="0"/>
              </a:rPr>
              <a:t>edge of the item is placed on the cross-start line</a:t>
            </a:r>
          </a:p>
          <a:p>
            <a:endParaRPr lang="en-US" sz="1400" dirty="0" smtClean="0">
              <a:latin typeface="Constantia" pitchFamily="18" charset="0"/>
            </a:endParaRPr>
          </a:p>
          <a:p>
            <a:endParaRPr lang="en-US" sz="1400" dirty="0" smtClean="0">
              <a:latin typeface="Constantia" pitchFamily="18" charset="0"/>
            </a:endParaRPr>
          </a:p>
          <a:p>
            <a:endParaRPr lang="en-US" sz="1400" dirty="0">
              <a:latin typeface="Constant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p:cNvSpPr txBox="1">
            <a:spLocks noGrp="1"/>
          </p:cNvSpPr>
          <p:nvPr>
            <p:ph type="title"/>
          </p:nvPr>
        </p:nvSpPr>
        <p:spPr bwMode="auto">
          <a:xfrm>
            <a:off x="774446" y="58488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2050" name="AutoShape 2" descr="http://dev.w3.org/csswg/css-flexbox/images/flex-direction-terms.svg"/>
          <p:cNvSpPr>
            <a:spLocks noChangeAspect="1" noChangeArrowheads="1"/>
          </p:cNvSpPr>
          <p:nvPr/>
        </p:nvSpPr>
        <p:spPr bwMode="auto">
          <a:xfrm>
            <a:off x="155575" y="-1265238"/>
            <a:ext cx="6334125" cy="26384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dev.w3.org/csswg/css-flexbox/images/flex-direction-terms.svg"/>
          <p:cNvSpPr>
            <a:spLocks noChangeAspect="1" noChangeArrowheads="1"/>
          </p:cNvSpPr>
          <p:nvPr/>
        </p:nvSpPr>
        <p:spPr bwMode="auto">
          <a:xfrm>
            <a:off x="155575" y="-1265238"/>
            <a:ext cx="6334125" cy="26384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srcRect/>
          <a:stretch>
            <a:fillRect/>
          </a:stretch>
        </p:blipFill>
        <p:spPr bwMode="auto">
          <a:xfrm>
            <a:off x="774446" y="1450025"/>
            <a:ext cx="7885216" cy="3270225"/>
          </a:xfrm>
          <a:prstGeom prst="rect">
            <a:avLst/>
          </a:prstGeom>
          <a:noFill/>
          <a:ln w="9525">
            <a:noFill/>
            <a:miter lim="800000"/>
            <a:headEnd/>
            <a:tailEnd/>
          </a:ln>
        </p:spPr>
      </p:pic>
      <p:sp>
        <p:nvSpPr>
          <p:cNvPr id="7" name="TextBox 6"/>
          <p:cNvSpPr txBox="1"/>
          <p:nvPr/>
        </p:nvSpPr>
        <p:spPr>
          <a:xfrm>
            <a:off x="5427687" y="4720250"/>
            <a:ext cx="3231975" cy="276999"/>
          </a:xfrm>
          <a:prstGeom prst="rect">
            <a:avLst/>
          </a:prstGeom>
          <a:noFill/>
        </p:spPr>
        <p:txBody>
          <a:bodyPr wrap="none" rtlCol="0">
            <a:spAutoFit/>
          </a:bodyPr>
          <a:lstStyle/>
          <a:p>
            <a:r>
              <a:rPr lang="en-US" sz="1200" dirty="0" smtClean="0">
                <a:solidFill>
                  <a:schemeClr val="tx1">
                    <a:lumMod val="65000"/>
                    <a:lumOff val="35000"/>
                  </a:schemeClr>
                </a:solidFill>
              </a:rPr>
              <a:t>From W3 CSS Flexible Box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4690" name="Picture 2"/>
          <p:cNvPicPr>
            <a:picLocks noChangeAspect="1" noChangeArrowheads="1"/>
          </p:cNvPicPr>
          <p:nvPr/>
        </p:nvPicPr>
        <p:blipFill>
          <a:blip r:embed="rId3"/>
          <a:srcRect/>
          <a:stretch>
            <a:fillRect/>
          </a:stretch>
        </p:blipFill>
        <p:spPr bwMode="auto">
          <a:xfrm>
            <a:off x="772945" y="2509771"/>
            <a:ext cx="7872431" cy="2881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7762" name="Picture 2"/>
          <p:cNvPicPr>
            <a:picLocks noChangeAspect="1" noChangeArrowheads="1"/>
          </p:cNvPicPr>
          <p:nvPr/>
        </p:nvPicPr>
        <p:blipFill>
          <a:blip r:embed="rId3"/>
          <a:srcRect/>
          <a:stretch>
            <a:fillRect/>
          </a:stretch>
        </p:blipFill>
        <p:spPr bwMode="auto">
          <a:xfrm>
            <a:off x="760096" y="3429000"/>
            <a:ext cx="2924175" cy="238125"/>
          </a:xfrm>
          <a:prstGeom prst="rect">
            <a:avLst/>
          </a:prstGeom>
          <a:noFill/>
          <a:ln w="9525">
            <a:noFill/>
            <a:miter lim="800000"/>
            <a:headEnd/>
            <a:tailEnd/>
          </a:ln>
        </p:spPr>
      </p:pic>
      <p:pic>
        <p:nvPicPr>
          <p:cNvPr id="8" name="Picture 2"/>
          <p:cNvPicPr>
            <a:picLocks noChangeAspect="1" noChangeArrowheads="1"/>
          </p:cNvPicPr>
          <p:nvPr/>
        </p:nvPicPr>
        <p:blipFill>
          <a:blip r:embed="rId4"/>
          <a:srcRect/>
          <a:stretch>
            <a:fillRect/>
          </a:stretch>
        </p:blipFill>
        <p:spPr bwMode="auto">
          <a:xfrm>
            <a:off x="779146" y="2490721"/>
            <a:ext cx="3895725"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5714" name="Picture 2"/>
          <p:cNvPicPr>
            <a:picLocks noChangeAspect="1" noChangeArrowheads="1"/>
          </p:cNvPicPr>
          <p:nvPr/>
        </p:nvPicPr>
        <p:blipFill>
          <a:blip r:embed="rId3"/>
          <a:srcRect/>
          <a:stretch>
            <a:fillRect/>
          </a:stretch>
        </p:blipFill>
        <p:spPr bwMode="auto">
          <a:xfrm>
            <a:off x="779146" y="2505076"/>
            <a:ext cx="7856705" cy="29051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8786" name="Picture 2"/>
          <p:cNvPicPr>
            <a:picLocks noChangeAspect="1" noChangeArrowheads="1"/>
          </p:cNvPicPr>
          <p:nvPr/>
        </p:nvPicPr>
        <p:blipFill>
          <a:blip r:embed="rId3"/>
          <a:srcRect/>
          <a:stretch>
            <a:fillRect/>
          </a:stretch>
        </p:blipFill>
        <p:spPr bwMode="auto">
          <a:xfrm>
            <a:off x="798196" y="3419475"/>
            <a:ext cx="3143250" cy="228600"/>
          </a:xfrm>
          <a:prstGeom prst="rect">
            <a:avLst/>
          </a:prstGeom>
          <a:noFill/>
          <a:ln w="9525">
            <a:noFill/>
            <a:miter lim="800000"/>
            <a:headEnd/>
            <a:tailEnd/>
          </a:ln>
        </p:spPr>
      </p:pic>
      <p:pic>
        <p:nvPicPr>
          <p:cNvPr id="8" name="Picture 2"/>
          <p:cNvPicPr>
            <a:picLocks noChangeAspect="1" noChangeArrowheads="1"/>
          </p:cNvPicPr>
          <p:nvPr/>
        </p:nvPicPr>
        <p:blipFill>
          <a:blip r:embed="rId4"/>
          <a:srcRect/>
          <a:stretch>
            <a:fillRect/>
          </a:stretch>
        </p:blipFill>
        <p:spPr bwMode="auto">
          <a:xfrm>
            <a:off x="779146" y="2490721"/>
            <a:ext cx="3895725"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830094" y="2547871"/>
            <a:ext cx="6841365" cy="461665"/>
          </a:xfrm>
          <a:prstGeom prst="rect">
            <a:avLst/>
          </a:prstGeom>
          <a:noFill/>
        </p:spPr>
        <p:txBody>
          <a:bodyPr wrap="square" rtlCol="0">
            <a:spAutoFit/>
          </a:bodyPr>
          <a:lstStyle/>
          <a:p>
            <a:r>
              <a:rPr lang="en-US" sz="2400" dirty="0" smtClean="0">
                <a:latin typeface="Constantia" pitchFamily="18" charset="0"/>
              </a:rPr>
              <a:t>display  order can be reversed</a:t>
            </a: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89090" name="Picture 2"/>
          <p:cNvPicPr>
            <a:picLocks noChangeAspect="1" noChangeArrowheads="1"/>
          </p:cNvPicPr>
          <p:nvPr/>
        </p:nvPicPr>
        <p:blipFill>
          <a:blip r:embed="rId3"/>
          <a:srcRect/>
          <a:stretch>
            <a:fillRect/>
          </a:stretch>
        </p:blipFill>
        <p:spPr bwMode="auto">
          <a:xfrm>
            <a:off x="787563" y="2505330"/>
            <a:ext cx="7602279" cy="22046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smtClean="0">
                <a:solidFill>
                  <a:srgbClr val="8B0000"/>
                </a:solidFill>
                <a:latin typeface="Constantia" pitchFamily="18" charset="0"/>
              </a:rPr>
              <a:t>What is a float?</a:t>
            </a:r>
          </a:p>
          <a:p>
            <a:endParaRPr lang="en-US"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Float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5" name="TextBox 4"/>
          <p:cNvSpPr txBox="1"/>
          <p:nvPr/>
        </p:nvSpPr>
        <p:spPr>
          <a:xfrm>
            <a:off x="4807607" y="5225527"/>
            <a:ext cx="3988592" cy="276999"/>
          </a:xfrm>
          <a:prstGeom prst="rect">
            <a:avLst/>
          </a:prstGeom>
          <a:noFill/>
        </p:spPr>
        <p:txBody>
          <a:bodyPr wrap="none" rtlCol="0">
            <a:spAutoFit/>
          </a:bodyPr>
          <a:lstStyle/>
          <a:p>
            <a:r>
              <a:rPr lang="en-US" sz="1200" dirty="0" smtClean="0">
                <a:solidFill>
                  <a:schemeClr val="tx1">
                    <a:lumMod val="65000"/>
                    <a:lumOff val="35000"/>
                  </a:schemeClr>
                </a:solidFill>
              </a:rPr>
              <a:t>https://developer.mozilla.org/en-US/docs/Web/CSS/float</a:t>
            </a:r>
            <a:endParaRPr lang="en-US" sz="1200" dirty="0">
              <a:solidFill>
                <a:schemeClr val="tx1">
                  <a:lumMod val="65000"/>
                  <a:lumOff val="35000"/>
                </a:schemeClr>
              </a:solidFill>
            </a:endParaRPr>
          </a:p>
        </p:txBody>
      </p:sp>
      <p:pic>
        <p:nvPicPr>
          <p:cNvPr id="84994" name="Picture 2" descr="https://developer.mozilla.org/@api/deki/files/4927/=floats.png"/>
          <p:cNvPicPr>
            <a:picLocks noChangeAspect="1" noChangeArrowheads="1"/>
          </p:cNvPicPr>
          <p:nvPr/>
        </p:nvPicPr>
        <p:blipFill>
          <a:blip r:embed="rId3"/>
          <a:srcRect/>
          <a:stretch>
            <a:fillRect/>
          </a:stretch>
        </p:blipFill>
        <p:spPr bwMode="auto">
          <a:xfrm>
            <a:off x="786321" y="2500371"/>
            <a:ext cx="6943725" cy="2362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830094" y="2547871"/>
            <a:ext cx="6841365" cy="461665"/>
          </a:xfrm>
          <a:prstGeom prst="rect">
            <a:avLst/>
          </a:prstGeom>
          <a:noFill/>
        </p:spPr>
        <p:txBody>
          <a:bodyPr wrap="square" rtlCol="0">
            <a:spAutoFit/>
          </a:bodyPr>
          <a:lstStyle/>
          <a:p>
            <a:r>
              <a:rPr lang="en-US" sz="2400" dirty="0" smtClean="0">
                <a:latin typeface="Constantia" pitchFamily="18" charset="0"/>
              </a:rPr>
              <a:t>display  order can be reversed</a:t>
            </a: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9811" name="Picture 3"/>
          <p:cNvPicPr>
            <a:picLocks noChangeAspect="1" noChangeArrowheads="1"/>
          </p:cNvPicPr>
          <p:nvPr/>
        </p:nvPicPr>
        <p:blipFill>
          <a:blip r:embed="rId3"/>
          <a:srcRect/>
          <a:stretch>
            <a:fillRect/>
          </a:stretch>
        </p:blipFill>
        <p:spPr bwMode="auto">
          <a:xfrm>
            <a:off x="766297" y="3173044"/>
            <a:ext cx="390525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830094" y="2547871"/>
            <a:ext cx="6841365" cy="461665"/>
          </a:xfrm>
          <a:prstGeom prst="rect">
            <a:avLst/>
          </a:prstGeom>
          <a:noFill/>
        </p:spPr>
        <p:txBody>
          <a:bodyPr wrap="square" rtlCol="0">
            <a:spAutoFit/>
          </a:bodyPr>
          <a:lstStyle/>
          <a:p>
            <a:r>
              <a:rPr lang="en-US" sz="2400" dirty="0" smtClean="0">
                <a:latin typeface="Constantia" pitchFamily="18" charset="0"/>
              </a:rPr>
              <a:t>display  order can be reversed</a:t>
            </a: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89089" name="Picture 1"/>
          <p:cNvPicPr>
            <a:picLocks noChangeAspect="1" noChangeArrowheads="1"/>
          </p:cNvPicPr>
          <p:nvPr/>
        </p:nvPicPr>
        <p:blipFill>
          <a:blip r:embed="rId3"/>
          <a:srcRect/>
          <a:stretch>
            <a:fillRect/>
          </a:stretch>
        </p:blipFill>
        <p:spPr bwMode="auto">
          <a:xfrm>
            <a:off x="779146" y="3143614"/>
            <a:ext cx="7848600" cy="22721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830094" y="2547871"/>
            <a:ext cx="6841365" cy="461665"/>
          </a:xfrm>
          <a:prstGeom prst="rect">
            <a:avLst/>
          </a:prstGeom>
          <a:noFill/>
        </p:spPr>
        <p:txBody>
          <a:bodyPr wrap="square" rtlCol="0">
            <a:spAutoFit/>
          </a:bodyPr>
          <a:lstStyle/>
          <a:p>
            <a:r>
              <a:rPr lang="en-US" sz="2400" dirty="0" smtClean="0">
                <a:latin typeface="Constantia" pitchFamily="18" charset="0"/>
              </a:rPr>
              <a:t>display  order can be reversed</a:t>
            </a: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19810" name="Picture 2"/>
          <p:cNvPicPr>
            <a:picLocks noChangeAspect="1" noChangeArrowheads="1"/>
          </p:cNvPicPr>
          <p:nvPr/>
        </p:nvPicPr>
        <p:blipFill>
          <a:blip r:embed="rId3"/>
          <a:srcRect/>
          <a:stretch>
            <a:fillRect/>
          </a:stretch>
        </p:blipFill>
        <p:spPr bwMode="auto">
          <a:xfrm>
            <a:off x="779146" y="3148013"/>
            <a:ext cx="3952875"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830094" y="2547871"/>
            <a:ext cx="6841365" cy="830997"/>
          </a:xfrm>
          <a:prstGeom prst="rect">
            <a:avLst/>
          </a:prstGeom>
          <a:noFill/>
        </p:spPr>
        <p:txBody>
          <a:bodyPr wrap="square" rtlCol="0">
            <a:spAutoFit/>
          </a:bodyPr>
          <a:lstStyle/>
          <a:p>
            <a:r>
              <a:rPr lang="en-US" sz="2400" dirty="0" smtClean="0">
                <a:latin typeface="Constantia" pitchFamily="18" charset="0"/>
              </a:rPr>
              <a:t>visual layout can be independent of  </a:t>
            </a:r>
          </a:p>
          <a:p>
            <a:r>
              <a:rPr lang="en-US" sz="2400" dirty="0" smtClean="0">
                <a:latin typeface="Constantia" pitchFamily="18" charset="0"/>
              </a:rPr>
              <a:t>source and speech order</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782594" y="2512246"/>
            <a:ext cx="7553885" cy="1200329"/>
          </a:xfrm>
          <a:prstGeom prst="rect">
            <a:avLst/>
          </a:prstGeom>
          <a:noFill/>
        </p:spPr>
        <p:txBody>
          <a:bodyPr wrap="square" rtlCol="0">
            <a:spAutoFit/>
          </a:bodyPr>
          <a:lstStyle/>
          <a:p>
            <a:r>
              <a:rPr lang="en-US" sz="2400" dirty="0" smtClean="0">
                <a:latin typeface="Constantia" pitchFamily="18" charset="0"/>
              </a:rPr>
              <a:t>laid out along a single main axis</a:t>
            </a:r>
          </a:p>
          <a:p>
            <a:endParaRPr lang="en-US" sz="2400" dirty="0" smtClean="0">
              <a:latin typeface="Constantia" pitchFamily="18" charset="0"/>
            </a:endParaRPr>
          </a:p>
          <a:p>
            <a:r>
              <a:rPr lang="en-US" sz="2400" dirty="0" smtClean="0">
                <a:latin typeface="Constantia" pitchFamily="18" charset="0"/>
              </a:rPr>
              <a:t>or  wrapped into multiple lines along a secondary axis</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p:cNvSpPr txBox="1">
            <a:spLocks noGrp="1"/>
          </p:cNvSpPr>
          <p:nvPr>
            <p:ph type="title"/>
          </p:nvPr>
        </p:nvSpPr>
        <p:spPr bwMode="auto">
          <a:xfrm>
            <a:off x="774446" y="58488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2050" name="AutoShape 2" descr="http://dev.w3.org/csswg/css-flexbox/images/flex-direction-terms.svg"/>
          <p:cNvSpPr>
            <a:spLocks noChangeAspect="1" noChangeArrowheads="1"/>
          </p:cNvSpPr>
          <p:nvPr/>
        </p:nvSpPr>
        <p:spPr bwMode="auto">
          <a:xfrm>
            <a:off x="155575" y="-1265238"/>
            <a:ext cx="6334125" cy="26384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ttp://dev.w3.org/csswg/css-flexbox/images/flex-direction-terms.svg"/>
          <p:cNvSpPr>
            <a:spLocks noChangeAspect="1" noChangeArrowheads="1"/>
          </p:cNvSpPr>
          <p:nvPr/>
        </p:nvSpPr>
        <p:spPr bwMode="auto">
          <a:xfrm>
            <a:off x="155575" y="-1265238"/>
            <a:ext cx="6334125" cy="26384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a:srcRect/>
          <a:stretch>
            <a:fillRect/>
          </a:stretch>
        </p:blipFill>
        <p:spPr bwMode="auto">
          <a:xfrm>
            <a:off x="774446" y="1450025"/>
            <a:ext cx="7885216" cy="3270225"/>
          </a:xfrm>
          <a:prstGeom prst="rect">
            <a:avLst/>
          </a:prstGeom>
          <a:noFill/>
          <a:ln w="9525">
            <a:noFill/>
            <a:miter lim="800000"/>
            <a:headEnd/>
            <a:tailEnd/>
          </a:ln>
        </p:spPr>
      </p:pic>
      <p:sp>
        <p:nvSpPr>
          <p:cNvPr id="7" name="TextBox 6"/>
          <p:cNvSpPr txBox="1"/>
          <p:nvPr/>
        </p:nvSpPr>
        <p:spPr>
          <a:xfrm>
            <a:off x="5427687" y="4720250"/>
            <a:ext cx="3231975" cy="276999"/>
          </a:xfrm>
          <a:prstGeom prst="rect">
            <a:avLst/>
          </a:prstGeom>
          <a:noFill/>
        </p:spPr>
        <p:txBody>
          <a:bodyPr wrap="none" rtlCol="0">
            <a:spAutoFit/>
          </a:bodyPr>
          <a:lstStyle/>
          <a:p>
            <a:r>
              <a:rPr lang="en-US" sz="1200" dirty="0" smtClean="0">
                <a:solidFill>
                  <a:schemeClr val="tx1">
                    <a:lumMod val="65000"/>
                    <a:lumOff val="35000"/>
                  </a:schemeClr>
                </a:solidFill>
              </a:rPr>
              <a:t>From W3 CSS Flexible Box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830094" y="2547871"/>
            <a:ext cx="6841365" cy="461665"/>
          </a:xfrm>
          <a:prstGeom prst="rect">
            <a:avLst/>
          </a:prstGeom>
          <a:noFill/>
        </p:spPr>
        <p:txBody>
          <a:bodyPr wrap="square" rtlCol="0">
            <a:spAutoFit/>
          </a:bodyPr>
          <a:lstStyle/>
          <a:p>
            <a:r>
              <a:rPr lang="en-US" sz="2400" dirty="0" smtClean="0">
                <a:latin typeface="Constantia" pitchFamily="18" charset="0"/>
              </a:rPr>
              <a:t>can “flex” their size to respond to available space</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add flexibility to your design</a:t>
            </a:r>
          </a:p>
          <a:p>
            <a:endParaRPr lang="en-US" dirty="0">
              <a:latin typeface="Constantia" pitchFamily="18" charset="0"/>
            </a:endParaRPr>
          </a:p>
        </p:txBody>
      </p:sp>
      <p:sp>
        <p:nvSpPr>
          <p:cNvPr id="4" name="TextBox 3"/>
          <p:cNvSpPr txBox="1"/>
          <p:nvPr/>
        </p:nvSpPr>
        <p:spPr>
          <a:xfrm>
            <a:off x="830094" y="2547871"/>
            <a:ext cx="6841365" cy="461665"/>
          </a:xfrm>
          <a:prstGeom prst="rect">
            <a:avLst/>
          </a:prstGeom>
          <a:noFill/>
        </p:spPr>
        <p:txBody>
          <a:bodyPr wrap="square" rtlCol="0">
            <a:spAutoFit/>
          </a:bodyPr>
          <a:lstStyle/>
          <a:p>
            <a:r>
              <a:rPr lang="en-US" sz="2400" dirty="0" smtClean="0">
                <a:latin typeface="Constantia" pitchFamily="18" charset="0"/>
              </a:rPr>
              <a:t>can be aligned to their container or each other</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centering</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80899" name="Picture 3"/>
          <p:cNvPicPr>
            <a:picLocks noChangeAspect="1" noChangeArrowheads="1"/>
          </p:cNvPicPr>
          <p:nvPr/>
        </p:nvPicPr>
        <p:blipFill>
          <a:blip r:embed="rId3"/>
          <a:srcRect/>
          <a:stretch>
            <a:fillRect/>
          </a:stretch>
        </p:blipFill>
        <p:spPr bwMode="auto">
          <a:xfrm>
            <a:off x="4616301" y="1788618"/>
            <a:ext cx="4038600" cy="398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centering</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80899" name="Picture 3"/>
          <p:cNvPicPr>
            <a:picLocks noChangeAspect="1" noChangeArrowheads="1"/>
          </p:cNvPicPr>
          <p:nvPr/>
        </p:nvPicPr>
        <p:blipFill>
          <a:blip r:embed="rId3"/>
          <a:srcRect/>
          <a:stretch>
            <a:fillRect/>
          </a:stretch>
        </p:blipFill>
        <p:spPr bwMode="auto">
          <a:xfrm>
            <a:off x="4616301" y="1788618"/>
            <a:ext cx="4038600" cy="3981450"/>
          </a:xfrm>
          <a:prstGeom prst="rect">
            <a:avLst/>
          </a:prstGeom>
          <a:noFill/>
          <a:ln w="9525">
            <a:noFill/>
            <a:miter lim="800000"/>
            <a:headEnd/>
            <a:tailEnd/>
          </a:ln>
        </p:spPr>
      </p:pic>
      <p:pic>
        <p:nvPicPr>
          <p:cNvPr id="81924" name="Picture 4"/>
          <p:cNvPicPr>
            <a:picLocks noChangeAspect="1" noChangeArrowheads="1"/>
          </p:cNvPicPr>
          <p:nvPr/>
        </p:nvPicPr>
        <p:blipFill>
          <a:blip r:embed="rId4"/>
          <a:srcRect/>
          <a:stretch>
            <a:fillRect/>
          </a:stretch>
        </p:blipFill>
        <p:spPr bwMode="auto">
          <a:xfrm>
            <a:off x="786321" y="2512246"/>
            <a:ext cx="3371850"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smtClean="0">
                <a:solidFill>
                  <a:srgbClr val="8B0000"/>
                </a:solidFill>
                <a:latin typeface="Constantia" pitchFamily="18" charset="0"/>
              </a:rPr>
              <a:t>solved many problems</a:t>
            </a:r>
          </a:p>
          <a:p>
            <a:endParaRPr lang="en-US"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Float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centering</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80899" name="Picture 3"/>
          <p:cNvPicPr>
            <a:picLocks noChangeAspect="1" noChangeArrowheads="1"/>
          </p:cNvPicPr>
          <p:nvPr/>
        </p:nvPicPr>
        <p:blipFill>
          <a:blip r:embed="rId3"/>
          <a:srcRect/>
          <a:stretch>
            <a:fillRect/>
          </a:stretch>
        </p:blipFill>
        <p:spPr bwMode="auto">
          <a:xfrm>
            <a:off x="4616301" y="1788618"/>
            <a:ext cx="4038600" cy="3981450"/>
          </a:xfrm>
          <a:prstGeom prst="rect">
            <a:avLst/>
          </a:prstGeom>
          <a:noFill/>
          <a:ln w="9525">
            <a:noFill/>
            <a:miter lim="800000"/>
            <a:headEnd/>
            <a:tailEnd/>
          </a:ln>
        </p:spPr>
      </p:pic>
      <p:pic>
        <p:nvPicPr>
          <p:cNvPr id="81924" name="Picture 4"/>
          <p:cNvPicPr>
            <a:picLocks noChangeAspect="1" noChangeArrowheads="1"/>
          </p:cNvPicPr>
          <p:nvPr/>
        </p:nvPicPr>
        <p:blipFill>
          <a:blip r:embed="rId4"/>
          <a:srcRect/>
          <a:stretch>
            <a:fillRect/>
          </a:stretch>
        </p:blipFill>
        <p:spPr bwMode="auto">
          <a:xfrm>
            <a:off x="786321" y="2512246"/>
            <a:ext cx="3371850" cy="981075"/>
          </a:xfrm>
          <a:prstGeom prst="rect">
            <a:avLst/>
          </a:prstGeom>
          <a:noFill/>
          <a:ln w="9525">
            <a:noFill/>
            <a:miter lim="800000"/>
            <a:headEnd/>
            <a:tailEnd/>
          </a:ln>
        </p:spPr>
      </p:pic>
      <p:sp>
        <p:nvSpPr>
          <p:cNvPr id="8" name="TextBox 7"/>
          <p:cNvSpPr txBox="1"/>
          <p:nvPr/>
        </p:nvSpPr>
        <p:spPr>
          <a:xfrm>
            <a:off x="786321" y="3681673"/>
            <a:ext cx="2816733" cy="923330"/>
          </a:xfrm>
          <a:prstGeom prst="rect">
            <a:avLst/>
          </a:prstGeom>
          <a:noFill/>
        </p:spPr>
        <p:txBody>
          <a:bodyPr wrap="none" rtlCol="0">
            <a:spAutoFit/>
          </a:bodyPr>
          <a:lstStyle/>
          <a:p>
            <a:r>
              <a:rPr lang="en-US" dirty="0" smtClean="0">
                <a:latin typeface="Constantia" pitchFamily="18" charset="0"/>
              </a:rPr>
              <a:t>flex-flow: column </a:t>
            </a:r>
            <a:r>
              <a:rPr lang="en-US" dirty="0" err="1" smtClean="0">
                <a:latin typeface="Constantia" pitchFamily="18" charset="0"/>
              </a:rPr>
              <a:t>nowrap</a:t>
            </a:r>
            <a:r>
              <a:rPr lang="en-US" dirty="0" smtClean="0">
                <a:latin typeface="Constantia" pitchFamily="18" charset="0"/>
              </a:rPr>
              <a:t>;</a:t>
            </a:r>
          </a:p>
          <a:p>
            <a:endParaRPr lang="en-US" dirty="0" smtClean="0">
              <a:latin typeface="Constantia" pitchFamily="18" charset="0"/>
            </a:endParaRPr>
          </a:p>
          <a:p>
            <a:r>
              <a:rPr lang="en-US" dirty="0" smtClean="0">
                <a:latin typeface="Constantia" pitchFamily="18" charset="0"/>
              </a:rPr>
              <a:t>default is row </a:t>
            </a:r>
            <a:r>
              <a:rPr lang="en-US" dirty="0" err="1" smtClean="0">
                <a:latin typeface="Constantia" pitchFamily="18" charset="0"/>
              </a:rPr>
              <a:t>nowrap</a:t>
            </a:r>
            <a:endParaRPr lang="en-US" dirty="0">
              <a:latin typeface="Constantia"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complex layouts</a:t>
            </a:r>
          </a:p>
          <a:p>
            <a:endParaRPr lang="en-US" dirty="0">
              <a:latin typeface="Constantia" pitchFamily="18" charset="0"/>
            </a:endParaRPr>
          </a:p>
        </p:txBody>
      </p:sp>
      <p:sp>
        <p:nvSpPr>
          <p:cNvPr id="4" name="TextBox 3"/>
          <p:cNvSpPr txBox="1"/>
          <p:nvPr/>
        </p:nvSpPr>
        <p:spPr>
          <a:xfrm>
            <a:off x="830095" y="2547871"/>
            <a:ext cx="5985375" cy="1200329"/>
          </a:xfrm>
          <a:prstGeom prst="rect">
            <a:avLst/>
          </a:prstGeom>
          <a:noFill/>
        </p:spPr>
        <p:txBody>
          <a:bodyPr wrap="square" rtlCol="0">
            <a:spAutoFit/>
          </a:bodyPr>
          <a:lstStyle/>
          <a:p>
            <a:r>
              <a:rPr lang="en-US" sz="2400" dirty="0" smtClean="0">
                <a:latin typeface="Constantia" pitchFamily="18" charset="0"/>
              </a:rPr>
              <a:t>keep in mind</a:t>
            </a:r>
          </a:p>
          <a:p>
            <a:endParaRPr lang="en-US" sz="2400" dirty="0" smtClean="0">
              <a:latin typeface="Constantia" pitchFamily="18" charset="0"/>
            </a:endParaRPr>
          </a:p>
          <a:p>
            <a:r>
              <a:rPr lang="en-US" sz="2400" dirty="0" smtClean="0">
                <a:latin typeface="Constantia" pitchFamily="18" charset="0"/>
              </a:rPr>
              <a:t>layout is linear in nature</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wrapping of long lines</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 </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20834" name="Picture 2"/>
          <p:cNvPicPr>
            <a:picLocks noChangeAspect="1" noChangeArrowheads="1"/>
          </p:cNvPicPr>
          <p:nvPr/>
        </p:nvPicPr>
        <p:blipFill>
          <a:blip r:embed="rId3"/>
          <a:srcRect/>
          <a:stretch>
            <a:fillRect/>
          </a:stretch>
        </p:blipFill>
        <p:spPr bwMode="auto">
          <a:xfrm>
            <a:off x="776157" y="2498438"/>
            <a:ext cx="7602279" cy="2901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wrapping of long lines</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 </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21858" name="Picture 2"/>
          <p:cNvPicPr>
            <a:picLocks noChangeAspect="1" noChangeArrowheads="1"/>
          </p:cNvPicPr>
          <p:nvPr/>
        </p:nvPicPr>
        <p:blipFill>
          <a:blip r:embed="rId3"/>
          <a:srcRect/>
          <a:stretch>
            <a:fillRect/>
          </a:stretch>
        </p:blipFill>
        <p:spPr bwMode="auto">
          <a:xfrm>
            <a:off x="776930" y="2515972"/>
            <a:ext cx="3390900" cy="1171575"/>
          </a:xfrm>
          <a:prstGeom prst="rect">
            <a:avLst/>
          </a:prstGeom>
          <a:noFill/>
          <a:ln w="9525">
            <a:noFill/>
            <a:miter lim="800000"/>
            <a:headEnd/>
            <a:tailEnd/>
          </a:ln>
        </p:spPr>
      </p:pic>
      <p:sp>
        <p:nvSpPr>
          <p:cNvPr id="8" name="TextBox 7"/>
          <p:cNvSpPr txBox="1"/>
          <p:nvPr/>
        </p:nvSpPr>
        <p:spPr>
          <a:xfrm>
            <a:off x="776930" y="4189228"/>
            <a:ext cx="5932214" cy="1200329"/>
          </a:xfrm>
          <a:prstGeom prst="rect">
            <a:avLst/>
          </a:prstGeom>
          <a:noFill/>
        </p:spPr>
        <p:txBody>
          <a:bodyPr wrap="square" rtlCol="0">
            <a:spAutoFit/>
          </a:bodyPr>
          <a:lstStyle/>
          <a:p>
            <a:r>
              <a:rPr lang="en-US" dirty="0" smtClean="0">
                <a:latin typeface="Constantia" pitchFamily="18" charset="0"/>
              </a:rPr>
              <a:t>align-items: center;         will be centered in the middle</a:t>
            </a:r>
          </a:p>
          <a:p>
            <a:endParaRPr lang="en-US" dirty="0" smtClean="0">
              <a:latin typeface="Constantia" pitchFamily="18" charset="0"/>
            </a:endParaRPr>
          </a:p>
          <a:p>
            <a:r>
              <a:rPr lang="en-US" dirty="0" smtClean="0">
                <a:latin typeface="Constantia" pitchFamily="18" charset="0"/>
              </a:rPr>
              <a:t>justify-content: center;   items are centered along the line</a:t>
            </a:r>
          </a:p>
          <a:p>
            <a:endParaRPr lang="en-US" dirty="0" smtClean="0">
              <a:latin typeface="Constantia"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wrapping of long lines</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 </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21858" name="Picture 2"/>
          <p:cNvPicPr>
            <a:picLocks noChangeAspect="1" noChangeArrowheads="1"/>
          </p:cNvPicPr>
          <p:nvPr/>
        </p:nvPicPr>
        <p:blipFill>
          <a:blip r:embed="rId3"/>
          <a:srcRect/>
          <a:stretch>
            <a:fillRect/>
          </a:stretch>
        </p:blipFill>
        <p:spPr bwMode="auto">
          <a:xfrm>
            <a:off x="776930" y="2515972"/>
            <a:ext cx="3390900" cy="1171575"/>
          </a:xfrm>
          <a:prstGeom prst="rect">
            <a:avLst/>
          </a:prstGeom>
          <a:noFill/>
          <a:ln w="9525">
            <a:noFill/>
            <a:miter lim="800000"/>
            <a:headEnd/>
            <a:tailEnd/>
          </a:ln>
        </p:spPr>
      </p:pic>
      <p:sp>
        <p:nvSpPr>
          <p:cNvPr id="8" name="TextBox 7"/>
          <p:cNvSpPr txBox="1"/>
          <p:nvPr/>
        </p:nvSpPr>
        <p:spPr>
          <a:xfrm>
            <a:off x="776930" y="4189228"/>
            <a:ext cx="7569628" cy="1754326"/>
          </a:xfrm>
          <a:prstGeom prst="rect">
            <a:avLst/>
          </a:prstGeom>
          <a:noFill/>
        </p:spPr>
        <p:txBody>
          <a:bodyPr wrap="square" rtlCol="0">
            <a:spAutoFit/>
          </a:bodyPr>
          <a:lstStyle/>
          <a:p>
            <a:r>
              <a:rPr lang="en-US" dirty="0" smtClean="0">
                <a:latin typeface="Constantia" pitchFamily="18" charset="0"/>
              </a:rPr>
              <a:t>align-content: flex-end;  </a:t>
            </a:r>
          </a:p>
          <a:p>
            <a:r>
              <a:rPr lang="en-US" dirty="0" smtClean="0">
                <a:latin typeface="Constantia" pitchFamily="18" charset="0"/>
              </a:rPr>
              <a:t>     aligns a flex container's lines within </a:t>
            </a:r>
          </a:p>
          <a:p>
            <a:r>
              <a:rPr lang="en-US" dirty="0" smtClean="0">
                <a:latin typeface="Constantia" pitchFamily="18" charset="0"/>
              </a:rPr>
              <a:t>     when there is extra space in the cross-axis</a:t>
            </a:r>
          </a:p>
          <a:p>
            <a:endParaRPr lang="en-US" dirty="0" smtClean="0">
              <a:latin typeface="Constantia" pitchFamily="18" charset="0"/>
            </a:endParaRPr>
          </a:p>
          <a:p>
            <a:r>
              <a:rPr lang="en-US" dirty="0" smtClean="0">
                <a:latin typeface="Constantia" pitchFamily="18" charset="0"/>
              </a:rPr>
              <a:t>note: no effect when there is only one line of flex items</a:t>
            </a:r>
          </a:p>
          <a:p>
            <a:endParaRPr lang="en-US" dirty="0">
              <a:latin typeface="Constantia"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wrapping of long lines</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 </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65890" name="Picture 2"/>
          <p:cNvPicPr>
            <a:picLocks noChangeAspect="1" noChangeArrowheads="1"/>
          </p:cNvPicPr>
          <p:nvPr/>
        </p:nvPicPr>
        <p:blipFill>
          <a:blip r:embed="rId3"/>
          <a:srcRect/>
          <a:stretch>
            <a:fillRect/>
          </a:stretch>
        </p:blipFill>
        <p:spPr bwMode="auto">
          <a:xfrm>
            <a:off x="787563" y="2499504"/>
            <a:ext cx="7640632" cy="2890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wrapping of long lines</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 </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66914" name="Picture 2"/>
          <p:cNvPicPr>
            <a:picLocks noChangeAspect="1" noChangeArrowheads="1"/>
          </p:cNvPicPr>
          <p:nvPr/>
        </p:nvPicPr>
        <p:blipFill>
          <a:blip r:embed="rId3"/>
          <a:srcRect/>
          <a:stretch>
            <a:fillRect/>
          </a:stretch>
        </p:blipFill>
        <p:spPr bwMode="auto">
          <a:xfrm>
            <a:off x="787563" y="2515972"/>
            <a:ext cx="7634177" cy="29440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5" y="1562986"/>
            <a:ext cx="7144324" cy="984885"/>
          </a:xfrm>
          <a:prstGeom prst="rect">
            <a:avLst/>
          </a:prstGeom>
          <a:noFill/>
        </p:spPr>
        <p:txBody>
          <a:bodyPr wrap="square" rtlCol="0">
            <a:spAutoFit/>
          </a:bodyPr>
          <a:lstStyle/>
          <a:p>
            <a:r>
              <a:rPr lang="en-US" sz="4000" dirty="0" smtClean="0">
                <a:solidFill>
                  <a:srgbClr val="8B0000"/>
                </a:solidFill>
                <a:latin typeface="Constantia" pitchFamily="18" charset="0"/>
              </a:rPr>
              <a:t>wrapping of long lines</a:t>
            </a:r>
          </a:p>
          <a:p>
            <a:endParaRPr lang="en-US" dirty="0">
              <a:latin typeface="Constantia" pitchFamily="18" charset="0"/>
            </a:endParaRPr>
          </a:p>
        </p:txBody>
      </p:sp>
      <p:sp>
        <p:nvSpPr>
          <p:cNvPr id="4" name="TextBox 3"/>
          <p:cNvSpPr txBox="1"/>
          <p:nvPr/>
        </p:nvSpPr>
        <p:spPr>
          <a:xfrm>
            <a:off x="776930" y="2505339"/>
            <a:ext cx="5985375" cy="461665"/>
          </a:xfrm>
          <a:prstGeom prst="rect">
            <a:avLst/>
          </a:prstGeom>
          <a:noFill/>
        </p:spPr>
        <p:txBody>
          <a:bodyPr wrap="square" rtlCol="0">
            <a:spAutoFit/>
          </a:bodyPr>
          <a:lstStyle/>
          <a:p>
            <a:r>
              <a:rPr lang="en-US" sz="2400" dirty="0" smtClean="0">
                <a:latin typeface="Constantia" pitchFamily="18" charset="0"/>
              </a:rPr>
              <a:t>Page breaks are possible in flexible boxes</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defRPr/>
            </a:pPr>
            <a:r>
              <a:rPr kumimoji="0" lang="en-US" sz="4800" b="0" i="0" u="none" strike="noStrike" kern="1200" cap="none" spc="0" normalizeH="0" noProof="0" dirty="0" smtClean="0">
                <a:ln>
                  <a:noFill/>
                </a:ln>
                <a:solidFill>
                  <a:srgbClr val="5A4B40"/>
                </a:solidFill>
                <a:effectLst/>
                <a:uLnTx/>
                <a:uFillTx/>
                <a:latin typeface="Constantia" pitchFamily="18" charset="0"/>
              </a:rPr>
              <a:t>Flex Layouts! </a:t>
            </a:r>
            <a:r>
              <a:rPr lang="en-US" sz="4000" dirty="0" smtClean="0">
                <a:solidFill>
                  <a:schemeClr val="accent1"/>
                </a:solidFill>
                <a:latin typeface="Constantia" pitchFamily="18" charset="0"/>
              </a:rPr>
              <a:t>Info</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774446" y="1417638"/>
            <a:ext cx="7932737" cy="4438650"/>
          </a:xfrm>
          <a:prstGeom prst="rect">
            <a:avLst/>
          </a:prstGeom>
          <a:noFill/>
          <a:ln w="9525">
            <a:noFill/>
            <a:miter lim="800000"/>
            <a:headEnd/>
            <a:tailEnd/>
          </a:ln>
        </p:spPr>
      </p:pic>
      <p:sp>
        <p:nvSpPr>
          <p:cNvPr id="5" name="Title Placeholder 1"/>
          <p:cNvSpPr txBox="1">
            <a:spLocks noGrp="1"/>
          </p:cNvSpPr>
          <p:nvPr>
            <p:ph type="title"/>
          </p:nvPr>
        </p:nvSpPr>
        <p:spPr bwMode="auto">
          <a:xfrm>
            <a:off x="774446" y="2746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4" name="TextBox 3"/>
          <p:cNvSpPr txBox="1"/>
          <p:nvPr/>
        </p:nvSpPr>
        <p:spPr>
          <a:xfrm>
            <a:off x="6817062" y="6323375"/>
            <a:ext cx="1877437" cy="276999"/>
          </a:xfrm>
          <a:prstGeom prst="rect">
            <a:avLst/>
          </a:prstGeom>
          <a:noFill/>
        </p:spPr>
        <p:txBody>
          <a:bodyPr wrap="none" rtlCol="0">
            <a:spAutoFit/>
          </a:bodyPr>
          <a:lstStyle/>
          <a:p>
            <a:r>
              <a:rPr lang="en-US" sz="1200" dirty="0" smtClean="0">
                <a:solidFill>
                  <a:schemeClr val="tx1">
                    <a:lumMod val="65000"/>
                    <a:lumOff val="35000"/>
                  </a:schemeClr>
                </a:solidFill>
              </a:rPr>
              <a:t>From http://caniuse.com/</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What are Grid Layouts?</a:t>
            </a:r>
          </a:p>
          <a:p>
            <a:endParaRPr lang="en-US" dirty="0">
              <a:latin typeface="Constantia" pitchFamily="18" charset="0"/>
            </a:endParaRPr>
          </a:p>
        </p:txBody>
      </p:sp>
      <p:sp>
        <p:nvSpPr>
          <p:cNvPr id="4" name="TextBox 3"/>
          <p:cNvSpPr txBox="1"/>
          <p:nvPr/>
        </p:nvSpPr>
        <p:spPr>
          <a:xfrm>
            <a:off x="830095" y="2547871"/>
            <a:ext cx="5985375" cy="1200329"/>
          </a:xfrm>
          <a:prstGeom prst="rect">
            <a:avLst/>
          </a:prstGeom>
          <a:noFill/>
        </p:spPr>
        <p:txBody>
          <a:bodyPr wrap="square" rtlCol="0">
            <a:spAutoFit/>
          </a:bodyPr>
          <a:lstStyle/>
          <a:p>
            <a:r>
              <a:rPr lang="en-US" sz="2400" dirty="0" smtClean="0">
                <a:latin typeface="Constantia" pitchFamily="18" charset="0"/>
              </a:rPr>
              <a:t>layout content in columns and rows</a:t>
            </a:r>
          </a:p>
          <a:p>
            <a:endParaRPr lang="en-US" sz="2400" dirty="0" smtClean="0">
              <a:latin typeface="Constantia" pitchFamily="18" charset="0"/>
            </a:endParaRPr>
          </a:p>
          <a:p>
            <a:r>
              <a:rPr lang="en-US" sz="2400" dirty="0" smtClean="0">
                <a:latin typeface="Constantia" pitchFamily="18" charset="0"/>
              </a:rPr>
              <a:t>grids don’t have content structure</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5" y="1562986"/>
            <a:ext cx="5815254" cy="984885"/>
          </a:xfrm>
          <a:prstGeom prst="rect">
            <a:avLst/>
          </a:prstGeom>
          <a:noFill/>
        </p:spPr>
        <p:txBody>
          <a:bodyPr wrap="square" rtlCol="0">
            <a:spAutoFit/>
          </a:bodyPr>
          <a:lstStyle/>
          <a:p>
            <a:r>
              <a:rPr lang="en-US" sz="4000" dirty="0" smtClean="0">
                <a:solidFill>
                  <a:srgbClr val="8B0000"/>
                </a:solidFill>
                <a:latin typeface="Constantia" pitchFamily="18" charset="0"/>
              </a:rPr>
              <a:t>created many headaches</a:t>
            </a:r>
          </a:p>
          <a:p>
            <a:endParaRPr lang="en-US"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Float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What are Grid Layouts?</a:t>
            </a:r>
          </a:p>
          <a:p>
            <a:endParaRPr lang="en-US" dirty="0">
              <a:latin typeface="Constantia" pitchFamily="18" charset="0"/>
            </a:endParaRPr>
          </a:p>
        </p:txBody>
      </p:sp>
      <p:sp>
        <p:nvSpPr>
          <p:cNvPr id="4" name="TextBox 3"/>
          <p:cNvSpPr txBox="1"/>
          <p:nvPr/>
        </p:nvSpPr>
        <p:spPr>
          <a:xfrm>
            <a:off x="830095" y="2547871"/>
            <a:ext cx="5985375" cy="461665"/>
          </a:xfrm>
          <a:prstGeom prst="rect">
            <a:avLst/>
          </a:prstGeom>
          <a:noFill/>
        </p:spPr>
        <p:txBody>
          <a:bodyPr wrap="square" rtlCol="0">
            <a:spAutoFit/>
          </a:bodyPr>
          <a:lstStyle/>
          <a:p>
            <a:r>
              <a:rPr lang="en-US" sz="2400" dirty="0" smtClean="0">
                <a:latin typeface="Constantia" pitchFamily="18" charset="0"/>
              </a:rPr>
              <a:t>enables layouts not possible with tables</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What are Grid Layouts?</a:t>
            </a:r>
          </a:p>
          <a:p>
            <a:endParaRPr lang="en-US" dirty="0">
              <a:latin typeface="Constantia" pitchFamily="18" charset="0"/>
            </a:endParaRPr>
          </a:p>
        </p:txBody>
      </p:sp>
      <p:sp>
        <p:nvSpPr>
          <p:cNvPr id="4" name="TextBox 3"/>
          <p:cNvSpPr txBox="1"/>
          <p:nvPr/>
        </p:nvSpPr>
        <p:spPr>
          <a:xfrm>
            <a:off x="830095" y="2547871"/>
            <a:ext cx="5985375" cy="1200329"/>
          </a:xfrm>
          <a:prstGeom prst="rect">
            <a:avLst/>
          </a:prstGeom>
          <a:noFill/>
        </p:spPr>
        <p:txBody>
          <a:bodyPr wrap="square" rtlCol="0">
            <a:spAutoFit/>
          </a:bodyPr>
          <a:lstStyle/>
          <a:p>
            <a:r>
              <a:rPr lang="en-US" sz="2400" dirty="0" smtClean="0">
                <a:latin typeface="Constantia" pitchFamily="18" charset="0"/>
              </a:rPr>
              <a:t>children of a grid container can position themselves so they overlap and layer similar to positioned elements</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707886"/>
          </a:xfrm>
          <a:prstGeom prst="rect">
            <a:avLst/>
          </a:prstGeom>
          <a:noFill/>
        </p:spPr>
        <p:txBody>
          <a:bodyPr wrap="square" rtlCol="0">
            <a:spAutoFit/>
          </a:bodyPr>
          <a:lstStyle/>
          <a:p>
            <a:r>
              <a:rPr lang="en-US" sz="4000" dirty="0" smtClean="0">
                <a:solidFill>
                  <a:srgbClr val="8B0000"/>
                </a:solidFill>
                <a:latin typeface="Constantia" pitchFamily="18" charset="0"/>
              </a:rPr>
              <a:t>space adaptation</a:t>
            </a:r>
          </a:p>
        </p:txBody>
      </p:sp>
      <p:sp>
        <p:nvSpPr>
          <p:cNvPr id="4" name="TextBox 3"/>
          <p:cNvSpPr txBox="1"/>
          <p:nvPr/>
        </p:nvSpPr>
        <p:spPr>
          <a:xfrm>
            <a:off x="830095" y="2547871"/>
            <a:ext cx="5985375" cy="461665"/>
          </a:xfrm>
          <a:prstGeom prst="rect">
            <a:avLst/>
          </a:prstGeom>
          <a:noFill/>
        </p:spPr>
        <p:txBody>
          <a:bodyPr wrap="square" rtlCol="0">
            <a:spAutoFit/>
          </a:bodyPr>
          <a:lstStyle/>
          <a:p>
            <a:r>
              <a:rPr lang="en-US" sz="2400" dirty="0" smtClean="0">
                <a:latin typeface="Constantia" pitchFamily="18" charset="0"/>
              </a:rPr>
              <a:t>easily adapt layouts for different devices</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8" name="Picture 7" descr="grid.png"/>
          <p:cNvPicPr>
            <a:picLocks noChangeAspect="1"/>
          </p:cNvPicPr>
          <p:nvPr/>
        </p:nvPicPr>
        <p:blipFill>
          <a:blip r:embed="rId3"/>
          <a:stretch>
            <a:fillRect/>
          </a:stretch>
        </p:blipFill>
        <p:spPr>
          <a:xfrm>
            <a:off x="936221" y="3137132"/>
            <a:ext cx="4525007" cy="2981741"/>
          </a:xfrm>
          <a:prstGeom prst="rect">
            <a:avLst/>
          </a:prstGeom>
        </p:spPr>
      </p:pic>
      <p:sp>
        <p:nvSpPr>
          <p:cNvPr id="9" name="TextBox 8"/>
          <p:cNvSpPr txBox="1"/>
          <p:nvPr/>
        </p:nvSpPr>
        <p:spPr>
          <a:xfrm>
            <a:off x="5422926" y="6320900"/>
            <a:ext cx="2686954" cy="276999"/>
          </a:xfrm>
          <a:prstGeom prst="rect">
            <a:avLst/>
          </a:prstGeom>
          <a:noFill/>
        </p:spPr>
        <p:txBody>
          <a:bodyPr wrap="none" rtlCol="0">
            <a:spAutoFit/>
          </a:bodyPr>
          <a:lstStyle/>
          <a:p>
            <a:r>
              <a:rPr lang="en-US" sz="1200" dirty="0" smtClean="0">
                <a:solidFill>
                  <a:schemeClr val="tx1">
                    <a:lumMod val="65000"/>
                    <a:lumOff val="35000"/>
                  </a:schemeClr>
                </a:solidFill>
              </a:rPr>
              <a:t>From W3 CSS Grid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item placement</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8" name="Picture 7" descr="basic-form.png"/>
          <p:cNvPicPr>
            <a:picLocks noChangeAspect="1"/>
          </p:cNvPicPr>
          <p:nvPr/>
        </p:nvPicPr>
        <p:blipFill>
          <a:blip r:embed="rId3"/>
          <a:stretch>
            <a:fillRect/>
          </a:stretch>
        </p:blipFill>
        <p:spPr>
          <a:xfrm>
            <a:off x="766296" y="2499568"/>
            <a:ext cx="5379323" cy="2999531"/>
          </a:xfrm>
          <a:prstGeom prst="rect">
            <a:avLst/>
          </a:prstGeom>
        </p:spPr>
      </p:pic>
      <p:sp>
        <p:nvSpPr>
          <p:cNvPr id="9" name="TextBox 8"/>
          <p:cNvSpPr txBox="1"/>
          <p:nvPr/>
        </p:nvSpPr>
        <p:spPr>
          <a:xfrm>
            <a:off x="5422926" y="6320900"/>
            <a:ext cx="2686954" cy="276999"/>
          </a:xfrm>
          <a:prstGeom prst="rect">
            <a:avLst/>
          </a:prstGeom>
          <a:noFill/>
        </p:spPr>
        <p:txBody>
          <a:bodyPr wrap="none" rtlCol="0">
            <a:spAutoFit/>
          </a:bodyPr>
          <a:lstStyle/>
          <a:p>
            <a:r>
              <a:rPr lang="en-US" sz="1200" dirty="0" smtClean="0">
                <a:solidFill>
                  <a:schemeClr val="tx1">
                    <a:lumMod val="65000"/>
                    <a:lumOff val="35000"/>
                  </a:schemeClr>
                </a:solidFill>
              </a:rPr>
              <a:t>From W3 CSS Grid Layout Module 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item placement</a:t>
            </a:r>
          </a:p>
          <a:p>
            <a:endParaRPr lang="en-US" dirty="0">
              <a:latin typeface="Constantia" pitchFamily="18" charset="0"/>
            </a:endParaRPr>
          </a:p>
        </p:txBody>
      </p:sp>
      <p:sp>
        <p:nvSpPr>
          <p:cNvPr id="4" name="TextBox 3"/>
          <p:cNvSpPr txBox="1"/>
          <p:nvPr/>
        </p:nvSpPr>
        <p:spPr>
          <a:xfrm>
            <a:off x="830095" y="2547871"/>
            <a:ext cx="5985375" cy="461665"/>
          </a:xfrm>
          <a:prstGeom prst="rect">
            <a:avLst/>
          </a:prstGeom>
          <a:noFill/>
        </p:spPr>
        <p:txBody>
          <a:bodyPr wrap="square" rtlCol="0">
            <a:spAutoFit/>
          </a:bodyPr>
          <a:lstStyle/>
          <a:p>
            <a:r>
              <a:rPr lang="en-US" sz="2400" dirty="0" smtClean="0">
                <a:latin typeface="Constantia" pitchFamily="18" charset="0"/>
              </a:rPr>
              <a:t>layout content in columns and rows</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graphicFrame>
        <p:nvGraphicFramePr>
          <p:cNvPr id="5" name="Table 4"/>
          <p:cNvGraphicFramePr>
            <a:graphicFrameLocks noGrp="1"/>
          </p:cNvGraphicFramePr>
          <p:nvPr/>
        </p:nvGraphicFramePr>
        <p:xfrm>
          <a:off x="1000223" y="3232298"/>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getting started</a:t>
            </a:r>
          </a:p>
          <a:p>
            <a:endParaRPr lang="en-US" dirty="0">
              <a:latin typeface="Constantia" pitchFamily="18" charset="0"/>
            </a:endParaRPr>
          </a:p>
        </p:txBody>
      </p:sp>
      <p:sp>
        <p:nvSpPr>
          <p:cNvPr id="4" name="TextBox 3"/>
          <p:cNvSpPr txBox="1"/>
          <p:nvPr/>
        </p:nvSpPr>
        <p:spPr>
          <a:xfrm>
            <a:off x="830095" y="2547871"/>
            <a:ext cx="5985375" cy="461665"/>
          </a:xfrm>
          <a:prstGeom prst="rect">
            <a:avLst/>
          </a:prstGeom>
          <a:noFill/>
        </p:spPr>
        <p:txBody>
          <a:bodyPr wrap="square" rtlCol="0">
            <a:spAutoFit/>
          </a:bodyPr>
          <a:lstStyle/>
          <a:p>
            <a:r>
              <a:rPr lang="en-US" sz="2400" dirty="0" smtClean="0">
                <a:latin typeface="Constantia" pitchFamily="18" charset="0"/>
              </a:rPr>
              <a:t>enable experimental web platform features</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getting started Chrome</a:t>
            </a:r>
          </a:p>
          <a:p>
            <a:endParaRPr lang="en-US" dirty="0">
              <a:latin typeface="Constantia" pitchFamily="18" charset="0"/>
            </a:endParaRPr>
          </a:p>
        </p:txBody>
      </p:sp>
      <p:sp>
        <p:nvSpPr>
          <p:cNvPr id="4" name="TextBox 3"/>
          <p:cNvSpPr txBox="1"/>
          <p:nvPr/>
        </p:nvSpPr>
        <p:spPr>
          <a:xfrm>
            <a:off x="830095" y="2547871"/>
            <a:ext cx="5985375" cy="2308324"/>
          </a:xfrm>
          <a:prstGeom prst="rect">
            <a:avLst/>
          </a:prstGeom>
          <a:noFill/>
        </p:spPr>
        <p:txBody>
          <a:bodyPr wrap="square" rtlCol="0">
            <a:spAutoFit/>
          </a:bodyPr>
          <a:lstStyle/>
          <a:p>
            <a:r>
              <a:rPr lang="en-US" sz="2400" dirty="0" smtClean="0">
                <a:latin typeface="Constantia" pitchFamily="18" charset="0"/>
              </a:rPr>
              <a:t>1 – enter </a:t>
            </a:r>
            <a:r>
              <a:rPr lang="en-US" sz="2400" i="1" dirty="0" smtClean="0"/>
              <a:t>chrome://flags</a:t>
            </a:r>
          </a:p>
          <a:p>
            <a:endParaRPr lang="en-US" sz="2400" i="1" dirty="0" smtClean="0">
              <a:latin typeface="Constantia" pitchFamily="18" charset="0"/>
            </a:endParaRPr>
          </a:p>
          <a:p>
            <a:r>
              <a:rPr lang="en-US" sz="2400" i="1" dirty="0" smtClean="0">
                <a:latin typeface="Constantia" pitchFamily="18" charset="0"/>
              </a:rPr>
              <a:t>2 – </a:t>
            </a:r>
            <a:r>
              <a:rPr lang="en-US" sz="2400" dirty="0" smtClean="0">
                <a:latin typeface="Constantia" pitchFamily="18" charset="0"/>
              </a:rPr>
              <a:t>scroll to enable experimental web platform features</a:t>
            </a:r>
          </a:p>
          <a:p>
            <a:endParaRPr lang="en-US" sz="2400" dirty="0" smtClean="0">
              <a:latin typeface="Constantia" pitchFamily="18" charset="0"/>
            </a:endParaRPr>
          </a:p>
          <a:p>
            <a:r>
              <a:rPr lang="en-US" sz="2400" dirty="0" smtClean="0">
                <a:latin typeface="Constantia" pitchFamily="18" charset="0"/>
              </a:rPr>
              <a:t>3 – re-launch Chrome</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getting started</a:t>
            </a:r>
          </a:p>
          <a:p>
            <a:endParaRPr lang="en-US" dirty="0">
              <a:latin typeface="Constantia" pitchFamily="18" charset="0"/>
            </a:endParaRPr>
          </a:p>
        </p:txBody>
      </p:sp>
      <p:sp>
        <p:nvSpPr>
          <p:cNvPr id="4" name="TextBox 3"/>
          <p:cNvSpPr txBox="1"/>
          <p:nvPr/>
        </p:nvSpPr>
        <p:spPr>
          <a:xfrm>
            <a:off x="830095" y="2547871"/>
            <a:ext cx="5985375" cy="830997"/>
          </a:xfrm>
          <a:prstGeom prst="rect">
            <a:avLst/>
          </a:prstGeom>
          <a:noFill/>
        </p:spPr>
        <p:txBody>
          <a:bodyPr wrap="square" rtlCol="0">
            <a:spAutoFit/>
          </a:bodyPr>
          <a:lstStyle/>
          <a:p>
            <a:r>
              <a:rPr lang="en-US" sz="2400" dirty="0" smtClean="0">
                <a:latin typeface="Constantia" pitchFamily="18" charset="0"/>
              </a:rPr>
              <a:t>IE is enabled</a:t>
            </a:r>
          </a:p>
          <a:p>
            <a:r>
              <a:rPr lang="en-US" sz="2400" dirty="0" err="1" smtClean="0">
                <a:latin typeface="Constantia" pitchFamily="18" charset="0"/>
              </a:rPr>
              <a:t>Webkit</a:t>
            </a:r>
            <a:r>
              <a:rPr lang="en-US" sz="2400" dirty="0" smtClean="0">
                <a:latin typeface="Constantia" pitchFamily="18" charset="0"/>
              </a:rPr>
              <a:t> enabled</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simple grid</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60770" name="Picture 2"/>
          <p:cNvPicPr>
            <a:picLocks noChangeAspect="1" noChangeArrowheads="1"/>
          </p:cNvPicPr>
          <p:nvPr/>
        </p:nvPicPr>
        <p:blipFill>
          <a:blip r:embed="rId3"/>
          <a:srcRect/>
          <a:stretch>
            <a:fillRect/>
          </a:stretch>
        </p:blipFill>
        <p:spPr bwMode="auto">
          <a:xfrm>
            <a:off x="766297" y="2505339"/>
            <a:ext cx="7612159"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simple grid</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61794" name="Picture 2"/>
          <p:cNvPicPr>
            <a:picLocks noChangeAspect="1" noChangeArrowheads="1"/>
          </p:cNvPicPr>
          <p:nvPr/>
        </p:nvPicPr>
        <p:blipFill>
          <a:blip r:embed="rId3"/>
          <a:srcRect/>
          <a:stretch>
            <a:fillRect/>
          </a:stretch>
        </p:blipFill>
        <p:spPr bwMode="auto">
          <a:xfrm>
            <a:off x="776930" y="2496336"/>
            <a:ext cx="5558159" cy="2490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4" y="1562986"/>
            <a:ext cx="6805737" cy="984885"/>
          </a:xfrm>
          <a:prstGeom prst="rect">
            <a:avLst/>
          </a:prstGeom>
          <a:noFill/>
        </p:spPr>
        <p:txBody>
          <a:bodyPr wrap="square" rtlCol="0">
            <a:spAutoFit/>
          </a:bodyPr>
          <a:lstStyle/>
          <a:p>
            <a:r>
              <a:rPr lang="en-US" sz="4000" dirty="0" smtClean="0">
                <a:solidFill>
                  <a:srgbClr val="8B0000"/>
                </a:solidFill>
                <a:latin typeface="Constantia" pitchFamily="18" charset="0"/>
              </a:rPr>
              <a:t>required many work arounds</a:t>
            </a:r>
          </a:p>
          <a:p>
            <a:endParaRPr lang="en-US"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Float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column grid</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62819" name="Picture 3"/>
          <p:cNvPicPr>
            <a:picLocks noChangeAspect="1" noChangeArrowheads="1"/>
          </p:cNvPicPr>
          <p:nvPr/>
        </p:nvPicPr>
        <p:blipFill>
          <a:blip r:embed="rId3"/>
          <a:srcRect/>
          <a:stretch>
            <a:fillRect/>
          </a:stretch>
        </p:blipFill>
        <p:spPr bwMode="auto">
          <a:xfrm>
            <a:off x="766297" y="2515972"/>
            <a:ext cx="5838825"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Where do we go from here?</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8" name="TextBox 7"/>
          <p:cNvSpPr txBox="1"/>
          <p:nvPr/>
        </p:nvSpPr>
        <p:spPr>
          <a:xfrm>
            <a:off x="4199860" y="6251971"/>
            <a:ext cx="4148893" cy="461665"/>
          </a:xfrm>
          <a:prstGeom prst="rect">
            <a:avLst/>
          </a:prstGeom>
          <a:noFill/>
        </p:spPr>
        <p:txBody>
          <a:bodyPr wrap="none" rtlCol="0">
            <a:spAutoFit/>
          </a:bodyPr>
          <a:lstStyle/>
          <a:p>
            <a:r>
              <a:rPr lang="en-US" sz="1200" dirty="0" smtClean="0"/>
              <a:t>Philip Walton</a:t>
            </a:r>
          </a:p>
          <a:p>
            <a:r>
              <a:rPr lang="en-US" sz="1200" dirty="0" smtClean="0"/>
              <a:t>http://philipwalton.github.io/solved-by-flexbox/demos/grids/</a:t>
            </a:r>
            <a:endParaRPr lang="en-US" sz="1200" dirty="0"/>
          </a:p>
        </p:txBody>
      </p:sp>
      <p:pic>
        <p:nvPicPr>
          <p:cNvPr id="164866" name="Picture 2"/>
          <p:cNvPicPr>
            <a:picLocks noChangeAspect="1" noChangeArrowheads="1"/>
          </p:cNvPicPr>
          <p:nvPr/>
        </p:nvPicPr>
        <p:blipFill>
          <a:blip r:embed="rId3"/>
          <a:srcRect/>
          <a:stretch>
            <a:fillRect/>
          </a:stretch>
        </p:blipFill>
        <p:spPr bwMode="auto">
          <a:xfrm>
            <a:off x="766297" y="2507525"/>
            <a:ext cx="7427913"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Where do we go from here?</a:t>
            </a:r>
          </a:p>
          <a:p>
            <a:endParaRPr lang="en-US"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63842" name="Picture 2"/>
          <p:cNvPicPr>
            <a:picLocks noChangeAspect="1" noChangeArrowheads="1"/>
          </p:cNvPicPr>
          <p:nvPr/>
        </p:nvPicPr>
        <p:blipFill>
          <a:blip r:embed="rId3"/>
          <a:srcRect/>
          <a:stretch>
            <a:fillRect/>
          </a:stretch>
        </p:blipFill>
        <p:spPr bwMode="auto">
          <a:xfrm>
            <a:off x="798196" y="2505339"/>
            <a:ext cx="7161213" cy="2657475"/>
          </a:xfrm>
          <a:prstGeom prst="rect">
            <a:avLst/>
          </a:prstGeom>
          <a:noFill/>
          <a:ln w="9525">
            <a:noFill/>
            <a:miter lim="800000"/>
            <a:headEnd/>
            <a:tailEnd/>
          </a:ln>
        </p:spPr>
      </p:pic>
      <p:sp>
        <p:nvSpPr>
          <p:cNvPr id="8" name="TextBox 7"/>
          <p:cNvSpPr txBox="1"/>
          <p:nvPr/>
        </p:nvSpPr>
        <p:spPr>
          <a:xfrm>
            <a:off x="4199860" y="5613991"/>
            <a:ext cx="3844322" cy="461665"/>
          </a:xfrm>
          <a:prstGeom prst="rect">
            <a:avLst/>
          </a:prstGeom>
          <a:noFill/>
        </p:spPr>
        <p:txBody>
          <a:bodyPr wrap="none" rtlCol="0">
            <a:spAutoFit/>
          </a:bodyPr>
          <a:lstStyle/>
          <a:p>
            <a:r>
              <a:rPr lang="en-US" sz="1200" dirty="0" smtClean="0"/>
              <a:t>Rachel Andrew</a:t>
            </a:r>
          </a:p>
          <a:p>
            <a:r>
              <a:rPr lang="en-US" sz="1200" dirty="0" smtClean="0"/>
              <a:t>http://gridbyexample.com/examples/code/layout4.html</a:t>
            </a:r>
            <a:endParaRPr lang="en-US" sz="12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FAQ</a:t>
            </a:r>
          </a:p>
          <a:p>
            <a:endParaRPr lang="en-US" dirty="0">
              <a:latin typeface="Constantia" pitchFamily="18" charset="0"/>
            </a:endParaRPr>
          </a:p>
        </p:txBody>
      </p:sp>
      <p:sp>
        <p:nvSpPr>
          <p:cNvPr id="4" name="TextBox 3"/>
          <p:cNvSpPr txBox="1"/>
          <p:nvPr/>
        </p:nvSpPr>
        <p:spPr>
          <a:xfrm>
            <a:off x="763420" y="2347846"/>
            <a:ext cx="5985375" cy="461665"/>
          </a:xfrm>
          <a:prstGeom prst="rect">
            <a:avLst/>
          </a:prstGeom>
          <a:noFill/>
        </p:spPr>
        <p:txBody>
          <a:bodyPr wrap="square" rtlCol="0">
            <a:spAutoFit/>
          </a:bodyPr>
          <a:lstStyle/>
          <a:p>
            <a:r>
              <a:rPr lang="en-US" sz="2400" dirty="0" smtClean="0">
                <a:latin typeface="Constantia" pitchFamily="18" charset="0"/>
              </a:rPr>
              <a:t>When would you use grid vs. </a:t>
            </a:r>
            <a:r>
              <a:rPr lang="en-US" sz="2400" dirty="0" err="1" smtClean="0">
                <a:latin typeface="Constantia" pitchFamily="18" charset="0"/>
              </a:rPr>
              <a:t>flexbox</a:t>
            </a:r>
            <a:r>
              <a:rPr lang="en-US" sz="2400" dirty="0" smtClean="0">
                <a:latin typeface="Constantia" pitchFamily="18" charset="0"/>
              </a:rPr>
              <a:t>?</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Flexible Box &amp; 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0094" y="1562986"/>
            <a:ext cx="6984835" cy="984885"/>
          </a:xfrm>
          <a:prstGeom prst="rect">
            <a:avLst/>
          </a:prstGeom>
          <a:noFill/>
        </p:spPr>
        <p:txBody>
          <a:bodyPr wrap="square" rtlCol="0">
            <a:spAutoFit/>
          </a:bodyPr>
          <a:lstStyle/>
          <a:p>
            <a:r>
              <a:rPr lang="en-US" sz="4000" dirty="0" smtClean="0">
                <a:solidFill>
                  <a:srgbClr val="8B0000"/>
                </a:solidFill>
                <a:latin typeface="Constantia" pitchFamily="18" charset="0"/>
              </a:rPr>
              <a:t>FAQ</a:t>
            </a:r>
          </a:p>
          <a:p>
            <a:endParaRPr lang="en-US" dirty="0">
              <a:latin typeface="Constantia" pitchFamily="18" charset="0"/>
            </a:endParaRPr>
          </a:p>
        </p:txBody>
      </p:sp>
      <p:sp>
        <p:nvSpPr>
          <p:cNvPr id="4" name="TextBox 3"/>
          <p:cNvSpPr txBox="1"/>
          <p:nvPr/>
        </p:nvSpPr>
        <p:spPr>
          <a:xfrm>
            <a:off x="763420" y="2347846"/>
            <a:ext cx="5985375" cy="461665"/>
          </a:xfrm>
          <a:prstGeom prst="rect">
            <a:avLst/>
          </a:prstGeom>
          <a:noFill/>
        </p:spPr>
        <p:txBody>
          <a:bodyPr wrap="square" rtlCol="0">
            <a:spAutoFit/>
          </a:bodyPr>
          <a:lstStyle/>
          <a:p>
            <a:r>
              <a:rPr lang="en-US" sz="2400" dirty="0" smtClean="0">
                <a:latin typeface="Constantia" pitchFamily="18" charset="0"/>
              </a:rPr>
              <a:t>When would you use grid vs. </a:t>
            </a:r>
            <a:r>
              <a:rPr lang="en-US" sz="2400" dirty="0" err="1" smtClean="0">
                <a:latin typeface="Constantia" pitchFamily="18" charset="0"/>
              </a:rPr>
              <a:t>flexbox</a:t>
            </a:r>
            <a:r>
              <a:rPr lang="en-US" sz="2400" dirty="0" smtClean="0">
                <a:latin typeface="Constantia" pitchFamily="18" charset="0"/>
              </a:rPr>
              <a:t>?</a:t>
            </a:r>
            <a:endParaRPr lang="en-US" sz="2400" dirty="0">
              <a:latin typeface="Constantia" pitchFamily="18" charset="0"/>
            </a:endParaRPr>
          </a:p>
        </p:txBody>
      </p:sp>
      <p:sp>
        <p:nvSpPr>
          <p:cNvPr id="7" name="Title Placeholder 1"/>
          <p:cNvSpPr txBox="1">
            <a:spLocks noGrp="1"/>
          </p:cNvSpPr>
          <p:nvPr>
            <p:ph type="title"/>
          </p:nvPr>
        </p:nvSpPr>
        <p:spPr bwMode="auto">
          <a:xfrm>
            <a:off x="798196"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Flexible Box &amp; Grid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
        <p:nvSpPr>
          <p:cNvPr id="5" name="TextBox 4"/>
          <p:cNvSpPr txBox="1"/>
          <p:nvPr/>
        </p:nvSpPr>
        <p:spPr>
          <a:xfrm>
            <a:off x="752477" y="2819400"/>
            <a:ext cx="7419973" cy="2677656"/>
          </a:xfrm>
          <a:prstGeom prst="rect">
            <a:avLst/>
          </a:prstGeom>
          <a:noFill/>
        </p:spPr>
        <p:txBody>
          <a:bodyPr wrap="square" rtlCol="0">
            <a:spAutoFit/>
          </a:bodyPr>
          <a:lstStyle/>
          <a:p>
            <a:r>
              <a:rPr lang="en-US" sz="2400" dirty="0" smtClean="0">
                <a:latin typeface="Constantia" pitchFamily="18" charset="0"/>
              </a:rPr>
              <a:t>I believe most pages will be composed of an outer grid for the overall layout, a mix of nested </a:t>
            </a:r>
            <a:r>
              <a:rPr lang="en-US" sz="2400" dirty="0" err="1" smtClean="0">
                <a:latin typeface="Constantia" pitchFamily="18" charset="0"/>
              </a:rPr>
              <a:t>flexboxes</a:t>
            </a:r>
            <a:r>
              <a:rPr lang="en-US" sz="2400" dirty="0" smtClean="0">
                <a:latin typeface="Constantia" pitchFamily="18" charset="0"/>
              </a:rPr>
              <a:t> and grid for the components of the page, and finally block/inline/table layout at the "leaves" of the page, where the text and content live.</a:t>
            </a:r>
          </a:p>
          <a:p>
            <a:endParaRPr lang="en-US" sz="2400" dirty="0" smtClean="0">
              <a:latin typeface="Constantia" pitchFamily="18" charset="0"/>
            </a:endParaRPr>
          </a:p>
          <a:p>
            <a:r>
              <a:rPr lang="en-US" sz="2400" dirty="0" smtClean="0">
                <a:latin typeface="Constantia" pitchFamily="18" charset="0"/>
              </a:rPr>
              <a:t>~ Tab Atkins, Jr.</a:t>
            </a:r>
            <a:endParaRPr lang="en-US" sz="2400" dirty="0">
              <a:latin typeface="Constantia"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laceholder 1"/>
          <p:cNvSpPr txBox="1">
            <a:spLocks/>
          </p:cNvSpPr>
          <p:nvPr/>
        </p:nvSpPr>
        <p:spPr bwMode="auto">
          <a:xfrm>
            <a:off x="783771" y="606067"/>
            <a:ext cx="797922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smtClean="0">
                <a:ln>
                  <a:noFill/>
                </a:ln>
                <a:solidFill>
                  <a:srgbClr val="5A4B40"/>
                </a:solidFill>
                <a:effectLst/>
                <a:uLnTx/>
                <a:uFillTx/>
                <a:latin typeface="Constantia" pitchFamily="18" charset="0"/>
                <a:cs typeface="Cronos Pro"/>
              </a:rPr>
              <a:t>Things to know</a:t>
            </a:r>
            <a:r>
              <a:rPr kumimoji="0" lang="en-US" sz="4800" b="0" i="0" u="none" strike="noStrike" kern="1200" cap="none" spc="0" normalizeH="0" noProof="0" dirty="0" smtClean="0">
                <a:ln>
                  <a:noFill/>
                </a:ln>
                <a:solidFill>
                  <a:srgbClr val="5A4B40"/>
                </a:solidFill>
                <a:effectLst/>
                <a:uLnTx/>
                <a:uFillTx/>
                <a:latin typeface="Constantia" pitchFamily="18" charset="0"/>
                <a:cs typeface="Cronos Pro"/>
              </a:rPr>
              <a:t> in</a:t>
            </a:r>
            <a:r>
              <a:rPr kumimoji="0" lang="en-US" sz="5400" b="0" i="0" u="none" strike="noStrike" kern="1200" cap="none" spc="0" normalizeH="0" noProof="0" dirty="0" smtClean="0">
                <a:ln>
                  <a:noFill/>
                </a:ln>
                <a:solidFill>
                  <a:srgbClr val="5A4B40"/>
                </a:solidFill>
                <a:effectLst/>
                <a:uLnTx/>
                <a:uFillTx/>
                <a:latin typeface="Constantia" pitchFamily="18" charset="0"/>
                <a:cs typeface="Cronos Pro"/>
              </a:rPr>
              <a:t> </a:t>
            </a:r>
            <a:r>
              <a:rPr kumimoji="0" lang="en-US" sz="6000" b="0" i="0" u="none" strike="noStrike" kern="1200" cap="none" spc="0" normalizeH="0" baseline="0" noProof="0" dirty="0" smtClean="0">
                <a:ln>
                  <a:noFill/>
                </a:ln>
                <a:solidFill>
                  <a:schemeClr val="accent1"/>
                </a:solidFill>
                <a:effectLst/>
                <a:uLnTx/>
                <a:uFillTx/>
                <a:latin typeface="Constantia" pitchFamily="18" charset="0"/>
                <a:cs typeface="Cronos Pro"/>
              </a:rPr>
              <a:t>NOLA</a:t>
            </a:r>
            <a:r>
              <a:rPr kumimoji="0" lang="en-US" sz="5400" b="0" i="0" u="none" strike="noStrike" kern="1200" cap="none" spc="0" normalizeH="0" baseline="0" noProof="0" dirty="0" smtClean="0">
                <a:ln>
                  <a:noFill/>
                </a:ln>
                <a:solidFill>
                  <a:schemeClr val="accent1"/>
                </a:solidFill>
                <a:effectLst/>
                <a:uLnTx/>
                <a:uFillTx/>
                <a:latin typeface="Cronos Pro"/>
                <a:ea typeface="ＭＳ Ｐゴシック" charset="-128"/>
                <a:cs typeface="Cronos Pro"/>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ronos Pro"/>
                <a:cs typeface="Cronos Pro"/>
              </a:rPr>
              <a:t>					</a:t>
            </a:r>
            <a:endParaRPr kumimoji="0" lang="en-US" sz="3200" b="0" i="0" u="none" strike="noStrike" kern="1200" cap="none" spc="0" normalizeH="0" baseline="0" noProof="0" dirty="0">
              <a:ln>
                <a:noFill/>
              </a:ln>
              <a:solidFill>
                <a:schemeClr val="accent1"/>
              </a:solidFill>
              <a:effectLst/>
              <a:uLnTx/>
              <a:uFillTx/>
              <a:latin typeface="Cronos Pro"/>
              <a:ea typeface="ＭＳ Ｐゴシック" charset="-128"/>
              <a:cs typeface="Cronos Pro"/>
            </a:endParaRPr>
          </a:p>
        </p:txBody>
      </p:sp>
      <p:sp>
        <p:nvSpPr>
          <p:cNvPr id="3" name="TextBox 2"/>
          <p:cNvSpPr txBox="1"/>
          <p:nvPr/>
        </p:nvSpPr>
        <p:spPr>
          <a:xfrm>
            <a:off x="783771" y="4248482"/>
            <a:ext cx="7129220" cy="584775"/>
          </a:xfrm>
          <a:prstGeom prst="rect">
            <a:avLst/>
          </a:prstGeom>
          <a:noFill/>
        </p:spPr>
        <p:txBody>
          <a:bodyPr wrap="square" rtlCol="0">
            <a:spAutoFit/>
          </a:bodyPr>
          <a:lstStyle/>
          <a:p>
            <a:r>
              <a:rPr lang="en-US" sz="1600" i="1" dirty="0" smtClean="0">
                <a:solidFill>
                  <a:schemeClr val="tx1">
                    <a:lumMod val="75000"/>
                    <a:lumOff val="25000"/>
                  </a:schemeClr>
                </a:solidFill>
                <a:latin typeface="Constantia" pitchFamily="18" charset="0"/>
              </a:rPr>
              <a:t>"Laissez Les Bon Temps </a:t>
            </a:r>
            <a:r>
              <a:rPr lang="en-US" sz="1600" i="1" dirty="0" err="1" smtClean="0">
                <a:solidFill>
                  <a:schemeClr val="tx1">
                    <a:lumMod val="75000"/>
                    <a:lumOff val="25000"/>
                  </a:schemeClr>
                </a:solidFill>
                <a:latin typeface="Constantia" pitchFamily="18" charset="0"/>
              </a:rPr>
              <a:t>Roulez</a:t>
            </a:r>
            <a:r>
              <a:rPr lang="en-US" sz="1600" i="1" dirty="0" smtClean="0">
                <a:solidFill>
                  <a:schemeClr val="tx1">
                    <a:lumMod val="75000"/>
                    <a:lumOff val="25000"/>
                  </a:schemeClr>
                </a:solidFill>
                <a:latin typeface="Constantia" pitchFamily="18" charset="0"/>
              </a:rPr>
              <a:t>“</a:t>
            </a:r>
          </a:p>
          <a:p>
            <a:r>
              <a:rPr lang="en-US" sz="1600" i="1" dirty="0" smtClean="0">
                <a:solidFill>
                  <a:schemeClr val="tx1">
                    <a:lumMod val="75000"/>
                    <a:lumOff val="25000"/>
                  </a:schemeClr>
                </a:solidFill>
                <a:latin typeface="Constantia" pitchFamily="18" charset="0"/>
              </a:rPr>
              <a:t> Let the good times roll</a:t>
            </a:r>
            <a:endParaRPr lang="en-US" sz="1600" i="1" dirty="0">
              <a:solidFill>
                <a:schemeClr val="tx1">
                  <a:lumMod val="75000"/>
                  <a:lumOff val="25000"/>
                </a:schemeClr>
              </a:solidFill>
              <a:latin typeface="Constantia" pitchFamily="18" charset="0"/>
            </a:endParaRPr>
          </a:p>
        </p:txBody>
      </p:sp>
      <p:sp>
        <p:nvSpPr>
          <p:cNvPr id="5" name="TextBox 4"/>
          <p:cNvSpPr txBox="1"/>
          <p:nvPr/>
        </p:nvSpPr>
        <p:spPr>
          <a:xfrm>
            <a:off x="773138" y="1483242"/>
            <a:ext cx="7594685" cy="523220"/>
          </a:xfrm>
          <a:prstGeom prst="rect">
            <a:avLst/>
          </a:prstGeom>
          <a:noFill/>
        </p:spPr>
        <p:txBody>
          <a:bodyPr wrap="square" rtlCol="0">
            <a:spAutoFit/>
          </a:bodyPr>
          <a:lstStyle/>
          <a:p>
            <a:r>
              <a:rPr lang="en-US" sz="2800" dirty="0" smtClean="0">
                <a:solidFill>
                  <a:schemeClr val="accent1"/>
                </a:solidFill>
                <a:latin typeface="Cronos Pro"/>
                <a:cs typeface="Cronos Pro"/>
              </a:rPr>
              <a:t>		</a:t>
            </a:r>
            <a:endParaRPr lang="en-US" sz="4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6930" y="2030838"/>
            <a:ext cx="7601526" cy="3170099"/>
          </a:xfrm>
          <a:prstGeom prst="rect">
            <a:avLst/>
          </a:prstGeom>
          <a:noFill/>
        </p:spPr>
        <p:txBody>
          <a:bodyPr wrap="square" rtlCol="0">
            <a:spAutoFit/>
          </a:bodyPr>
          <a:lstStyle/>
          <a:p>
            <a:r>
              <a:rPr lang="en-US" sz="4000" dirty="0" smtClean="0">
                <a:solidFill>
                  <a:srgbClr val="8B0000"/>
                </a:solidFill>
                <a:latin typeface="Constantia" pitchFamily="18" charset="0"/>
              </a:rPr>
              <a:t>Rampart Food Store – Po’Boy’s</a:t>
            </a:r>
          </a:p>
          <a:p>
            <a:r>
              <a:rPr lang="en-US" sz="4000" dirty="0" smtClean="0">
                <a:solidFill>
                  <a:srgbClr val="8B0000"/>
                </a:solidFill>
                <a:latin typeface="Constantia" pitchFamily="18" charset="0"/>
              </a:rPr>
              <a:t>Ruby Slipper - brunch</a:t>
            </a:r>
          </a:p>
          <a:p>
            <a:r>
              <a:rPr lang="en-US" sz="4000" dirty="0" smtClean="0">
                <a:solidFill>
                  <a:srgbClr val="8B0000"/>
                </a:solidFill>
                <a:latin typeface="Constantia" pitchFamily="18" charset="0"/>
              </a:rPr>
              <a:t>Feelings Café - locals</a:t>
            </a:r>
          </a:p>
          <a:p>
            <a:r>
              <a:rPr lang="en-US" sz="4000" dirty="0" smtClean="0">
                <a:solidFill>
                  <a:srgbClr val="8B0000"/>
                </a:solidFill>
                <a:latin typeface="Constantia" pitchFamily="18" charset="0"/>
              </a:rPr>
              <a:t>Acme Oyster Bar</a:t>
            </a:r>
          </a:p>
          <a:p>
            <a:r>
              <a:rPr lang="en-US" sz="4000" dirty="0" smtClean="0">
                <a:solidFill>
                  <a:srgbClr val="8B0000"/>
                </a:solidFill>
                <a:latin typeface="Constantia" pitchFamily="18" charset="0"/>
              </a:rPr>
              <a:t>Whitney Hotel – cajun omelet</a:t>
            </a:r>
          </a:p>
        </p:txBody>
      </p:sp>
      <p:sp>
        <p:nvSpPr>
          <p:cNvPr id="7" name="Title Placeholder 1"/>
          <p:cNvSpPr txBox="1">
            <a:spLocks noGrp="1"/>
          </p:cNvSpPr>
          <p:nvPr>
            <p:ph type="title"/>
          </p:nvPr>
        </p:nvSpPr>
        <p:spPr bwMode="auto">
          <a:xfrm>
            <a:off x="798196" y="846138"/>
            <a:ext cx="7856705" cy="7168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4800" b="0" noProof="0" dirty="0" smtClean="0">
                <a:solidFill>
                  <a:srgbClr val="5A4B40"/>
                </a:solidFill>
                <a:latin typeface="Constantia" pitchFamily="18" charset="0"/>
              </a:rPr>
              <a:t>New Orleans</a:t>
            </a:r>
            <a:r>
              <a:rPr lang="en-US" sz="3200" noProof="0" dirty="0" smtClean="0">
                <a:solidFill>
                  <a:schemeClr val="accent1"/>
                </a:solidFill>
                <a:latin typeface="Constantia" pitchFamily="18" charset="0"/>
              </a:rPr>
              <a:t> Info</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6930" y="2030838"/>
            <a:ext cx="5772724" cy="1323439"/>
          </a:xfrm>
          <a:prstGeom prst="rect">
            <a:avLst/>
          </a:prstGeom>
          <a:noFill/>
        </p:spPr>
        <p:txBody>
          <a:bodyPr wrap="square" rtlCol="0">
            <a:spAutoFit/>
          </a:bodyPr>
          <a:lstStyle/>
          <a:p>
            <a:r>
              <a:rPr lang="en-US" sz="4000" dirty="0" smtClean="0">
                <a:solidFill>
                  <a:srgbClr val="8B0000"/>
                </a:solidFill>
                <a:latin typeface="Constantia" pitchFamily="18" charset="0"/>
              </a:rPr>
              <a:t>Bender Mender </a:t>
            </a:r>
          </a:p>
          <a:p>
            <a:r>
              <a:rPr lang="en-US" sz="4000" dirty="0" smtClean="0">
                <a:solidFill>
                  <a:srgbClr val="8B0000"/>
                </a:solidFill>
                <a:latin typeface="Constantia" pitchFamily="18" charset="0"/>
              </a:rPr>
              <a:t>504/301 – 1670</a:t>
            </a:r>
          </a:p>
        </p:txBody>
      </p:sp>
      <p:sp>
        <p:nvSpPr>
          <p:cNvPr id="7" name="Title Placeholder 1"/>
          <p:cNvSpPr txBox="1">
            <a:spLocks noGrp="1"/>
          </p:cNvSpPr>
          <p:nvPr>
            <p:ph type="title"/>
          </p:nvPr>
        </p:nvSpPr>
        <p:spPr bwMode="auto">
          <a:xfrm>
            <a:off x="798196" y="846138"/>
            <a:ext cx="7856705" cy="7168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4800" b="0" noProof="0" dirty="0" smtClean="0">
                <a:solidFill>
                  <a:srgbClr val="5A4B40"/>
                </a:solidFill>
                <a:latin typeface="Constantia" pitchFamily="18" charset="0"/>
              </a:rPr>
              <a:t>New Orleans</a:t>
            </a:r>
            <a:r>
              <a:rPr lang="en-US" sz="3200" noProof="0" dirty="0" smtClean="0">
                <a:solidFill>
                  <a:schemeClr val="accent1"/>
                </a:solidFill>
                <a:latin typeface="Constantia" pitchFamily="18" charset="0"/>
              </a:rPr>
              <a:t> Info</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6930" y="1692284"/>
            <a:ext cx="6900220" cy="4770537"/>
          </a:xfrm>
          <a:prstGeom prst="rect">
            <a:avLst/>
          </a:prstGeom>
          <a:noFill/>
        </p:spPr>
        <p:txBody>
          <a:bodyPr wrap="square" rtlCol="0">
            <a:spAutoFit/>
          </a:bodyPr>
          <a:lstStyle/>
          <a:p>
            <a:r>
              <a:rPr lang="en-US" sz="1600" dirty="0" smtClean="0">
                <a:solidFill>
                  <a:srgbClr val="8B0000"/>
                </a:solidFill>
                <a:latin typeface="Constantia" pitchFamily="18" charset="0"/>
              </a:rPr>
              <a:t>Tab Atkins Jr. email:</a:t>
            </a:r>
          </a:p>
          <a:p>
            <a:r>
              <a:rPr lang="en-US" sz="1600" dirty="0" smtClean="0">
                <a:solidFill>
                  <a:srgbClr val="8B0000"/>
                </a:solidFill>
                <a:latin typeface="Constantia" pitchFamily="18" charset="0"/>
                <a:hlinkClick r:id="rId3"/>
              </a:rPr>
              <a:t>http://lists.w3.org/Archives/Public/www-style/2013May/0114.html</a:t>
            </a:r>
            <a:endParaRPr lang="en-US" sz="1600" dirty="0" smtClean="0">
              <a:solidFill>
                <a:srgbClr val="8B0000"/>
              </a:solidFill>
              <a:latin typeface="Constantia" pitchFamily="18" charset="0"/>
            </a:endParaRPr>
          </a:p>
          <a:p>
            <a:endParaRPr lang="en-US" sz="1600" dirty="0" smtClean="0">
              <a:solidFill>
                <a:srgbClr val="8B0000"/>
              </a:solidFill>
              <a:latin typeface="Constantia" pitchFamily="18" charset="0"/>
            </a:endParaRPr>
          </a:p>
          <a:p>
            <a:r>
              <a:rPr lang="en-US" sz="1600" dirty="0" smtClean="0">
                <a:solidFill>
                  <a:srgbClr val="8B0000"/>
                </a:solidFill>
                <a:latin typeface="Constantia" pitchFamily="18" charset="0"/>
              </a:rPr>
              <a:t>Joni </a:t>
            </a:r>
            <a:r>
              <a:rPr lang="en-US" sz="1600" dirty="0" err="1" smtClean="0">
                <a:solidFill>
                  <a:srgbClr val="8B0000"/>
                </a:solidFill>
                <a:latin typeface="Constantia" pitchFamily="18" charset="0"/>
              </a:rPr>
              <a:t>Trythall</a:t>
            </a:r>
            <a:r>
              <a:rPr lang="en-US" sz="1600" dirty="0" smtClean="0">
                <a:solidFill>
                  <a:srgbClr val="8B0000"/>
                </a:solidFill>
                <a:latin typeface="Constantia" pitchFamily="18" charset="0"/>
              </a:rPr>
              <a:t> </a:t>
            </a:r>
          </a:p>
          <a:p>
            <a:r>
              <a:rPr lang="en-US" sz="1600" dirty="0" smtClean="0">
                <a:solidFill>
                  <a:srgbClr val="8B0000"/>
                </a:solidFill>
                <a:latin typeface="Constantia" pitchFamily="18" charset="0"/>
              </a:rPr>
              <a:t>Visual </a:t>
            </a:r>
            <a:r>
              <a:rPr lang="en-US" sz="1600" dirty="0" err="1" smtClean="0">
                <a:solidFill>
                  <a:srgbClr val="8B0000"/>
                </a:solidFill>
                <a:latin typeface="Constantia" pitchFamily="18" charset="0"/>
              </a:rPr>
              <a:t>flexbox</a:t>
            </a:r>
            <a:r>
              <a:rPr lang="en-US" sz="1600" dirty="0" smtClean="0">
                <a:solidFill>
                  <a:srgbClr val="8B0000"/>
                </a:solidFill>
                <a:latin typeface="Constantia" pitchFamily="18" charset="0"/>
              </a:rPr>
              <a:t> cheat sheet:</a:t>
            </a:r>
          </a:p>
          <a:p>
            <a:r>
              <a:rPr lang="en-US" sz="1600" dirty="0" smtClean="0">
                <a:solidFill>
                  <a:srgbClr val="8B0000"/>
                </a:solidFill>
                <a:latin typeface="Constantia" pitchFamily="18" charset="0"/>
                <a:hlinkClick r:id="rId4"/>
              </a:rPr>
              <a:t>http://jonibologna.com/flexbox-cheatsheet/</a:t>
            </a:r>
            <a:endParaRPr lang="en-US" sz="1600" dirty="0" smtClean="0">
              <a:solidFill>
                <a:srgbClr val="8B0000"/>
              </a:solidFill>
              <a:latin typeface="Constantia" pitchFamily="18" charset="0"/>
            </a:endParaRPr>
          </a:p>
          <a:p>
            <a:endParaRPr lang="en-US" sz="1600" dirty="0" smtClean="0">
              <a:solidFill>
                <a:srgbClr val="8B0000"/>
              </a:solidFill>
              <a:latin typeface="Constantia" pitchFamily="18" charset="0"/>
            </a:endParaRPr>
          </a:p>
          <a:p>
            <a:r>
              <a:rPr lang="en-US" sz="1600" dirty="0" err="1" smtClean="0">
                <a:solidFill>
                  <a:srgbClr val="8B0000"/>
                </a:solidFill>
                <a:latin typeface="Constantia" pitchFamily="18" charset="0"/>
              </a:rPr>
              <a:t>Flexy</a:t>
            </a:r>
            <a:r>
              <a:rPr lang="en-US" sz="1600" dirty="0" smtClean="0">
                <a:solidFill>
                  <a:srgbClr val="8B0000"/>
                </a:solidFill>
                <a:latin typeface="Constantia" pitchFamily="18" charset="0"/>
              </a:rPr>
              <a:t> Boxes Playground</a:t>
            </a:r>
          </a:p>
          <a:p>
            <a:endParaRPr lang="en-US" sz="1600" dirty="0" smtClean="0">
              <a:solidFill>
                <a:srgbClr val="8B0000"/>
              </a:solidFill>
              <a:latin typeface="Constantia" pitchFamily="18" charset="0"/>
            </a:endParaRPr>
          </a:p>
          <a:p>
            <a:r>
              <a:rPr lang="en-US" sz="1600" dirty="0" smtClean="0">
                <a:solidFill>
                  <a:srgbClr val="8B0000"/>
                </a:solidFill>
                <a:latin typeface="Constantia" pitchFamily="18" charset="0"/>
              </a:rPr>
              <a:t>CSS-Tricks Guide to Grids</a:t>
            </a:r>
          </a:p>
          <a:p>
            <a:endParaRPr lang="en-US" sz="1600" dirty="0" smtClean="0">
              <a:solidFill>
                <a:srgbClr val="8B0000"/>
              </a:solidFill>
              <a:latin typeface="Constantia" pitchFamily="18" charset="0"/>
            </a:endParaRPr>
          </a:p>
          <a:p>
            <a:r>
              <a:rPr lang="en-US" sz="1600" dirty="0" smtClean="0">
                <a:solidFill>
                  <a:srgbClr val="8B0000"/>
                </a:solidFill>
                <a:latin typeface="Constantia" pitchFamily="18" charset="0"/>
              </a:rPr>
              <a:t>Rachel Andrew </a:t>
            </a:r>
          </a:p>
          <a:p>
            <a:r>
              <a:rPr lang="en-US" sz="1600" dirty="0" smtClean="0">
                <a:solidFill>
                  <a:srgbClr val="8B0000"/>
                </a:solidFill>
                <a:latin typeface="Constantia" pitchFamily="18" charset="0"/>
              </a:rPr>
              <a:t>http://gridbyexample.com/</a:t>
            </a:r>
          </a:p>
          <a:p>
            <a:endParaRPr lang="en-US" sz="1600" dirty="0" smtClean="0">
              <a:solidFill>
                <a:srgbClr val="8B0000"/>
              </a:solidFill>
              <a:latin typeface="Constantia" pitchFamily="18" charset="0"/>
            </a:endParaRPr>
          </a:p>
          <a:p>
            <a:r>
              <a:rPr lang="en-US" sz="1600" dirty="0" smtClean="0">
                <a:solidFill>
                  <a:srgbClr val="8B0000"/>
                </a:solidFill>
                <a:latin typeface="Constantia" pitchFamily="18" charset="0"/>
                <a:hlinkClick r:id="rId5"/>
              </a:rPr>
              <a:t>http://philipwalton.github.io/solved-by-flexbox/demos/grids/</a:t>
            </a:r>
            <a:endParaRPr lang="en-US" sz="1600" dirty="0" smtClean="0">
              <a:solidFill>
                <a:srgbClr val="8B0000"/>
              </a:solidFill>
              <a:latin typeface="Constantia" pitchFamily="18" charset="0"/>
            </a:endParaRPr>
          </a:p>
          <a:p>
            <a:endParaRPr lang="en-US" sz="1600" dirty="0" smtClean="0">
              <a:solidFill>
                <a:srgbClr val="8B0000"/>
              </a:solidFill>
              <a:latin typeface="Constantia" pitchFamily="18" charset="0"/>
            </a:endParaRPr>
          </a:p>
          <a:p>
            <a:r>
              <a:rPr lang="en-US" sz="1600" dirty="0" smtClean="0">
                <a:solidFill>
                  <a:srgbClr val="8B0000"/>
                </a:solidFill>
                <a:latin typeface="Constantia" pitchFamily="18" charset="0"/>
              </a:rPr>
              <a:t>and MANY </a:t>
            </a:r>
            <a:r>
              <a:rPr lang="en-US" sz="1600" dirty="0" err="1" smtClean="0">
                <a:solidFill>
                  <a:srgbClr val="8B0000"/>
                </a:solidFill>
                <a:latin typeface="Constantia" pitchFamily="18" charset="0"/>
              </a:rPr>
              <a:t>MANY</a:t>
            </a:r>
            <a:r>
              <a:rPr lang="en-US" sz="1600" dirty="0" smtClean="0">
                <a:solidFill>
                  <a:srgbClr val="8B0000"/>
                </a:solidFill>
                <a:latin typeface="Constantia" pitchFamily="18" charset="0"/>
              </a:rPr>
              <a:t> more…</a:t>
            </a:r>
          </a:p>
          <a:p>
            <a:endParaRPr lang="en-US" sz="1600" dirty="0" smtClean="0">
              <a:solidFill>
                <a:srgbClr val="8B0000"/>
              </a:solidFill>
              <a:latin typeface="Constantia" pitchFamily="18" charset="0"/>
            </a:endParaRPr>
          </a:p>
          <a:p>
            <a:endParaRPr lang="en-US" sz="1600" dirty="0" smtClean="0">
              <a:solidFill>
                <a:srgbClr val="8B0000"/>
              </a:solidFill>
              <a:latin typeface="Constantia" pitchFamily="18" charset="0"/>
            </a:endParaRPr>
          </a:p>
        </p:txBody>
      </p:sp>
      <p:sp>
        <p:nvSpPr>
          <p:cNvPr id="7" name="Title Placeholder 1"/>
          <p:cNvSpPr txBox="1">
            <a:spLocks noGrp="1"/>
          </p:cNvSpPr>
          <p:nvPr>
            <p:ph type="title"/>
          </p:nvPr>
        </p:nvSpPr>
        <p:spPr bwMode="auto">
          <a:xfrm>
            <a:off x="798196" y="846138"/>
            <a:ext cx="7856705" cy="7168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3600" b="0" noProof="0" dirty="0" smtClean="0">
                <a:solidFill>
                  <a:srgbClr val="5A4B40"/>
                </a:solidFill>
                <a:latin typeface="Constantia" pitchFamily="18" charset="0"/>
              </a:rPr>
              <a:t>Resources </a:t>
            </a:r>
            <a:r>
              <a:rPr lang="en-US" sz="3200" noProof="0" dirty="0" smtClean="0">
                <a:solidFill>
                  <a:schemeClr val="accent1"/>
                </a:solidFill>
                <a:latin typeface="Constantia" pitchFamily="18" charset="0"/>
              </a:rPr>
              <a:t>Info</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laceholder 1"/>
          <p:cNvSpPr txBox="1">
            <a:spLocks/>
          </p:cNvSpPr>
          <p:nvPr/>
        </p:nvSpPr>
        <p:spPr bwMode="auto">
          <a:xfrm>
            <a:off x="783771" y="340242"/>
            <a:ext cx="797922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rgbClr val="5A4B40"/>
                </a:solidFill>
                <a:effectLst/>
                <a:uLnTx/>
                <a:uFillTx/>
                <a:latin typeface="Constantia" pitchFamily="18" charset="0"/>
                <a:cs typeface="Cronos Pro"/>
              </a:rPr>
              <a:t>Goodbye</a:t>
            </a:r>
            <a:r>
              <a:rPr kumimoji="0" lang="en-US" sz="5400" b="0" i="0" u="none" strike="noStrike" kern="1200" cap="none" spc="0" normalizeH="0" baseline="0" noProof="0" dirty="0" smtClean="0">
                <a:ln>
                  <a:noFill/>
                </a:ln>
                <a:solidFill>
                  <a:schemeClr val="accent1"/>
                </a:solidFill>
                <a:effectLst/>
                <a:uLnTx/>
                <a:uFillTx/>
                <a:latin typeface="Cronos Pro"/>
                <a:ea typeface="ＭＳ Ｐゴシック" charset="-128"/>
                <a:cs typeface="Cronos Pro"/>
              </a:rPr>
              <a:t> </a:t>
            </a:r>
            <a:r>
              <a:rPr kumimoji="0" lang="en-US" sz="6000" b="0" i="0" u="none" strike="noStrike" kern="1200" cap="none" spc="0" normalizeH="0" baseline="0" noProof="0" dirty="0" smtClean="0">
                <a:ln>
                  <a:noFill/>
                </a:ln>
                <a:solidFill>
                  <a:schemeClr val="accent1"/>
                </a:solidFill>
                <a:effectLst/>
                <a:uLnTx/>
                <a:uFillTx/>
                <a:latin typeface="Constantia" pitchFamily="18" charset="0"/>
                <a:cs typeface="Cronos Pro"/>
              </a:rPr>
              <a:t>Floats</a:t>
            </a:r>
            <a:r>
              <a:rPr kumimoji="0" lang="en-US" sz="5400" b="0" i="0" u="none" strike="noStrike" kern="1200" cap="none" spc="0" normalizeH="0" baseline="0" noProof="0" dirty="0" smtClean="0">
                <a:ln>
                  <a:noFill/>
                </a:ln>
                <a:solidFill>
                  <a:schemeClr val="accent1"/>
                </a:solidFill>
                <a:effectLst/>
                <a:uLnTx/>
                <a:uFillTx/>
                <a:latin typeface="Cronos Pro"/>
                <a:ea typeface="ＭＳ Ｐゴシック" charset="-128"/>
                <a:cs typeface="Cronos Pro"/>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ronos Pro"/>
                <a:cs typeface="Cronos Pro"/>
              </a:rPr>
              <a:t>					</a:t>
            </a:r>
            <a:endParaRPr kumimoji="0" lang="en-US" sz="3200" b="0" i="0" u="none" strike="noStrike" kern="1200" cap="none" spc="0" normalizeH="0" baseline="0" noProof="0" dirty="0">
              <a:ln>
                <a:noFill/>
              </a:ln>
              <a:solidFill>
                <a:schemeClr val="accent1"/>
              </a:solidFill>
              <a:effectLst/>
              <a:uLnTx/>
              <a:uFillTx/>
              <a:latin typeface="Cronos Pro"/>
              <a:ea typeface="ＭＳ Ｐゴシック" charset="-128"/>
              <a:cs typeface="Cronos Pro"/>
            </a:endParaRPr>
          </a:p>
        </p:txBody>
      </p:sp>
      <p:sp>
        <p:nvSpPr>
          <p:cNvPr id="3" name="TextBox 2"/>
          <p:cNvSpPr txBox="1"/>
          <p:nvPr/>
        </p:nvSpPr>
        <p:spPr>
          <a:xfrm>
            <a:off x="783771" y="4248482"/>
            <a:ext cx="7129220" cy="584775"/>
          </a:xfrm>
          <a:prstGeom prst="rect">
            <a:avLst/>
          </a:prstGeom>
          <a:noFill/>
        </p:spPr>
        <p:txBody>
          <a:bodyPr wrap="square" rtlCol="0">
            <a:spAutoFit/>
          </a:bodyPr>
          <a:lstStyle/>
          <a:p>
            <a:r>
              <a:rPr lang="en-US" sz="1600" i="1" dirty="0" smtClean="0">
                <a:solidFill>
                  <a:schemeClr val="tx1">
                    <a:lumMod val="75000"/>
                    <a:lumOff val="25000"/>
                  </a:schemeClr>
                </a:solidFill>
                <a:latin typeface="Constantia" pitchFamily="18" charset="0"/>
              </a:rPr>
              <a:t>"Laissez Les Bon Temps </a:t>
            </a:r>
            <a:r>
              <a:rPr lang="en-US" sz="1600" i="1" dirty="0" err="1" smtClean="0">
                <a:solidFill>
                  <a:schemeClr val="tx1">
                    <a:lumMod val="75000"/>
                    <a:lumOff val="25000"/>
                  </a:schemeClr>
                </a:solidFill>
                <a:latin typeface="Constantia" pitchFamily="18" charset="0"/>
              </a:rPr>
              <a:t>Roulez</a:t>
            </a:r>
            <a:r>
              <a:rPr lang="en-US" sz="1600" i="1" dirty="0" smtClean="0">
                <a:solidFill>
                  <a:schemeClr val="tx1">
                    <a:lumMod val="75000"/>
                    <a:lumOff val="25000"/>
                  </a:schemeClr>
                </a:solidFill>
                <a:latin typeface="Constantia" pitchFamily="18" charset="0"/>
              </a:rPr>
              <a:t>“</a:t>
            </a:r>
          </a:p>
          <a:p>
            <a:r>
              <a:rPr lang="en-US" sz="1600" i="1" dirty="0" smtClean="0">
                <a:solidFill>
                  <a:schemeClr val="tx1">
                    <a:lumMod val="75000"/>
                    <a:lumOff val="25000"/>
                  </a:schemeClr>
                </a:solidFill>
                <a:latin typeface="Constantia" pitchFamily="18" charset="0"/>
              </a:rPr>
              <a:t> </a:t>
            </a:r>
            <a:r>
              <a:rPr lang="en-US" sz="1600" b="1" i="1" dirty="0" smtClean="0">
                <a:solidFill>
                  <a:schemeClr val="tx1">
                    <a:lumMod val="75000"/>
                    <a:lumOff val="25000"/>
                  </a:schemeClr>
                </a:solidFill>
                <a:latin typeface="Constantia" pitchFamily="18" charset="0"/>
              </a:rPr>
              <a:t>Let the good times roll</a:t>
            </a:r>
            <a:endParaRPr lang="en-US" sz="1600" b="1" i="1" dirty="0">
              <a:solidFill>
                <a:schemeClr val="tx1">
                  <a:lumMod val="75000"/>
                  <a:lumOff val="25000"/>
                </a:schemeClr>
              </a:solidFill>
              <a:latin typeface="Constantia" pitchFamily="18" charset="0"/>
            </a:endParaRPr>
          </a:p>
        </p:txBody>
      </p:sp>
      <p:sp>
        <p:nvSpPr>
          <p:cNvPr id="4" name="TextBox 3"/>
          <p:cNvSpPr txBox="1"/>
          <p:nvPr/>
        </p:nvSpPr>
        <p:spPr>
          <a:xfrm>
            <a:off x="5889172" y="5937165"/>
            <a:ext cx="2873828" cy="769441"/>
          </a:xfrm>
          <a:prstGeom prst="rect">
            <a:avLst/>
          </a:prstGeom>
          <a:noFill/>
        </p:spPr>
        <p:txBody>
          <a:bodyPr wrap="square" rtlCol="0">
            <a:spAutoFit/>
          </a:bodyPr>
          <a:lstStyle/>
          <a:p>
            <a:r>
              <a:rPr lang="en-US" i="1" dirty="0" smtClean="0">
                <a:solidFill>
                  <a:srgbClr val="512373"/>
                </a:solidFill>
                <a:latin typeface="Constantia" pitchFamily="18" charset="0"/>
              </a:rPr>
              <a:t>Ken</a:t>
            </a:r>
            <a:r>
              <a:rPr lang="en-US" b="1" i="1" dirty="0" smtClean="0">
                <a:solidFill>
                  <a:srgbClr val="512373"/>
                </a:solidFill>
                <a:latin typeface="Constantia" pitchFamily="18" charset="0"/>
              </a:rPr>
              <a:t>z</a:t>
            </a:r>
            <a:r>
              <a:rPr lang="en-US" i="1" dirty="0" smtClean="0">
                <a:solidFill>
                  <a:srgbClr val="512373"/>
                </a:solidFill>
                <a:latin typeface="Constantia" pitchFamily="18" charset="0"/>
              </a:rPr>
              <a:t>ey</a:t>
            </a:r>
            <a:r>
              <a:rPr lang="en-US" b="1" dirty="0" smtClean="0">
                <a:solidFill>
                  <a:srgbClr val="512373"/>
                </a:solidFill>
                <a:latin typeface="Constantia" pitchFamily="18" charset="0"/>
              </a:rPr>
              <a:t> </a:t>
            </a:r>
            <a:r>
              <a:rPr lang="en-US" i="1" dirty="0" smtClean="0">
                <a:solidFill>
                  <a:srgbClr val="512373"/>
                </a:solidFill>
                <a:latin typeface="Constantia" pitchFamily="18" charset="0"/>
              </a:rPr>
              <a:t>B Conrad</a:t>
            </a:r>
          </a:p>
          <a:p>
            <a:r>
              <a:rPr lang="en-US" sz="1400" b="1" i="1" dirty="0" smtClean="0">
                <a:solidFill>
                  <a:srgbClr val="512373"/>
                </a:solidFill>
                <a:latin typeface="Constantia" pitchFamily="18" charset="0"/>
              </a:rPr>
              <a:t>@Webq2</a:t>
            </a:r>
          </a:p>
          <a:p>
            <a:r>
              <a:rPr lang="en-US" sz="1200" i="1" dirty="0" smtClean="0">
                <a:solidFill>
                  <a:srgbClr val="512373"/>
                </a:solidFill>
                <a:latin typeface="Constantia" pitchFamily="18" charset="0"/>
              </a:rPr>
              <a:t>KzBeck@yahoo.com</a:t>
            </a:r>
            <a:endParaRPr lang="en-US" sz="1200" i="1" dirty="0">
              <a:solidFill>
                <a:srgbClr val="512373"/>
              </a:solidFill>
              <a:latin typeface="Constantia" pitchFamily="18" charset="0"/>
            </a:endParaRPr>
          </a:p>
        </p:txBody>
      </p:sp>
      <p:sp>
        <p:nvSpPr>
          <p:cNvPr id="5" name="TextBox 4"/>
          <p:cNvSpPr txBox="1"/>
          <p:nvPr/>
        </p:nvSpPr>
        <p:spPr>
          <a:xfrm>
            <a:off x="773138" y="1483242"/>
            <a:ext cx="7594685" cy="769441"/>
          </a:xfrm>
          <a:prstGeom prst="rect">
            <a:avLst/>
          </a:prstGeom>
          <a:noFill/>
        </p:spPr>
        <p:txBody>
          <a:bodyPr wrap="square" rtlCol="0">
            <a:spAutoFit/>
          </a:bodyPr>
          <a:lstStyle/>
          <a:p>
            <a:r>
              <a:rPr lang="en-US" sz="4400" dirty="0" smtClean="0">
                <a:solidFill>
                  <a:srgbClr val="5A4B40"/>
                </a:solidFill>
                <a:latin typeface="Constantia" pitchFamily="18" charset="0"/>
                <a:cs typeface="Cronos Pro"/>
              </a:rPr>
              <a:t>Hello</a:t>
            </a:r>
            <a:r>
              <a:rPr lang="en-US" sz="4400" dirty="0" smtClean="0">
                <a:solidFill>
                  <a:schemeClr val="accent1"/>
                </a:solidFill>
                <a:latin typeface="Constantia" pitchFamily="18" charset="0"/>
                <a:cs typeface="Cronos Pro"/>
              </a:rPr>
              <a:t> CSS Flex </a:t>
            </a:r>
            <a:r>
              <a:rPr lang="en-US" sz="4400" dirty="0" smtClean="0">
                <a:solidFill>
                  <a:srgbClr val="5A4B40"/>
                </a:solidFill>
                <a:latin typeface="Constantia" pitchFamily="18" charset="0"/>
                <a:cs typeface="Cronos Pro"/>
              </a:rPr>
              <a:t>&amp;</a:t>
            </a:r>
            <a:r>
              <a:rPr lang="en-US" sz="4400" dirty="0" smtClean="0">
                <a:solidFill>
                  <a:schemeClr val="accent1"/>
                </a:solidFill>
                <a:latin typeface="Constantia" pitchFamily="18" charset="0"/>
                <a:cs typeface="Cronos Pro"/>
              </a:rPr>
              <a:t> Grid Layouts!</a:t>
            </a:r>
          </a:p>
        </p:txBody>
      </p:sp>
      <p:sp>
        <p:nvSpPr>
          <p:cNvPr id="6" name="TextBox 5"/>
          <p:cNvSpPr txBox="1"/>
          <p:nvPr/>
        </p:nvSpPr>
        <p:spPr>
          <a:xfrm>
            <a:off x="771900" y="2505697"/>
            <a:ext cx="3584892" cy="954107"/>
          </a:xfrm>
          <a:prstGeom prst="rect">
            <a:avLst/>
          </a:prstGeom>
          <a:noFill/>
        </p:spPr>
        <p:txBody>
          <a:bodyPr wrap="none" rtlCol="0">
            <a:spAutoFit/>
          </a:bodyPr>
          <a:lstStyle/>
          <a:p>
            <a:r>
              <a:rPr lang="en-US" sz="2800" dirty="0" smtClean="0">
                <a:latin typeface="+mn-lt"/>
              </a:rPr>
              <a:t>Text: #</a:t>
            </a:r>
          </a:p>
          <a:p>
            <a:r>
              <a:rPr lang="en-US" sz="2800" dirty="0" smtClean="0">
                <a:latin typeface="+mn-lt"/>
              </a:rPr>
              <a:t>to vote for this session</a:t>
            </a:r>
            <a:endParaRPr lang="en-US" sz="28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4" y="1562986"/>
            <a:ext cx="6805737" cy="984885"/>
          </a:xfrm>
          <a:prstGeom prst="rect">
            <a:avLst/>
          </a:prstGeom>
          <a:noFill/>
        </p:spPr>
        <p:txBody>
          <a:bodyPr wrap="square" rtlCol="0">
            <a:spAutoFit/>
          </a:bodyPr>
          <a:lstStyle/>
          <a:p>
            <a:r>
              <a:rPr lang="en-US" sz="4000" dirty="0" smtClean="0">
                <a:solidFill>
                  <a:srgbClr val="8B0000"/>
                </a:solidFill>
                <a:latin typeface="Constantia" pitchFamily="18" charset="0"/>
              </a:rPr>
              <a:t>and IE  . . . </a:t>
            </a:r>
          </a:p>
          <a:p>
            <a:endParaRPr lang="en-US"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Float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pic>
        <p:nvPicPr>
          <p:cNvPr id="106498" name="Picture 2" descr="img-3"/>
          <p:cNvPicPr>
            <a:picLocks noChangeAspect="1" noChangeArrowheads="1"/>
          </p:cNvPicPr>
          <p:nvPr/>
        </p:nvPicPr>
        <p:blipFill>
          <a:blip r:embed="rId3"/>
          <a:srcRect/>
          <a:stretch>
            <a:fillRect/>
          </a:stretch>
        </p:blipFill>
        <p:spPr bwMode="auto">
          <a:xfrm>
            <a:off x="786321" y="2524121"/>
            <a:ext cx="2133600" cy="216217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2594" y="1562986"/>
            <a:ext cx="6829489" cy="984885"/>
          </a:xfrm>
          <a:prstGeom prst="rect">
            <a:avLst/>
          </a:prstGeom>
          <a:noFill/>
        </p:spPr>
        <p:txBody>
          <a:bodyPr wrap="square" rtlCol="0">
            <a:spAutoFit/>
          </a:bodyPr>
          <a:lstStyle/>
          <a:p>
            <a:r>
              <a:rPr lang="en-US" sz="4000" dirty="0" smtClean="0">
                <a:solidFill>
                  <a:srgbClr val="8B0000"/>
                </a:solidFill>
                <a:latin typeface="Constantia" pitchFamily="18" charset="0"/>
              </a:rPr>
              <a:t>seeking  control</a:t>
            </a:r>
          </a:p>
          <a:p>
            <a:endParaRPr lang="en-US" dirty="0">
              <a:latin typeface="Constantia" pitchFamily="18" charset="0"/>
            </a:endParaRPr>
          </a:p>
        </p:txBody>
      </p:sp>
      <p:sp>
        <p:nvSpPr>
          <p:cNvPr id="7" name="Title Placeholder 1"/>
          <p:cNvSpPr txBox="1">
            <a:spLocks noGrp="1"/>
          </p:cNvSpPr>
          <p:nvPr>
            <p:ph type="title"/>
          </p:nvPr>
        </p:nvSpPr>
        <p:spPr bwMode="auto">
          <a:xfrm>
            <a:off x="786321" y="846138"/>
            <a:ext cx="785670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noProof="0" dirty="0" smtClean="0">
                <a:ln>
                  <a:noFill/>
                </a:ln>
                <a:solidFill>
                  <a:srgbClr val="5A4B40"/>
                </a:solidFill>
                <a:effectLst/>
                <a:uLnTx/>
                <a:uFillTx/>
                <a:latin typeface="Constantia" pitchFamily="18" charset="0"/>
              </a:rPr>
              <a:t>Float Layouts!</a:t>
            </a:r>
            <a:endParaRPr kumimoji="0" lang="en-US" sz="4800" b="0" i="0" u="none" strike="noStrike" kern="1200" cap="none" spc="0" normalizeH="0" baseline="0" noProof="0" dirty="0" smtClean="0">
              <a:ln>
                <a:noFill/>
              </a:ln>
              <a:solidFill>
                <a:srgbClr val="5A4B40"/>
              </a:solidFill>
              <a:effectLst/>
              <a:uLnTx/>
              <a:uFillTx/>
              <a:latin typeface="Constantia"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onstantia" pitchFamily="18" charset="0"/>
              </a:rPr>
              <a:t>									</a:t>
            </a:r>
            <a:endParaRPr kumimoji="0" lang="en-US" sz="3200" b="0" i="0" u="none" strike="noStrike" kern="1200" cap="none" spc="0" normalizeH="0" baseline="0" noProof="0" dirty="0">
              <a:ln>
                <a:noFill/>
              </a:ln>
              <a:solidFill>
                <a:schemeClr val="accent1"/>
              </a:solidFill>
              <a:effectLst/>
              <a:uLnTx/>
              <a:uFillTx/>
              <a:latin typeface="Constanti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laceholder 1"/>
          <p:cNvSpPr txBox="1">
            <a:spLocks/>
          </p:cNvSpPr>
          <p:nvPr/>
        </p:nvSpPr>
        <p:spPr bwMode="auto">
          <a:xfrm>
            <a:off x="783771" y="340242"/>
            <a:ext cx="797922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smtClean="0">
                <a:ln>
                  <a:noFill/>
                </a:ln>
                <a:solidFill>
                  <a:srgbClr val="5A4B40"/>
                </a:solidFill>
                <a:effectLst/>
                <a:uLnTx/>
                <a:uFillTx/>
                <a:latin typeface="Constantia" pitchFamily="18" charset="0"/>
                <a:cs typeface="Cronos Pro"/>
              </a:rPr>
              <a:t>Goodbye</a:t>
            </a:r>
            <a:r>
              <a:rPr kumimoji="0" lang="en-US" sz="5400" b="0" i="0" u="none" strike="noStrike" kern="1200" cap="none" spc="0" normalizeH="0" baseline="0" noProof="0" dirty="0" smtClean="0">
                <a:ln>
                  <a:noFill/>
                </a:ln>
                <a:solidFill>
                  <a:schemeClr val="accent1"/>
                </a:solidFill>
                <a:effectLst/>
                <a:uLnTx/>
                <a:uFillTx/>
                <a:latin typeface="Cronos Pro"/>
                <a:ea typeface="ＭＳ Ｐゴシック" charset="-128"/>
                <a:cs typeface="Cronos Pro"/>
              </a:rPr>
              <a:t> </a:t>
            </a:r>
            <a:r>
              <a:rPr kumimoji="0" lang="en-US" sz="6000" b="0" i="0" u="none" strike="noStrike" kern="1200" cap="none" spc="0" normalizeH="0" baseline="0" noProof="0" dirty="0" smtClean="0">
                <a:ln>
                  <a:noFill/>
                </a:ln>
                <a:solidFill>
                  <a:schemeClr val="accent1"/>
                </a:solidFill>
                <a:effectLst/>
                <a:uLnTx/>
                <a:uFillTx/>
                <a:latin typeface="Constantia" pitchFamily="18" charset="0"/>
                <a:cs typeface="Cronos Pro"/>
              </a:rPr>
              <a:t>Floats</a:t>
            </a:r>
            <a:r>
              <a:rPr kumimoji="0" lang="en-US" sz="5400" b="0" i="0" u="none" strike="noStrike" kern="1200" cap="none" spc="0" normalizeH="0" baseline="0" noProof="0" dirty="0" smtClean="0">
                <a:ln>
                  <a:noFill/>
                </a:ln>
                <a:solidFill>
                  <a:schemeClr val="accent1"/>
                </a:solidFill>
                <a:effectLst/>
                <a:uLnTx/>
                <a:uFillTx/>
                <a:latin typeface="Cronos Pro"/>
                <a:ea typeface="ＭＳ Ｐゴシック" charset="-128"/>
                <a:cs typeface="Cronos Pro"/>
              </a:rPr>
              <a:t>! </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3200" baseline="0" dirty="0" smtClean="0">
                <a:solidFill>
                  <a:schemeClr val="accent1"/>
                </a:solidFill>
                <a:latin typeface="Cronos Pro"/>
                <a:cs typeface="Cronos Pro"/>
              </a:rPr>
              <a:t>					</a:t>
            </a:r>
            <a:endParaRPr kumimoji="0" lang="en-US" sz="3200" b="0" i="0" u="none" strike="noStrike" kern="1200" cap="none" spc="0" normalizeH="0" baseline="0" noProof="0" dirty="0">
              <a:ln>
                <a:noFill/>
              </a:ln>
              <a:solidFill>
                <a:schemeClr val="accent1"/>
              </a:solidFill>
              <a:effectLst/>
              <a:uLnTx/>
              <a:uFillTx/>
              <a:latin typeface="Cronos Pro"/>
              <a:ea typeface="ＭＳ Ｐゴシック" charset="-128"/>
              <a:cs typeface="Cronos Pro"/>
            </a:endParaRPr>
          </a:p>
        </p:txBody>
      </p:sp>
      <p:sp>
        <p:nvSpPr>
          <p:cNvPr id="3" name="TextBox 2"/>
          <p:cNvSpPr txBox="1"/>
          <p:nvPr/>
        </p:nvSpPr>
        <p:spPr>
          <a:xfrm>
            <a:off x="783770" y="4248482"/>
            <a:ext cx="7979229" cy="1323439"/>
          </a:xfrm>
          <a:prstGeom prst="rect">
            <a:avLst/>
          </a:prstGeom>
          <a:noFill/>
        </p:spPr>
        <p:txBody>
          <a:bodyPr wrap="square" rtlCol="0">
            <a:spAutoFit/>
          </a:bodyPr>
          <a:lstStyle/>
          <a:p>
            <a:r>
              <a:rPr lang="en-US" sz="1600" i="1" dirty="0" smtClean="0">
                <a:solidFill>
                  <a:schemeClr val="tx1">
                    <a:lumMod val="75000"/>
                    <a:lumOff val="25000"/>
                  </a:schemeClr>
                </a:solidFill>
                <a:latin typeface="Constantia" pitchFamily="18" charset="0"/>
              </a:rPr>
              <a:t>"Laissez Les Bon Temps </a:t>
            </a:r>
            <a:r>
              <a:rPr lang="en-US" sz="1600" i="1" dirty="0" err="1" smtClean="0">
                <a:solidFill>
                  <a:schemeClr val="tx1">
                    <a:lumMod val="75000"/>
                    <a:lumOff val="25000"/>
                  </a:schemeClr>
                </a:solidFill>
                <a:latin typeface="Constantia" pitchFamily="18" charset="0"/>
              </a:rPr>
              <a:t>Roulez</a:t>
            </a:r>
            <a:r>
              <a:rPr lang="en-US" sz="1600" i="1" dirty="0" smtClean="0">
                <a:solidFill>
                  <a:schemeClr val="tx1">
                    <a:lumMod val="75000"/>
                    <a:lumOff val="25000"/>
                  </a:schemeClr>
                </a:solidFill>
                <a:latin typeface="Constantia" pitchFamily="18" charset="0"/>
              </a:rPr>
              <a:t>“</a:t>
            </a:r>
          </a:p>
          <a:p>
            <a:r>
              <a:rPr lang="en-US" sz="3200" b="1" i="1" dirty="0" smtClean="0">
                <a:solidFill>
                  <a:schemeClr val="tx1">
                    <a:lumMod val="75000"/>
                    <a:lumOff val="25000"/>
                  </a:schemeClr>
                </a:solidFill>
                <a:latin typeface="Constantia" pitchFamily="18" charset="0"/>
              </a:rPr>
              <a:t> Let the good times roll</a:t>
            </a:r>
          </a:p>
          <a:p>
            <a:r>
              <a:rPr lang="en-US" sz="3200" b="1" i="1" dirty="0" smtClean="0">
                <a:solidFill>
                  <a:schemeClr val="tx1">
                    <a:lumMod val="75000"/>
                    <a:lumOff val="25000"/>
                  </a:schemeClr>
                </a:solidFill>
                <a:latin typeface="Constantia" pitchFamily="18" charset="0"/>
              </a:rPr>
              <a:t>layouts tools we’ve been waiting for . . .</a:t>
            </a:r>
            <a:endParaRPr lang="en-US" sz="3200" b="1" i="1" dirty="0">
              <a:solidFill>
                <a:schemeClr val="tx1">
                  <a:lumMod val="75000"/>
                  <a:lumOff val="25000"/>
                </a:schemeClr>
              </a:solidFill>
              <a:latin typeface="Constantia" pitchFamily="18" charset="0"/>
            </a:endParaRPr>
          </a:p>
        </p:txBody>
      </p:sp>
      <p:sp>
        <p:nvSpPr>
          <p:cNvPr id="5" name="TextBox 4"/>
          <p:cNvSpPr txBox="1"/>
          <p:nvPr/>
        </p:nvSpPr>
        <p:spPr>
          <a:xfrm>
            <a:off x="773138" y="1483242"/>
            <a:ext cx="7594685" cy="1200329"/>
          </a:xfrm>
          <a:prstGeom prst="rect">
            <a:avLst/>
          </a:prstGeom>
          <a:noFill/>
        </p:spPr>
        <p:txBody>
          <a:bodyPr wrap="square" rtlCol="0">
            <a:spAutoFit/>
          </a:bodyPr>
          <a:lstStyle/>
          <a:p>
            <a:r>
              <a:rPr lang="en-US" sz="4400" dirty="0" smtClean="0">
                <a:solidFill>
                  <a:srgbClr val="5A4B40"/>
                </a:solidFill>
                <a:latin typeface="Constantia" pitchFamily="18" charset="0"/>
                <a:cs typeface="Cronos Pro"/>
              </a:rPr>
              <a:t>Hello</a:t>
            </a:r>
            <a:r>
              <a:rPr lang="en-US" sz="4400" dirty="0" smtClean="0">
                <a:solidFill>
                  <a:schemeClr val="accent1"/>
                </a:solidFill>
                <a:latin typeface="Constantia" pitchFamily="18" charset="0"/>
                <a:cs typeface="Cronos Pro"/>
              </a:rPr>
              <a:t> CSS Flex </a:t>
            </a:r>
            <a:r>
              <a:rPr lang="en-US" sz="4400" dirty="0" smtClean="0">
                <a:solidFill>
                  <a:srgbClr val="5A4B40"/>
                </a:solidFill>
                <a:latin typeface="Constantia" pitchFamily="18" charset="0"/>
                <a:cs typeface="Cronos Pro"/>
              </a:rPr>
              <a:t>&amp;</a:t>
            </a:r>
            <a:r>
              <a:rPr lang="en-US" sz="4400" dirty="0" smtClean="0">
                <a:solidFill>
                  <a:schemeClr val="accent1"/>
                </a:solidFill>
                <a:latin typeface="Constantia" pitchFamily="18" charset="0"/>
                <a:cs typeface="Cronos Pro"/>
              </a:rPr>
              <a:t> Grid Layouts!</a:t>
            </a:r>
            <a:r>
              <a:rPr lang="en-US" sz="2800" dirty="0" smtClean="0">
                <a:solidFill>
                  <a:schemeClr val="accent1"/>
                </a:solidFill>
                <a:latin typeface="Cronos Pro"/>
                <a:cs typeface="Cronos Pro"/>
              </a:rPr>
              <a:t>		</a:t>
            </a:r>
            <a:endParaRPr lang="en-US" sz="4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035&quot;&gt;&lt;property id=&quot;20148&quot; value=&quot;5&quot;/&gt;&lt;property id=&quot;20300&quot; value=&quot;Slide 1&quot;/&gt;&lt;property id=&quot;20307&quot; value=&quot;260&quot;/&gt;&lt;/object&gt;&lt;object type=&quot;3&quot; unique_id=&quot;10250&quot;&gt;&lt;property id=&quot;20148&quot; value=&quot;5&quot;/&gt;&lt;property id=&quot;20300&quot; value=&quot;Slide 15 - &amp;quot;HTML5 IE Test Center&amp;quot;&quot;/&gt;&lt;property id=&quot;20307&quot; value=&quot;267&quot;/&gt;&lt;/object&gt;&lt;object type=&quot;3&quot; unique_id=&quot;10329&quot;&gt;&lt;property id=&quot;20148&quot; value=&quot;5&quot;/&gt;&lt;property id=&quot;20300&quot; value=&quot;Slide 18 - &amp;quot;HTML5 Validate&amp;quot;&quot;/&gt;&lt;property id=&quot;20307&quot; value=&quot;268&quot;/&gt;&lt;/object&gt;&lt;object type=&quot;3&quot; unique_id=&quot;15847&quot;&gt;&lt;property id=&quot;20148&quot; value=&quot;5&quot;/&gt;&lt;property id=&quot;20300&quot; value=&quot;Slide 9 - &amp;quot;HTML5 &amp;amp; CSS3&amp;quot;&quot;/&gt;&lt;property id=&quot;20307&quot; value=&quot;319&quot;/&gt;&lt;/object&gt;&lt;object type=&quot;3&quot; unique_id=&quot;17897&quot;&gt;&lt;property id=&quot;20148&quot; value=&quot;5&quot;/&gt;&lt;property id=&quot;20300&quot; value=&quot;Slide 7 - &amp;quot;Flex Layout example&amp;quot;&quot;/&gt;&lt;property id=&quot;20307&quot; value=&quot;330&quot;/&gt;&lt;/object&gt;&lt;object type=&quot;3&quot; unique_id=&quot;18417&quot;&gt;&lt;property id=&quot;20148&quot; value=&quot;5&quot;/&gt;&lt;property id=&quot;20300&quot; value=&quot;Slide 13 - &amp;quot;HTML5  Browser rendering &amp;quot;&quot;/&gt;&lt;property id=&quot;20307&quot; value=&quot;333&quot;/&gt;&lt;/object&gt;&lt;object type=&quot;3&quot; unique_id=&quot;22259&quot;&gt;&lt;property id=&quot;20148&quot; value=&quot;5&quot;/&gt;&lt;property id=&quot;20300&quot; value=&quot;Slide 2 - &amp;quot;Grid Layouts!&amp;#x0D;&amp;amp;#x09;&amp;amp;#x09;&amp;amp;#x09;&amp;amp;#x09;&amp;amp;#x09;&amp;amp;#x09;&amp;amp;#x09;&amp;amp;#x09;&amp;amp;#x09;&amp;quot;&quot;/&gt;&lt;property id=&quot;20307&quot; value=&quot;352&quot;/&gt;&lt;/object&gt;&lt;object type=&quot;3&quot; unique_id=&quot;22830&quot;&gt;&lt;property id=&quot;20148&quot; value=&quot;5&quot;/&gt;&lt;property id=&quot;20300&quot; value=&quot;Slide 16 - &amp;quot;HTML5 IE Test Center&amp;quot;&quot;/&gt;&lt;property id=&quot;20307&quot; value=&quot;354&quot;/&gt;&lt;/object&gt;&lt;object type=&quot;3&quot; unique_id=&quot;23220&quot;&gt;&lt;property id=&quot;20148&quot; value=&quot;5&quot;/&gt;&lt;property id=&quot;20300&quot; value=&quot;Slide 17 - &amp;quot;HTML5 Browser Rendering&amp;quot;&quot;/&gt;&lt;property id=&quot;20307&quot; value=&quot;357&quot;/&gt;&lt;/object&gt;&lt;object type=&quot;3&quot; unique_id=&quot;25452&quot;&gt;&lt;property id=&quot;20148&quot; value=&quot;5&quot;/&gt;&lt;property id=&quot;20300&quot; value=&quot;Slide 14 - &amp;quot;HTML5  Browser rendering &amp;quot;&quot;/&gt;&lt;property id=&quot;20307&quot; value=&quot;361&quot;/&gt;&lt;/object&gt;&lt;object type=&quot;3&quot; unique_id=&quot;28797&quot;&gt;&lt;property id=&quot;20148&quot; value=&quot;5&quot;/&gt;&lt;property id=&quot;20300&quot; value=&quot;Slide 10 - &amp;quot;HTML5 &amp;amp; CSS3&amp;quot;&quot;/&gt;&lt;property id=&quot;20307&quot; value=&quot;378&quot;/&gt;&lt;/object&gt;&lt;object type=&quot;3&quot; unique_id=&quot;28798&quot;&gt;&lt;property id=&quot;20148&quot; value=&quot;5&quot;/&gt;&lt;property id=&quot;20300&quot; value=&quot;Slide 11 - &amp;quot;HTML5 &amp;amp; CSS3&amp;quot;&quot;/&gt;&lt;property id=&quot;20307&quot; value=&quot;379&quot;/&gt;&lt;/object&gt;&lt;object type=&quot;3&quot; unique_id=&quot;33932&quot;&gt;&lt;property id=&quot;20148&quot; value=&quot;5&quot;/&gt;&lt;property id=&quot;20300&quot; value=&quot;Slide 12 - &amp;quot;HTML5 &amp;amp; CSS3 Canvas&amp;quot;&quot;/&gt;&lt;property id=&quot;20307&quot; value=&quot;395&quot;/&gt;&lt;/object&gt;&lt;object type=&quot;3&quot; unique_id=&quot;38686&quot;&gt;&lt;property id=&quot;20148&quot; value=&quot;5&quot;/&gt;&lt;property id=&quot;20300&quot; value=&quot;Slide 8 - &amp;quot;HTML5 &amp;amp; CSS3 tables&amp;quot;&quot;/&gt;&lt;property id=&quot;20307&quot; value=&quot;419&quot;/&gt;&lt;/object&gt;&lt;object type=&quot;3&quot; unique_id=&quot;53978&quot;&gt;&lt;property id=&quot;20148&quot; value=&quot;5&quot;/&gt;&lt;property id=&quot;20300&quot; value=&quot;Slide 6 - &amp;quot;HTML5 &amp;amp; CSS3: &amp;quot;&quot;/&gt;&lt;property id=&quot;20307&quot; value=&quot;420&quot;/&gt;&lt;/object&gt;&lt;object type=&quot;3&quot; unique_id=&quot;54149&quot;&gt;&lt;property id=&quot;20148&quot; value=&quot;5&quot;/&gt;&lt;property id=&quot;20300&quot; value=&quot;Slide 4 - &amp;quot;Flex Layouts!&amp;#x0D;&amp;amp;#x09;&amp;amp;#x09;&amp;amp;#x09;&amp;amp;#x09;&amp;amp;#x09;&amp;amp;#x09;&amp;amp;#x09;&amp;amp;#x09;&amp;amp;#x09;&amp;quot;&quot;/&gt;&lt;property id=&quot;20307&quot; value=&quot;421&quot;/&gt;&lt;/object&gt;&lt;object type=&quot;3&quot; unique_id=&quot;54150&quot;&gt;&lt;property id=&quot;20148&quot; value=&quot;5&quot;/&gt;&lt;property id=&quot;20300&quot; value=&quot;Slide 5 - &amp;quot;Tables for Layout!&amp;#x0D;&amp;amp;#x09;&amp;amp;#x09;&amp;amp;#x09;&amp;amp;#x09;&amp;amp;#x09;&amp;amp;#x09;&amp;amp;#x09;&amp;amp;#x09;&amp;amp;#x09;&amp;quot;&quot;/&gt;&lt;property id=&quot;20307&quot; value=&quot;422&quot;/&gt;&lt;/object&gt;&lt;object type=&quot;3&quot; unique_id=&quot;54208&quot;&gt;&lt;property id=&quot;20148&quot; value=&quot;5&quot;/&gt;&lt;property id=&quot;20300&quot; value=&quot;Slide 3 - &amp;quot;Grid Layouts!&amp;amp;#x09;&amp;amp;#x09;&amp;amp;#x09;&amp;amp;#x09;&amp;amp;#x09;&amp;amp;#x09;&amp;amp;#x09;&amp;amp;#x09;&amp;quot;&quot;/&gt;&lt;property id=&quot;20307&quot; value=&quot;423&quot;/&gt;&lt;/object&gt;&lt;/object&gt;&lt;/object&gt;&lt;/database&gt;"/>
  <p:tag name="SECTOMILLISECCONVERTED" val="1"/>
</p:tagLst>
</file>

<file path=ppt/theme/theme1.xml><?xml version="1.0" encoding="utf-8"?>
<a:theme xmlns:a="http://schemas.openxmlformats.org/drawingml/2006/main" name="NextGen">
  <a:themeElements>
    <a:clrScheme name="Custom 11">
      <a:dk1>
        <a:sysClr val="windowText" lastClr="000000"/>
      </a:dk1>
      <a:lt1>
        <a:sysClr val="window" lastClr="FFFFFF"/>
      </a:lt1>
      <a:dk2>
        <a:srgbClr val="252731"/>
      </a:dk2>
      <a:lt2>
        <a:srgbClr val="EAE7E4"/>
      </a:lt2>
      <a:accent1>
        <a:srgbClr val="990000"/>
      </a:accent1>
      <a:accent2>
        <a:srgbClr val="FF6600"/>
      </a:accent2>
      <a:accent3>
        <a:srgbClr val="B5B494"/>
      </a:accent3>
      <a:accent4>
        <a:srgbClr val="99CC00"/>
      </a:accent4>
      <a:accent5>
        <a:srgbClr val="528A02"/>
      </a:accent5>
      <a:accent6>
        <a:srgbClr val="333333"/>
      </a:accent6>
      <a:hlink>
        <a:srgbClr val="660000"/>
      </a:hlink>
      <a:folHlink>
        <a:srgbClr val="CC33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nextgen</Template>
  <TotalTime>5103</TotalTime>
  <Words>1426</Words>
  <Application>Microsoft Office PowerPoint</Application>
  <PresentationFormat>On-screen Show (4:3)</PresentationFormat>
  <Paragraphs>426</Paragraphs>
  <Slides>69</Slides>
  <Notes>69</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NextGen</vt:lpstr>
      <vt:lpstr>Slide 1</vt:lpstr>
      <vt:lpstr>Float Layouts!          </vt:lpstr>
      <vt:lpstr>Float Layouts!          </vt:lpstr>
      <vt:lpstr>Float Layouts!          </vt:lpstr>
      <vt:lpstr>Float Layouts!          </vt:lpstr>
      <vt:lpstr>Float Layouts!          </vt:lpstr>
      <vt:lpstr>Float Layouts!          </vt:lpstr>
      <vt:lpstr>Float Layouts!          </vt:lpstr>
      <vt:lpstr>Slide 9</vt:lpstr>
      <vt:lpstr>Layout Modes!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vt:lpstr>
      <vt:lpstr>Flex Layouts! Info          </vt:lpstr>
      <vt:lpstr>Grid Layouts!         </vt:lpstr>
      <vt:lpstr>Grid Layouts!          </vt:lpstr>
      <vt:lpstr>Grid Layouts!          </vt:lpstr>
      <vt:lpstr>Grid Layouts!          </vt:lpstr>
      <vt:lpstr>Grid Layouts!          </vt:lpstr>
      <vt:lpstr>Grid Layouts!          </vt:lpstr>
      <vt:lpstr>Grid Layouts!          </vt:lpstr>
      <vt:lpstr>Grid Layouts!          </vt:lpstr>
      <vt:lpstr>Grid Layouts!          </vt:lpstr>
      <vt:lpstr>Grid Layouts!          </vt:lpstr>
      <vt:lpstr>Grid Layouts!          </vt:lpstr>
      <vt:lpstr>Grid Layouts!          </vt:lpstr>
      <vt:lpstr>Grid Layouts!          </vt:lpstr>
      <vt:lpstr>Grid Layouts!          </vt:lpstr>
      <vt:lpstr>Grid Layouts!          </vt:lpstr>
      <vt:lpstr>Flexible Box &amp; Grid Layouts!          </vt:lpstr>
      <vt:lpstr>Flexible Box &amp; Grid Layouts!          </vt:lpstr>
      <vt:lpstr>Slide 65</vt:lpstr>
      <vt:lpstr>New Orleans Info</vt:lpstr>
      <vt:lpstr>New Orleans Info</vt:lpstr>
      <vt:lpstr>Resources Info</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532</cp:revision>
  <dcterms:created xsi:type="dcterms:W3CDTF">2011-06-11T17:20:45Z</dcterms:created>
  <dcterms:modified xsi:type="dcterms:W3CDTF">2014-10-13T16:33:21Z</dcterms:modified>
</cp:coreProperties>
</file>