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9" r:id="rId2"/>
    <p:sldId id="277" r:id="rId3"/>
    <p:sldId id="278" r:id="rId4"/>
    <p:sldId id="279" r:id="rId5"/>
    <p:sldId id="280" r:id="rId6"/>
    <p:sldId id="292" r:id="rId7"/>
    <p:sldId id="290" r:id="rId8"/>
    <p:sldId id="272" r:id="rId9"/>
    <p:sldId id="259" r:id="rId10"/>
    <p:sldId id="260" r:id="rId11"/>
    <p:sldId id="262" r:id="rId12"/>
    <p:sldId id="264" r:id="rId13"/>
    <p:sldId id="265" r:id="rId14"/>
    <p:sldId id="266" r:id="rId15"/>
    <p:sldId id="267" r:id="rId16"/>
    <p:sldId id="291" r:id="rId17"/>
    <p:sldId id="294" r:id="rId18"/>
    <p:sldId id="286" r:id="rId19"/>
    <p:sldId id="293" r:id="rId20"/>
    <p:sldId id="288" r:id="rId21"/>
    <p:sldId id="295" r:id="rId22"/>
    <p:sldId id="274" r:id="rId23"/>
    <p:sldId id="275" r:id="rId24"/>
    <p:sldId id="302" r:id="rId25"/>
    <p:sldId id="276" r:id="rId26"/>
    <p:sldId id="296" r:id="rId27"/>
    <p:sldId id="297" r:id="rId28"/>
    <p:sldId id="298" r:id="rId29"/>
    <p:sldId id="299" r:id="rId30"/>
    <p:sldId id="300" r:id="rId31"/>
    <p:sldId id="30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2F6E-F734-489E-92F5-1E2114C3F9E1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2BAA-EE6F-4B07-9236-539F1869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5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41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57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82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16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12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08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914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99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3/28/15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60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6000" dirty="0" smtClean="0"/>
              <a:t>The Shell Project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COP 4600</a:t>
            </a:r>
          </a:p>
          <a:p>
            <a:pPr algn="l"/>
            <a:r>
              <a:rPr lang="en-US" dirty="0" smtClean="0"/>
              <a:t>Spring 2015</a:t>
            </a:r>
          </a:p>
          <a:p>
            <a:pPr algn="l"/>
            <a:r>
              <a:rPr lang="en-US" dirty="0" smtClean="0"/>
              <a:t>Monday, March 30, 2015</a:t>
            </a:r>
          </a:p>
          <a:p>
            <a:pPr algn="l"/>
            <a:r>
              <a:rPr lang="en-US" dirty="0" smtClean="0"/>
              <a:t>Professor Sumi Helal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2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00"/>
                </a:solidFill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hell_init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// </a:t>
            </a:r>
            <a:r>
              <a:rPr lang="en-US" dirty="0" err="1" smtClean="0">
                <a:solidFill>
                  <a:srgbClr val="800000"/>
                </a:solidFill>
              </a:rPr>
              <a:t>init</a:t>
            </a:r>
            <a:r>
              <a:rPr lang="en-US" dirty="0" smtClean="0">
                <a:solidFill>
                  <a:srgbClr val="800000"/>
                </a:solidFill>
              </a:rPr>
              <a:t> all variables.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define (allocate storage) for some </a:t>
            </a:r>
            <a:r>
              <a:rPr lang="en-US" dirty="0" err="1" smtClean="0">
                <a:solidFill>
                  <a:srgbClr val="800000"/>
                </a:solidFill>
              </a:rPr>
              <a:t>var</a:t>
            </a:r>
            <a:r>
              <a:rPr lang="en-US" dirty="0" smtClean="0">
                <a:solidFill>
                  <a:srgbClr val="800000"/>
                </a:solidFill>
              </a:rPr>
              <a:t>/tables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</a:t>
            </a:r>
            <a:r>
              <a:rPr lang="en-US" dirty="0" err="1" smtClean="0">
                <a:solidFill>
                  <a:srgbClr val="800000"/>
                </a:solidFill>
              </a:rPr>
              <a:t>init</a:t>
            </a:r>
            <a:r>
              <a:rPr lang="en-US" dirty="0" smtClean="0">
                <a:solidFill>
                  <a:srgbClr val="800000"/>
                </a:solidFill>
              </a:rPr>
              <a:t> all tables (e.g., alias table)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get PATH environment variable (use </a:t>
            </a:r>
            <a:r>
              <a:rPr lang="en-US" dirty="0" err="1" smtClean="0">
                <a:solidFill>
                  <a:srgbClr val="800000"/>
                </a:solidFill>
              </a:rPr>
              <a:t>getenv</a:t>
            </a:r>
            <a:r>
              <a:rPr lang="en-US" dirty="0" smtClean="0">
                <a:solidFill>
                  <a:srgbClr val="8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get HOME </a:t>
            </a:r>
            <a:r>
              <a:rPr lang="en-US" dirty="0" err="1" smtClean="0">
                <a:solidFill>
                  <a:srgbClr val="800000"/>
                </a:solidFill>
              </a:rPr>
              <a:t>env</a:t>
            </a:r>
            <a:r>
              <a:rPr lang="en-US" dirty="0" smtClean="0">
                <a:solidFill>
                  <a:srgbClr val="800000"/>
                </a:solidFill>
              </a:rPr>
              <a:t> variable (also use </a:t>
            </a:r>
            <a:r>
              <a:rPr lang="en-US" dirty="0" err="1" smtClean="0">
                <a:solidFill>
                  <a:srgbClr val="800000"/>
                </a:solidFill>
              </a:rPr>
              <a:t>getenv</a:t>
            </a:r>
            <a:r>
              <a:rPr lang="en-US" dirty="0" smtClean="0">
                <a:solidFill>
                  <a:srgbClr val="8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disable anything that can kill your shell.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(the shell should never die; only can be exit)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do anything you feel should be done as </a:t>
            </a:r>
            <a:r>
              <a:rPr lang="en-US" dirty="0" err="1" smtClean="0">
                <a:solidFill>
                  <a:srgbClr val="800000"/>
                </a:solidFill>
              </a:rPr>
              <a:t>init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43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getCommand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init_scanner-and_parser</a:t>
            </a:r>
            <a:r>
              <a:rPr lang="en-US" dirty="0" smtClean="0">
                <a:solidFill>
                  <a:srgbClr val="80000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if (</a:t>
            </a:r>
            <a:r>
              <a:rPr lang="en-US" dirty="0" err="1" smtClean="0">
                <a:solidFill>
                  <a:srgbClr val="800000"/>
                </a:solidFill>
              </a:rPr>
              <a:t>yyparse</a:t>
            </a:r>
            <a:r>
              <a:rPr lang="en-US" dirty="0" smtClean="0">
                <a:solidFill>
                  <a:srgbClr val="800000"/>
                </a:solidFill>
              </a:rPr>
              <a:t>())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understand_errors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</a:t>
            </a:r>
            <a:r>
              <a:rPr lang="en-US" dirty="0" smtClean="0">
                <a:solidFill>
                  <a:srgbClr val="800000"/>
                </a:solidFill>
              </a:rPr>
              <a:t>Return (OK);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66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recover_from_errors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// Find out if error occurs in middle of command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That </a:t>
            </a:r>
            <a:r>
              <a:rPr lang="en-US" dirty="0" smtClean="0">
                <a:solidFill>
                  <a:srgbClr val="800000"/>
                </a:solidFill>
              </a:rPr>
              <a:t>is, </a:t>
            </a:r>
            <a:r>
              <a:rPr lang="en-US" dirty="0" smtClean="0">
                <a:solidFill>
                  <a:srgbClr val="800000"/>
                </a:solidFill>
              </a:rPr>
              <a:t>the command still has a “tail”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In this case you have to recover by “eating”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the rest of the command.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To do this: use </a:t>
            </a:r>
            <a:r>
              <a:rPr lang="en-US" u="sng" dirty="0" err="1" smtClean="0">
                <a:solidFill>
                  <a:srgbClr val="800000"/>
                </a:solidFill>
              </a:rPr>
              <a:t>yylex</a:t>
            </a:r>
            <a:r>
              <a:rPr lang="en-US" u="sng" dirty="0" smtClean="0">
                <a:solidFill>
                  <a:srgbClr val="800000"/>
                </a:solidFill>
              </a:rPr>
              <a:t>()</a:t>
            </a:r>
            <a:r>
              <a:rPr lang="en-US" dirty="0" smtClean="0">
                <a:solidFill>
                  <a:srgbClr val="800000"/>
                </a:solidFill>
              </a:rPr>
              <a:t> directly.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335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88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processCommand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if (</a:t>
            </a:r>
            <a:r>
              <a:rPr lang="en-US" dirty="0" err="1" smtClean="0">
                <a:solidFill>
                  <a:srgbClr val="800000"/>
                </a:solidFill>
              </a:rPr>
              <a:t>builtin</a:t>
            </a:r>
            <a:r>
              <a:rPr lang="en-US" dirty="0" smtClean="0">
                <a:solidFill>
                  <a:srgbClr val="8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do_it</a:t>
            </a:r>
            <a:r>
              <a:rPr lang="en-US" dirty="0" smtClean="0">
                <a:solidFill>
                  <a:srgbClr val="800000"/>
                </a:solidFill>
              </a:rPr>
              <a:t>();		</a:t>
            </a:r>
            <a:r>
              <a:rPr lang="en-US" sz="1800" dirty="0" smtClean="0">
                <a:solidFill>
                  <a:srgbClr val="800000"/>
                </a:solidFill>
              </a:rPr>
              <a:t>// run built-in </a:t>
            </a:r>
            <a:r>
              <a:rPr lang="en-US" sz="1800" dirty="0" smtClean="0">
                <a:solidFill>
                  <a:srgbClr val="800000"/>
                </a:solidFill>
              </a:rPr>
              <a:t>commands – no fork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dirty="0" smtClean="0">
                <a:solidFill>
                  <a:srgbClr val="800000"/>
                </a:solidFill>
              </a:rPr>
              <a:t>				// no exec; only your code + Unix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dirty="0" smtClean="0">
                <a:solidFill>
                  <a:srgbClr val="800000"/>
                </a:solidFill>
              </a:rPr>
              <a:t>				//system calls. 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execute_it</a:t>
            </a:r>
            <a:r>
              <a:rPr lang="en-US" dirty="0" smtClean="0">
                <a:solidFill>
                  <a:srgbClr val="800000"/>
                </a:solidFill>
              </a:rPr>
              <a:t>();	</a:t>
            </a:r>
            <a:r>
              <a:rPr lang="en-US" sz="1800" dirty="0" smtClean="0">
                <a:solidFill>
                  <a:srgbClr val="800000"/>
                </a:solidFill>
              </a:rPr>
              <a:t>// execute general </a:t>
            </a:r>
            <a:r>
              <a:rPr lang="en-US" sz="1800" dirty="0" smtClean="0">
                <a:solidFill>
                  <a:srgbClr val="800000"/>
                </a:solidFill>
              </a:rPr>
              <a:t>commands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dirty="0" smtClean="0">
                <a:solidFill>
                  <a:srgbClr val="800000"/>
                </a:solidFill>
              </a:rPr>
              <a:t>				//using fork and exec</a:t>
            </a:r>
          </a:p>
          <a:p>
            <a:pPr marL="0" indent="0"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24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 err="1" smtClean="0">
                <a:solidFill>
                  <a:srgbClr val="800000"/>
                </a:solidFill>
              </a:rPr>
              <a:t>o_it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switch (</a:t>
            </a:r>
            <a:r>
              <a:rPr lang="en-US" dirty="0" err="1" smtClean="0">
                <a:solidFill>
                  <a:srgbClr val="800000"/>
                </a:solidFill>
              </a:rPr>
              <a:t>builtin</a:t>
            </a:r>
            <a:r>
              <a:rPr lang="en-US" dirty="0" smtClean="0">
                <a:solidFill>
                  <a:srgbClr val="8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  case </a:t>
            </a:r>
            <a:r>
              <a:rPr lang="en-US" dirty="0">
                <a:solidFill>
                  <a:srgbClr val="800000"/>
                </a:solidFill>
              </a:rPr>
              <a:t>ALIAS …	</a:t>
            </a:r>
            <a:r>
              <a:rPr lang="en-US" sz="1900" dirty="0">
                <a:solidFill>
                  <a:srgbClr val="800000"/>
                </a:solidFill>
              </a:rPr>
              <a:t>// e.g., alias</a:t>
            </a:r>
            <a:r>
              <a:rPr lang="en-US" sz="1900" dirty="0" smtClean="0">
                <a:solidFill>
                  <a:srgbClr val="800000"/>
                </a:solidFill>
              </a:rPr>
              <a:t>()</a:t>
            </a:r>
            <a:r>
              <a:rPr lang="en-US" sz="1900" dirty="0" smtClean="0">
                <a:solidFill>
                  <a:srgbClr val="800000"/>
                </a:solidFill>
              </a:rPr>
              <a:t>;</a:t>
            </a:r>
            <a:r>
              <a:rPr lang="en-US" sz="1900" dirty="0">
                <a:solidFill>
                  <a:srgbClr val="800000"/>
                </a:solidFill>
              </a:rPr>
              <a:t> </a:t>
            </a:r>
            <a:r>
              <a:rPr lang="en-US" sz="1900" dirty="0" smtClean="0">
                <a:solidFill>
                  <a:srgbClr val="800000"/>
                </a:solidFill>
              </a:rPr>
              <a:t>alias</a:t>
            </a:r>
            <a:r>
              <a:rPr lang="en-US" sz="1900" dirty="0" smtClean="0">
                <a:solidFill>
                  <a:srgbClr val="800000"/>
                </a:solidFill>
              </a:rPr>
              <a:t>(name, word);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  case </a:t>
            </a:r>
            <a:r>
              <a:rPr lang="en-US" dirty="0" err="1" smtClean="0">
                <a:solidFill>
                  <a:srgbClr val="800000"/>
                </a:solidFill>
              </a:rPr>
              <a:t>CDHome</a:t>
            </a:r>
            <a:r>
              <a:rPr lang="en-US" dirty="0" smtClean="0">
                <a:solidFill>
                  <a:srgbClr val="800000"/>
                </a:solidFill>
              </a:rPr>
              <a:t> …  	</a:t>
            </a:r>
            <a:r>
              <a:rPr lang="en-US" sz="1900" dirty="0" smtClean="0">
                <a:solidFill>
                  <a:srgbClr val="800000"/>
                </a:solidFill>
              </a:rPr>
              <a:t>// e.g., </a:t>
            </a:r>
            <a:r>
              <a:rPr lang="en-US" sz="1900" dirty="0" err="1" smtClean="0">
                <a:solidFill>
                  <a:srgbClr val="800000"/>
                </a:solidFill>
              </a:rPr>
              <a:t>gohome</a:t>
            </a:r>
            <a:r>
              <a:rPr lang="en-US" sz="1900" dirty="0" smtClean="0">
                <a:solidFill>
                  <a:srgbClr val="800000"/>
                </a:solidFill>
              </a:rPr>
              <a:t>();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  case </a:t>
            </a:r>
            <a:r>
              <a:rPr lang="en-US" dirty="0" err="1" smtClean="0">
                <a:solidFill>
                  <a:srgbClr val="800000"/>
                </a:solidFill>
              </a:rPr>
              <a:t>CDPath</a:t>
            </a:r>
            <a:r>
              <a:rPr lang="en-US" dirty="0" smtClean="0">
                <a:solidFill>
                  <a:srgbClr val="800000"/>
                </a:solidFill>
              </a:rPr>
              <a:t> …	</a:t>
            </a:r>
            <a:r>
              <a:rPr lang="en-US" sz="1900" dirty="0" smtClean="0">
                <a:solidFill>
                  <a:srgbClr val="800000"/>
                </a:solidFill>
              </a:rPr>
              <a:t>// e.g., </a:t>
            </a:r>
            <a:r>
              <a:rPr lang="en-US" sz="1900" dirty="0" err="1" smtClean="0">
                <a:solidFill>
                  <a:srgbClr val="800000"/>
                </a:solidFill>
              </a:rPr>
              <a:t>chdir</a:t>
            </a:r>
            <a:r>
              <a:rPr lang="en-US" sz="1900" dirty="0" smtClean="0">
                <a:solidFill>
                  <a:srgbClr val="800000"/>
                </a:solidFill>
              </a:rPr>
              <a:t>(path);</a:t>
            </a:r>
            <a:r>
              <a:rPr lang="en-US" dirty="0">
                <a:solidFill>
                  <a:srgbClr val="800000"/>
                </a:solidFill>
              </a:rPr>
              <a:t>	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  case </a:t>
            </a:r>
            <a:r>
              <a:rPr lang="en-US" dirty="0" smtClean="0">
                <a:solidFill>
                  <a:srgbClr val="800000"/>
                </a:solidFill>
              </a:rPr>
              <a:t>UNALIAS …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  case </a:t>
            </a:r>
            <a:r>
              <a:rPr lang="en-US" dirty="0" smtClean="0">
                <a:solidFill>
                  <a:srgbClr val="800000"/>
                </a:solidFill>
              </a:rPr>
              <a:t>SETENV …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  case </a:t>
            </a:r>
            <a:r>
              <a:rPr lang="en-US" dirty="0" smtClean="0">
                <a:solidFill>
                  <a:srgbClr val="800000"/>
                </a:solidFill>
              </a:rPr>
              <a:t>PRINTENV …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}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8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800000"/>
                </a:solidFill>
              </a:rPr>
              <a:t>e</a:t>
            </a:r>
            <a:r>
              <a:rPr lang="en-US" dirty="0" err="1" smtClean="0">
                <a:solidFill>
                  <a:srgbClr val="800000"/>
                </a:solidFill>
              </a:rPr>
              <a:t>xecute_it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// </a:t>
            </a:r>
            <a:r>
              <a:rPr lang="en-US" dirty="0">
                <a:solidFill>
                  <a:srgbClr val="800000"/>
                </a:solidFill>
              </a:rPr>
              <a:t>Handle  command </a:t>
            </a:r>
            <a:r>
              <a:rPr lang="en-US" dirty="0" smtClean="0">
                <a:solidFill>
                  <a:srgbClr val="800000"/>
                </a:solidFill>
              </a:rPr>
              <a:t>execution, pipelining, </a:t>
            </a:r>
            <a:r>
              <a:rPr lang="en-US" dirty="0">
                <a:solidFill>
                  <a:srgbClr val="800000"/>
                </a:solidFill>
              </a:rPr>
              <a:t>i/</a:t>
            </a:r>
            <a:r>
              <a:rPr lang="en-US" dirty="0" smtClean="0">
                <a:solidFill>
                  <a:srgbClr val="800000"/>
                </a:solidFill>
              </a:rPr>
              <a:t>o redirection</a:t>
            </a:r>
            <a:r>
              <a:rPr lang="en-US" dirty="0">
                <a:solidFill>
                  <a:srgbClr val="800000"/>
                </a:solidFill>
              </a:rPr>
              <a:t>, and background </a:t>
            </a:r>
            <a:r>
              <a:rPr lang="en-US" dirty="0" smtClean="0">
                <a:solidFill>
                  <a:srgbClr val="800000"/>
                </a:solidFill>
              </a:rPr>
              <a:t>processing.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Utilize a command table whose components are plugged in during parsing by </a:t>
            </a:r>
            <a:r>
              <a:rPr lang="en-US" dirty="0" err="1" smtClean="0">
                <a:solidFill>
                  <a:srgbClr val="800000"/>
                </a:solidFill>
              </a:rPr>
              <a:t>yacc</a:t>
            </a:r>
            <a:r>
              <a:rPr lang="en-US" dirty="0" smtClean="0">
                <a:solidFill>
                  <a:srgbClr val="800000"/>
                </a:solidFill>
              </a:rPr>
              <a:t>. </a:t>
            </a:r>
            <a:endParaRPr lang="en-US" dirty="0">
              <a:solidFill>
                <a:srgbClr val="800000"/>
              </a:solidFill>
            </a:endParaRPr>
          </a:p>
          <a:p>
            <a:pPr marL="914400" lvl="2" indent="0">
              <a:buNone/>
            </a:pPr>
            <a:endParaRPr lang="en-US" sz="2400" dirty="0" smtClean="0">
              <a:solidFill>
                <a:srgbClr val="800000"/>
              </a:solidFill>
            </a:endParaRP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/</a:t>
            </a:r>
            <a:r>
              <a:rPr lang="en-US" sz="2400" dirty="0">
                <a:solidFill>
                  <a:srgbClr val="800000"/>
                </a:solidFill>
              </a:rPr>
              <a:t>*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 * Check Command </a:t>
            </a:r>
            <a:r>
              <a:rPr lang="en-US" dirty="0" err="1">
                <a:solidFill>
                  <a:srgbClr val="800000"/>
                </a:solidFill>
              </a:rPr>
              <a:t>Accessability</a:t>
            </a:r>
            <a:r>
              <a:rPr lang="en-US" dirty="0">
                <a:solidFill>
                  <a:srgbClr val="800000"/>
                </a:solidFill>
              </a:rPr>
              <a:t> and </a:t>
            </a:r>
            <a:r>
              <a:rPr lang="en-US" dirty="0" err="1">
                <a:solidFill>
                  <a:srgbClr val="800000"/>
                </a:solidFill>
              </a:rPr>
              <a:t>Executability</a:t>
            </a: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*/</a:t>
            </a: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if( ! Executable() ) </a:t>
            </a:r>
            <a:r>
              <a:rPr lang="ro-RO" dirty="0" smtClean="0">
                <a:solidFill>
                  <a:srgbClr val="800000"/>
                </a:solidFill>
              </a:rPr>
              <a:t>{  </a:t>
            </a: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</a:t>
            </a:r>
            <a:r>
              <a:rPr lang="ro-RO" dirty="0" smtClean="0">
                <a:solidFill>
                  <a:srgbClr val="800000"/>
                </a:solidFill>
              </a:rPr>
              <a:t>	//use </a:t>
            </a:r>
            <a:r>
              <a:rPr lang="ro-RO" u="sng" dirty="0" smtClean="0">
                <a:solidFill>
                  <a:srgbClr val="800000"/>
                </a:solidFill>
              </a:rPr>
              <a:t>access()</a:t>
            </a:r>
            <a:r>
              <a:rPr lang="ro-RO" dirty="0" smtClean="0">
                <a:solidFill>
                  <a:srgbClr val="800000"/>
                </a:solidFill>
              </a:rPr>
              <a:t> system call with X_OK</a:t>
            </a:r>
            <a:endParaRPr lang="ro-RO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	nuterr("Command not Found");</a:t>
            </a: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	return;</a:t>
            </a: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</a:t>
            </a:r>
            <a:r>
              <a:rPr lang="en-US" dirty="0">
                <a:solidFill>
                  <a:srgbClr val="800000"/>
                </a:solidFill>
              </a:rPr>
              <a:t>*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 * Check </a:t>
            </a:r>
            <a:r>
              <a:rPr lang="en-US" dirty="0" err="1">
                <a:solidFill>
                  <a:srgbClr val="800000"/>
                </a:solidFill>
              </a:rPr>
              <a:t>io</a:t>
            </a:r>
            <a:r>
              <a:rPr lang="en-US" dirty="0">
                <a:solidFill>
                  <a:srgbClr val="800000"/>
                </a:solidFill>
              </a:rPr>
              <a:t> file </a:t>
            </a:r>
            <a:r>
              <a:rPr lang="en-US" dirty="0" smtClean="0">
                <a:solidFill>
                  <a:srgbClr val="800000"/>
                </a:solidFill>
              </a:rPr>
              <a:t>existence </a:t>
            </a:r>
            <a:r>
              <a:rPr lang="en-US" dirty="0">
                <a:solidFill>
                  <a:srgbClr val="800000"/>
                </a:solidFill>
              </a:rPr>
              <a:t>in case of </a:t>
            </a:r>
            <a:r>
              <a:rPr lang="en-US" dirty="0" err="1">
                <a:solidFill>
                  <a:srgbClr val="800000"/>
                </a:solidFill>
              </a:rPr>
              <a:t>io</a:t>
            </a:r>
            <a:r>
              <a:rPr lang="en-US" dirty="0">
                <a:solidFill>
                  <a:srgbClr val="800000"/>
                </a:solidFill>
              </a:rPr>
              <a:t>-redirection.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*/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if( </a:t>
            </a:r>
            <a:r>
              <a:rPr lang="en-US" dirty="0" err="1">
                <a:solidFill>
                  <a:srgbClr val="800000"/>
                </a:solidFill>
              </a:rPr>
              <a:t>check_in_file</a:t>
            </a:r>
            <a:r>
              <a:rPr lang="en-US" dirty="0">
                <a:solidFill>
                  <a:srgbClr val="800000"/>
                </a:solidFill>
              </a:rPr>
              <a:t>()==SYSERR 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</a:t>
            </a:r>
            <a:r>
              <a:rPr lang="en-US" dirty="0" err="1">
                <a:solidFill>
                  <a:srgbClr val="800000"/>
                </a:solidFill>
              </a:rPr>
              <a:t>nuterr</a:t>
            </a:r>
            <a:r>
              <a:rPr lang="en-US" dirty="0">
                <a:solidFill>
                  <a:srgbClr val="800000"/>
                </a:solidFill>
              </a:rPr>
              <a:t>("</a:t>
            </a:r>
            <a:r>
              <a:rPr lang="en-US" dirty="0" err="1">
                <a:solidFill>
                  <a:srgbClr val="800000"/>
                </a:solidFill>
              </a:rPr>
              <a:t>Cann't</a:t>
            </a:r>
            <a:r>
              <a:rPr lang="en-US" dirty="0">
                <a:solidFill>
                  <a:srgbClr val="800000"/>
                </a:solidFill>
              </a:rPr>
              <a:t> read from : %s",</a:t>
            </a:r>
            <a:r>
              <a:rPr lang="en-US" dirty="0" err="1">
                <a:solidFill>
                  <a:srgbClr val="800000"/>
                </a:solidFill>
              </a:rPr>
              <a:t>srcf</a:t>
            </a:r>
            <a:r>
              <a:rPr lang="en-US" dirty="0">
                <a:solidFill>
                  <a:srgbClr val="8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return;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if( </a:t>
            </a:r>
            <a:r>
              <a:rPr lang="en-US" dirty="0" err="1">
                <a:solidFill>
                  <a:srgbClr val="800000"/>
                </a:solidFill>
              </a:rPr>
              <a:t>check_out_file</a:t>
            </a:r>
            <a:r>
              <a:rPr lang="en-US" dirty="0">
                <a:solidFill>
                  <a:srgbClr val="800000"/>
                </a:solidFill>
              </a:rPr>
              <a:t>()==SYSERR 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</a:t>
            </a:r>
            <a:r>
              <a:rPr lang="en-US" dirty="0" err="1">
                <a:solidFill>
                  <a:srgbClr val="800000"/>
                </a:solidFill>
              </a:rPr>
              <a:t>nuterr</a:t>
            </a:r>
            <a:r>
              <a:rPr lang="en-US" dirty="0">
                <a:solidFill>
                  <a:srgbClr val="800000"/>
                </a:solidFill>
              </a:rPr>
              <a:t>("</a:t>
            </a:r>
            <a:r>
              <a:rPr lang="en-US" dirty="0" err="1">
                <a:solidFill>
                  <a:srgbClr val="800000"/>
                </a:solidFill>
              </a:rPr>
              <a:t>Cann't</a:t>
            </a:r>
            <a:r>
              <a:rPr lang="en-US" dirty="0">
                <a:solidFill>
                  <a:srgbClr val="800000"/>
                </a:solidFill>
              </a:rPr>
              <a:t> write to : %s",</a:t>
            </a:r>
            <a:r>
              <a:rPr lang="en-US" dirty="0" err="1">
                <a:solidFill>
                  <a:srgbClr val="800000"/>
                </a:solidFill>
              </a:rPr>
              <a:t>distf</a:t>
            </a:r>
            <a:r>
              <a:rPr lang="en-US" dirty="0">
                <a:solidFill>
                  <a:srgbClr val="8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return;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//Build up the pipeline (create and set up pipe end points (using pipe, dup)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//Process background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}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9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0" y="2440592"/>
            <a:ext cx="9143999" cy="1159856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000" dirty="0" smtClean="0"/>
              <a:t>Scanning &amp; Parsing Commands</a:t>
            </a:r>
            <a:br>
              <a:rPr lang="en" sz="6000" dirty="0" smtClean="0"/>
            </a:br>
            <a:r>
              <a:rPr lang="en" sz="4400" dirty="0" smtClean="0"/>
              <a:t>(lex &amp; yacc)</a:t>
            </a:r>
            <a:endParaRPr lang="en" sz="6000" dirty="0"/>
          </a:p>
        </p:txBody>
      </p:sp>
    </p:spTree>
    <p:extLst>
      <p:ext uri="{BB962C8B-B14F-4D97-AF65-F5344CB8AC3E}">
        <p14:creationId xmlns:p14="http://schemas.microsoft.com/office/powerpoint/2010/main" val="2669998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</a:t>
            </a:r>
            <a:r>
              <a:rPr lang="en-US" dirty="0" err="1" smtClean="0"/>
              <a:t>Yacc</a:t>
            </a:r>
            <a:r>
              <a:rPr lang="en-US" dirty="0" smtClean="0"/>
              <a:t>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code within the rule.</a:t>
            </a:r>
          </a:p>
          <a:p>
            <a:r>
              <a:rPr lang="en-US" dirty="0" smtClean="0"/>
              <a:t>Context sensitive code applies to exactly the circumstances that bring control to the action code. </a:t>
            </a:r>
          </a:p>
          <a:p>
            <a:r>
              <a:rPr lang="en-US" dirty="0" smtClean="0"/>
              <a:t>Significant advantage in doing shell processing as </a:t>
            </a:r>
            <a:r>
              <a:rPr lang="en-US" dirty="0" err="1" smtClean="0"/>
              <a:t>yacc</a:t>
            </a:r>
            <a:r>
              <a:rPr lang="en-US" dirty="0" smtClean="0"/>
              <a:t> code. Simplifies and empowers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Role of shared global data structure between </a:t>
            </a:r>
            <a:r>
              <a:rPr lang="en-US" dirty="0" err="1" smtClean="0"/>
              <a:t>yacc</a:t>
            </a:r>
            <a:r>
              <a:rPr lang="en-US" dirty="0" smtClean="0"/>
              <a:t> and </a:t>
            </a:r>
            <a:r>
              <a:rPr lang="en-US" dirty="0" err="1" smtClean="0"/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7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91440"/>
            <a:ext cx="8229600" cy="1829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" dirty="0"/>
              <a:t>YYParse() and YYLex()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981201"/>
            <a:ext cx="82296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1400"/>
              <a:t>  The</a:t>
            </a:r>
            <a:r>
              <a:rPr lang="en" sz="1400" i="1"/>
              <a:t> yyparse( )</a:t>
            </a:r>
            <a:r>
              <a:rPr lang="en" sz="1400"/>
              <a:t> routine returns a value of:</a:t>
            </a:r>
          </a:p>
          <a:p>
            <a:pPr marL="457200" indent="-317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 0 if the input it  parses is valid according to the given grammar rules. </a:t>
            </a:r>
          </a:p>
          <a:p>
            <a:pPr marL="457200" indent="-317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 1 if parsing failed for invalid input</a:t>
            </a:r>
          </a:p>
          <a:p>
            <a:pPr marL="457200" indent="-3175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 2 if parsing failed for memory exhaustion</a:t>
            </a:r>
          </a:p>
          <a:p>
            <a:pPr>
              <a:buClr>
                <a:schemeClr val="dk1"/>
              </a:buClr>
              <a:buNone/>
            </a:pPr>
            <a:endParaRPr sz="1400"/>
          </a:p>
          <a:p>
            <a:pPr>
              <a:buClr>
                <a:schemeClr val="dk1"/>
              </a:buClr>
              <a:buSzPct val="78571"/>
              <a:buNone/>
            </a:pPr>
            <a:r>
              <a:rPr lang="en" sz="1400"/>
              <a:t>  </a:t>
            </a:r>
            <a:r>
              <a:rPr lang="en" sz="1400" i="1"/>
              <a:t>yyparse( )</a:t>
            </a:r>
            <a:r>
              <a:rPr lang="en" sz="1400"/>
              <a:t> routine does not do its own lexical analysis and does not break the input into tokens ready for parsing.</a:t>
            </a:r>
          </a:p>
          <a:p>
            <a:pPr>
              <a:buClr>
                <a:schemeClr val="dk1"/>
              </a:buClr>
              <a:buSzPct val="78571"/>
              <a:buNone/>
            </a:pPr>
            <a:r>
              <a:rPr lang="en" sz="1400"/>
              <a:t>  yyparse() calls a routine called</a:t>
            </a:r>
            <a:r>
              <a:rPr lang="en" sz="1400" i="1"/>
              <a:t> yylex( )</a:t>
            </a:r>
            <a:r>
              <a:rPr lang="en" sz="1400"/>
              <a:t> every time it wishes to obtain a token from the input.</a:t>
            </a:r>
          </a:p>
          <a:p>
            <a:pPr>
              <a:buClr>
                <a:schemeClr val="dk1"/>
              </a:buClr>
              <a:buSzPct val="78571"/>
              <a:buNone/>
            </a:pPr>
            <a:r>
              <a:rPr lang="en" sz="1400"/>
              <a:t>  </a:t>
            </a:r>
            <a:r>
              <a:rPr lang="en" sz="1400" i="1"/>
              <a:t>yylex( )</a:t>
            </a:r>
            <a:r>
              <a:rPr lang="en" sz="1400"/>
              <a:t> returns a value indicating the type of token that has been obtained and yylval if  the token has an actual value.</a:t>
            </a:r>
          </a:p>
          <a:p>
            <a:pPr>
              <a:buNone/>
            </a:pPr>
            <a:r>
              <a:rPr lang="en" sz="1400"/>
              <a:t>  </a:t>
            </a:r>
            <a:r>
              <a:rPr lang="en" sz="1400" i="1"/>
              <a:t>yylex( )</a:t>
            </a:r>
            <a:r>
              <a:rPr lang="en" sz="1400"/>
              <a:t> breaks the input into tokens and returns the tokens one by one to</a:t>
            </a:r>
            <a:r>
              <a:rPr lang="en" sz="1400" i="1"/>
              <a:t> yyparse( )</a:t>
            </a:r>
            <a:r>
              <a:rPr lang="en" sz="1400"/>
              <a:t> . </a:t>
            </a:r>
          </a:p>
          <a:p>
            <a:pPr>
              <a:buNone/>
            </a:pPr>
            <a:r>
              <a:rPr lang="en" sz="1400"/>
              <a:t>  </a:t>
            </a:r>
          </a:p>
          <a:p>
            <a:pPr>
              <a:buNone/>
            </a:pPr>
            <a:r>
              <a:rPr lang="en" sz="1400"/>
              <a:t>  A mainline routine that performs any necessary initializations, calls</a:t>
            </a:r>
            <a:r>
              <a:rPr lang="en" sz="1400" i="1"/>
              <a:t> yyparse( )</a:t>
            </a:r>
            <a:r>
              <a:rPr lang="en" sz="1400"/>
              <a:t>, and then performs possible cleanup actions. </a:t>
            </a:r>
          </a:p>
        </p:txBody>
      </p:sp>
    </p:spTree>
    <p:extLst>
      <p:ext uri="{BB962C8B-B14F-4D97-AF65-F5344CB8AC3E}">
        <p14:creationId xmlns:p14="http://schemas.microsoft.com/office/powerpoint/2010/main" val="36068149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145345" y="3139077"/>
            <a:ext cx="6858000" cy="579846"/>
          </a:xfrm>
        </p:spPr>
        <p:txBody>
          <a:bodyPr/>
          <a:lstStyle/>
          <a:p>
            <a:r>
              <a:rPr lang="en-US" sz="3600" dirty="0" err="1" smtClean="0"/>
              <a:t>Yacc</a:t>
            </a:r>
            <a:r>
              <a:rPr lang="en-US" sz="3600" dirty="0" smtClean="0"/>
              <a:t> Snippets (</a:t>
            </a:r>
            <a:r>
              <a:rPr lang="en-US" sz="3600" dirty="0" err="1" smtClean="0"/>
              <a:t>yacc.y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6" name="Picture 5" descr="Screen Shot 2015-03-26 at 1.49.3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95" y="157942"/>
            <a:ext cx="4433817" cy="6531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Screen Shot 2015-03-26 at 1.50.24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6" y="157942"/>
            <a:ext cx="3937516" cy="6531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56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440592"/>
            <a:ext cx="7772400" cy="1159856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000" dirty="0"/>
              <a:t>Shell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24829808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19401" y="91440"/>
            <a:ext cx="8775599" cy="1422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" dirty="0"/>
              <a:t>Built-in CD </a:t>
            </a:r>
            <a:r>
              <a:rPr lang="en" dirty="0" smtClean="0"/>
              <a:t>example</a:t>
            </a:r>
            <a:endParaRPr lang="en" dirty="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300" y="1692026"/>
            <a:ext cx="4932950" cy="21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75" y="4019976"/>
            <a:ext cx="82296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2806400" y="5037951"/>
            <a:ext cx="438900" cy="17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714476" y="4507801"/>
            <a:ext cx="1465499" cy="17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 rot="9277227">
            <a:off x="632362" y="3302922"/>
            <a:ext cx="2866224" cy="1241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21438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0" y="2440592"/>
            <a:ext cx="9143999" cy="1159856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6000" dirty="0" smtClean="0"/>
              <a:t>Alias</a:t>
            </a:r>
            <a:endParaRPr lang="en" sz="6000" dirty="0"/>
          </a:p>
        </p:txBody>
      </p:sp>
    </p:spTree>
    <p:extLst>
      <p:ext uri="{BB962C8B-B14F-4D97-AF65-F5344CB8AC3E}">
        <p14:creationId xmlns:p14="http://schemas.microsoft.com/office/powerpoint/2010/main" val="2882997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Alias in your shell substitutes a string (words) with a simple string (name).</a:t>
            </a:r>
          </a:p>
          <a:p>
            <a:pPr marL="457200" lvl="1" indent="0">
              <a:buNone/>
            </a:pPr>
            <a:r>
              <a:rPr lang="en-US" sz="1800" i="1" dirty="0" smtClean="0"/>
              <a:t>e.g., alias </a:t>
            </a:r>
            <a:r>
              <a:rPr lang="en-US" sz="1800" i="1" dirty="0" err="1" smtClean="0"/>
              <a:t>mtx</a:t>
            </a:r>
            <a:r>
              <a:rPr lang="en-US" sz="1800" i="1" dirty="0" smtClean="0"/>
              <a:t> “mount –t </a:t>
            </a:r>
            <a:r>
              <a:rPr lang="en-US" sz="1800" i="1" dirty="0" err="1" smtClean="0"/>
              <a:t>vboxsf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xinu</a:t>
            </a:r>
            <a:r>
              <a:rPr lang="en-US" sz="1800" i="1" dirty="0" smtClean="0"/>
              <a:t> /home/</a:t>
            </a:r>
            <a:r>
              <a:rPr lang="en-US" sz="1800" i="1" dirty="0" err="1" smtClean="0"/>
              <a:t>xinu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xinu</a:t>
            </a:r>
            <a:r>
              <a:rPr lang="en-US" sz="1800" i="1" dirty="0" smtClean="0"/>
              <a:t>-dev/”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Commands for Alias:</a:t>
            </a:r>
          </a:p>
          <a:p>
            <a:pPr lvl="1"/>
            <a:r>
              <a:rPr lang="en-US" sz="1800" dirty="0" smtClean="0"/>
              <a:t>alias: listing all alias</a:t>
            </a:r>
          </a:p>
          <a:p>
            <a:pPr lvl="1"/>
            <a:r>
              <a:rPr lang="en-US" sz="1800" dirty="0" smtClean="0"/>
              <a:t>alias name word: adding a new alias</a:t>
            </a:r>
          </a:p>
          <a:p>
            <a:pPr lvl="1"/>
            <a:r>
              <a:rPr lang="en-US" sz="1800" dirty="0" err="1" smtClean="0"/>
              <a:t>unalias</a:t>
            </a:r>
            <a:r>
              <a:rPr lang="en-US" sz="1800" dirty="0" smtClean="0"/>
              <a:t> name: removing the alias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Maintaining Aliases</a:t>
            </a:r>
          </a:p>
          <a:p>
            <a:pPr lvl="1"/>
            <a:r>
              <a:rPr lang="en-US" sz="1800" dirty="0" smtClean="0"/>
              <a:t>An alias may be added in alias table (defined as a global variable in a header file)</a:t>
            </a:r>
          </a:p>
        </p:txBody>
      </p:sp>
    </p:spTree>
    <p:extLst>
      <p:ext uri="{BB962C8B-B14F-4D97-AF65-F5344CB8AC3E}">
        <p14:creationId xmlns:p14="http://schemas.microsoft.com/office/powerpoint/2010/main" val="280331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Alias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5731" cy="4833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addAlias</a:t>
            </a:r>
            <a:r>
              <a:rPr lang="en-US" dirty="0" smtClean="0">
                <a:solidFill>
                  <a:srgbClr val="800000"/>
                </a:solidFill>
              </a:rPr>
              <a:t> (name, word)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	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sz="2000" dirty="0" smtClean="0">
                <a:solidFill>
                  <a:srgbClr val="800000"/>
                </a:solidFill>
              </a:rPr>
              <a:t>// add the alias in the name, which is not used yet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</a:rPr>
              <a:t>	</a:t>
            </a:r>
            <a:r>
              <a:rPr lang="en-US" sz="2000" dirty="0" smtClean="0">
                <a:solidFill>
                  <a:srgbClr val="800000"/>
                </a:solidFill>
              </a:rPr>
              <a:t>// need to check whether the alias table is full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removeAlias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(name)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sz="2000" dirty="0" smtClean="0">
                <a:solidFill>
                  <a:srgbClr val="800000"/>
                </a:solidFill>
              </a:rPr>
              <a:t>// remove the alias if it exists in the alias table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listAlias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0000"/>
                </a:solidFill>
              </a:rPr>
              <a:t>	</a:t>
            </a:r>
            <a:r>
              <a:rPr lang="en-US" sz="2200" dirty="0" smtClean="0">
                <a:solidFill>
                  <a:srgbClr val="800000"/>
                </a:solidFill>
              </a:rPr>
              <a:t>// show all the alias in the alias table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41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Alias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11986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Aliases </a:t>
            </a:r>
            <a:r>
              <a:rPr lang="en-US" dirty="0" smtClean="0"/>
              <a:t>should be expanded and processed if </a:t>
            </a:r>
            <a:r>
              <a:rPr lang="en-US" dirty="0" smtClean="0"/>
              <a:t>they exist </a:t>
            </a:r>
            <a:r>
              <a:rPr lang="en-US" dirty="0" smtClean="0"/>
              <a:t>in the command line.</a:t>
            </a:r>
          </a:p>
          <a:p>
            <a:r>
              <a:rPr lang="en-US" dirty="0" smtClean="0"/>
              <a:t>An alias can be nested.</a:t>
            </a:r>
          </a:p>
          <a:p>
            <a:pPr lvl="1"/>
            <a:r>
              <a:rPr lang="en-US" sz="1800" dirty="0" smtClean="0"/>
              <a:t>e.g., alias cmd4 cmd5, alias cmd5 cmd7, alias cmd7 cmd8, ...</a:t>
            </a:r>
          </a:p>
          <a:p>
            <a:r>
              <a:rPr lang="en-US" dirty="0" smtClean="0"/>
              <a:t>You need to </a:t>
            </a:r>
            <a:r>
              <a:rPr lang="en-US" dirty="0" smtClean="0"/>
              <a:t>expand aliases iteratively until the expanded command line contains no further aliases.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3451" y="3604153"/>
            <a:ext cx="2527072" cy="1034349"/>
            <a:chOff x="681640" y="3811972"/>
            <a:chExt cx="2527072" cy="1034349"/>
          </a:xfrm>
        </p:grpSpPr>
        <p:sp>
          <p:nvSpPr>
            <p:cNvPr id="3" name="Rectangle 2"/>
            <p:cNvSpPr/>
            <p:nvPr/>
          </p:nvSpPr>
          <p:spPr>
            <a:xfrm>
              <a:off x="773083" y="4073236"/>
              <a:ext cx="2435629" cy="77308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$cmd1</a:t>
              </a:r>
            </a:p>
            <a:p>
              <a:r>
                <a:rPr lang="en-US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 execute cmd2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1640" y="3811972"/>
              <a:ext cx="219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 your terminal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09851" y="3604153"/>
            <a:ext cx="2249223" cy="2178525"/>
            <a:chOff x="5430978" y="3627306"/>
            <a:chExt cx="2258296" cy="2178525"/>
          </a:xfrm>
        </p:grpSpPr>
        <p:sp>
          <p:nvSpPr>
            <p:cNvPr id="7" name="Rectangle 6"/>
            <p:cNvSpPr/>
            <p:nvPr/>
          </p:nvSpPr>
          <p:spPr>
            <a:xfrm>
              <a:off x="5522422" y="3893308"/>
              <a:ext cx="2166852" cy="19125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alias cmd1 cmd2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alias cmd4 cmd5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alias cmd6 cmd3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alias cmd5 cmd7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….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0978" y="3627306"/>
              <a:ext cx="219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alias table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9895" y="4953584"/>
            <a:ext cx="2518759" cy="1009410"/>
            <a:chOff x="689953" y="3836911"/>
            <a:chExt cx="2518759" cy="1009410"/>
          </a:xfrm>
        </p:grpSpPr>
        <p:sp>
          <p:nvSpPr>
            <p:cNvPr id="11" name="Rectangle 10"/>
            <p:cNvSpPr/>
            <p:nvPr/>
          </p:nvSpPr>
          <p:spPr>
            <a:xfrm>
              <a:off x="773083" y="4073236"/>
              <a:ext cx="2435629" cy="77308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$cmd4</a:t>
              </a:r>
            </a:p>
            <a:p>
              <a:r>
                <a:rPr lang="en-US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 execute cmd7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953" y="3836911"/>
              <a:ext cx="1745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 your terminal</a:t>
              </a:r>
              <a:endParaRPr lang="en-US" sz="1400" dirty="0"/>
            </a:p>
          </p:txBody>
        </p:sp>
      </p:grpSp>
      <p:cxnSp>
        <p:nvCxnSpPr>
          <p:cNvPr id="14" name="Elbow Connector 13"/>
          <p:cNvCxnSpPr/>
          <p:nvPr/>
        </p:nvCxnSpPr>
        <p:spPr>
          <a:xfrm>
            <a:off x="1537855" y="4064924"/>
            <a:ext cx="4725094" cy="12700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376157" y="3946251"/>
            <a:ext cx="689956" cy="259824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1537855" y="4603893"/>
            <a:ext cx="4725094" cy="785828"/>
          </a:xfrm>
          <a:prstGeom prst="bentConnector3">
            <a:avLst/>
          </a:prstGeom>
          <a:ln w="28575">
            <a:solidFill>
              <a:schemeClr val="tx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2"/>
          </p:cNvCxnSpPr>
          <p:nvPr/>
        </p:nvCxnSpPr>
        <p:spPr>
          <a:xfrm rot="5400000">
            <a:off x="5043065" y="1665141"/>
            <a:ext cx="137137" cy="5219004"/>
          </a:xfrm>
          <a:prstGeom prst="bentConnector2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378929" y="4500219"/>
            <a:ext cx="687184" cy="259824"/>
          </a:xfrm>
          <a:prstGeom prst="roundRect">
            <a:avLst/>
          </a:prstGeom>
          <a:noFill/>
          <a:ln w="127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9" idx="2"/>
          </p:cNvCxnSpPr>
          <p:nvPr/>
        </p:nvCxnSpPr>
        <p:spPr>
          <a:xfrm rot="5400000">
            <a:off x="4907502" y="2843170"/>
            <a:ext cx="344533" cy="5288278"/>
          </a:xfrm>
          <a:prstGeom prst="bentConnector2">
            <a:avLst/>
          </a:prstGeom>
          <a:ln w="12700">
            <a:solidFill>
              <a:schemeClr val="tx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378929" y="5055219"/>
            <a:ext cx="689956" cy="259824"/>
          </a:xfrm>
          <a:prstGeom prst="roundRect">
            <a:avLst/>
          </a:prstGeom>
          <a:noFill/>
          <a:ln w="127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25" idx="3"/>
            <a:endCxn id="29" idx="3"/>
          </p:cNvCxnSpPr>
          <p:nvPr/>
        </p:nvCxnSpPr>
        <p:spPr>
          <a:xfrm>
            <a:off x="8066113" y="4630131"/>
            <a:ext cx="2772" cy="555000"/>
          </a:xfrm>
          <a:prstGeom prst="bentConnector3">
            <a:avLst>
              <a:gd name="adj1" fmla="val 8346753"/>
            </a:avLst>
          </a:prstGeom>
          <a:ln w="12700">
            <a:solidFill>
              <a:schemeClr val="tx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Alias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11986" cy="5099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processAlias</a:t>
            </a:r>
            <a:r>
              <a:rPr lang="en-US" dirty="0" smtClean="0">
                <a:solidFill>
                  <a:srgbClr val="800000"/>
                </a:solidFill>
              </a:rPr>
              <a:t> 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	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while (1)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if (</a:t>
            </a:r>
            <a:r>
              <a:rPr lang="en-US" dirty="0" err="1" smtClean="0">
                <a:solidFill>
                  <a:srgbClr val="800000"/>
                </a:solidFill>
              </a:rPr>
              <a:t>alias_input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dirty="0" err="1" smtClean="0">
                <a:solidFill>
                  <a:srgbClr val="800000"/>
                </a:solidFill>
              </a:rPr>
              <a:t>cmd</a:t>
            </a:r>
            <a:r>
              <a:rPr lang="en-US" dirty="0" smtClean="0">
                <a:solidFill>
                  <a:srgbClr val="800000"/>
                </a:solidFill>
              </a:rPr>
              <a:t>))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		</a:t>
            </a:r>
            <a:r>
              <a:rPr lang="en-US" sz="2000" dirty="0" smtClean="0">
                <a:solidFill>
                  <a:srgbClr val="800000"/>
                </a:solidFill>
              </a:rPr>
              <a:t>// if command has alias, check alias table 				// and expand it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54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Pipeline, I/O Redirection </a:t>
            </a:r>
            <a:r>
              <a:rPr lang="en-US" sz="6000" dirty="0" smtClean="0"/>
              <a:t>&amp; Background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29606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General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general commands </a:t>
            </a:r>
            <a:r>
              <a:rPr lang="en-US" dirty="0" smtClean="0"/>
              <a:t>you will </a:t>
            </a:r>
            <a:r>
              <a:rPr lang="en-US" dirty="0" smtClean="0"/>
              <a:t>need to fork() and exec() processes to run them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, etc. </a:t>
            </a:r>
          </a:p>
          <a:p>
            <a:r>
              <a:rPr lang="en-US" dirty="0" smtClean="0"/>
              <a:t>But this is not </a:t>
            </a:r>
            <a:r>
              <a:rPr lang="en-US" dirty="0" smtClean="0"/>
              <a:t>all.</a:t>
            </a:r>
            <a:endParaRPr lang="en-US" dirty="0" smtClean="0"/>
          </a:p>
          <a:p>
            <a:pPr lvl="1"/>
            <a:r>
              <a:rPr lang="en-US" dirty="0" smtClean="0"/>
              <a:t>Tokens like “&lt;“, “&gt;”, “|” </a:t>
            </a:r>
            <a:r>
              <a:rPr lang="en-US" dirty="0" smtClean="0"/>
              <a:t>affects how commands are executed</a:t>
            </a:r>
            <a:endParaRPr lang="en-US" dirty="0" smtClean="0"/>
          </a:p>
          <a:p>
            <a:pPr lvl="1"/>
            <a:r>
              <a:rPr lang="en-US" dirty="0" smtClean="0"/>
              <a:t>They need to be recognized by your (</a:t>
            </a:r>
            <a:r>
              <a:rPr lang="en-US" dirty="0" err="1" smtClean="0"/>
              <a:t>lex</a:t>
            </a:r>
            <a:r>
              <a:rPr lang="en-US" dirty="0" smtClean="0"/>
              <a:t> + </a:t>
            </a:r>
            <a:r>
              <a:rPr lang="en-US" dirty="0" err="1" smtClean="0"/>
              <a:t>yacc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 and t</a:t>
            </a:r>
            <a:r>
              <a:rPr lang="en-US" dirty="0" smtClean="0"/>
              <a:t>hey </a:t>
            </a:r>
            <a:r>
              <a:rPr lang="en-US" dirty="0" smtClean="0"/>
              <a:t>need to be handled by your shell</a:t>
            </a:r>
          </a:p>
        </p:txBody>
      </p:sp>
    </p:spTree>
    <p:extLst>
      <p:ext uri="{BB962C8B-B14F-4D97-AF65-F5344CB8AC3E}">
        <p14:creationId xmlns:p14="http://schemas.microsoft.com/office/powerpoint/2010/main" val="893456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pipeline?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6290" r="-362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23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redirect?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739" r="-5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100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2476"/>
            <a:ext cx="8229600" cy="1718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"/>
              <a:t>Overall structure</a:t>
            </a:r>
          </a:p>
        </p:txBody>
      </p:sp>
      <p:sp>
        <p:nvSpPr>
          <p:cNvPr id="36" name="Shape 36"/>
          <p:cNvSpPr/>
          <p:nvPr/>
        </p:nvSpPr>
        <p:spPr>
          <a:xfrm>
            <a:off x="1023875" y="4654326"/>
            <a:ext cx="1145718" cy="1194425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380300" y="3127500"/>
            <a:ext cx="1230876" cy="1328508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3766276" y="2649126"/>
            <a:ext cx="2035499" cy="2378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39" name="Shape 39"/>
          <p:cNvSpPr txBox="1"/>
          <p:nvPr/>
        </p:nvSpPr>
        <p:spPr>
          <a:xfrm>
            <a:off x="1072711" y="4654326"/>
            <a:ext cx="1145700" cy="4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Yacc</a:t>
            </a:r>
          </a:p>
          <a:p>
            <a:r>
              <a:rPr lang="en" sz="2400"/>
              <a:t>Action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380310" y="3194526"/>
            <a:ext cx="1145700" cy="4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Main File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3766275" y="2820999"/>
            <a:ext cx="2218200" cy="4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Table of commands and global variables / structures</a:t>
            </a:r>
          </a:p>
        </p:txBody>
      </p:sp>
      <p:sp>
        <p:nvSpPr>
          <p:cNvPr id="42" name="Shape 42"/>
          <p:cNvSpPr/>
          <p:nvPr/>
        </p:nvSpPr>
        <p:spPr>
          <a:xfrm>
            <a:off x="1023875" y="1911126"/>
            <a:ext cx="1145718" cy="1194425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1072711" y="1911126"/>
            <a:ext cx="1145700" cy="4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Yacc</a:t>
            </a:r>
          </a:p>
          <a:p>
            <a:r>
              <a:rPr lang="en" sz="2400"/>
              <a:t>Action</a:t>
            </a:r>
          </a:p>
        </p:txBody>
      </p:sp>
      <p:sp>
        <p:nvSpPr>
          <p:cNvPr id="44" name="Shape 44"/>
          <p:cNvSpPr/>
          <p:nvPr/>
        </p:nvSpPr>
        <p:spPr>
          <a:xfrm>
            <a:off x="1023875" y="3206526"/>
            <a:ext cx="1145718" cy="1194425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1072711" y="3206526"/>
            <a:ext cx="1145700" cy="4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Yacc</a:t>
            </a:r>
          </a:p>
          <a:p>
            <a:r>
              <a:rPr lang="en" sz="2400"/>
              <a:t>Action</a:t>
            </a:r>
          </a:p>
        </p:txBody>
      </p:sp>
      <p:sp>
        <p:nvSpPr>
          <p:cNvPr id="46" name="Shape 46"/>
          <p:cNvSpPr/>
          <p:nvPr/>
        </p:nvSpPr>
        <p:spPr>
          <a:xfrm rot="1602928">
            <a:off x="2267041" y="2505122"/>
            <a:ext cx="1328631" cy="14409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5926687" y="3682025"/>
            <a:ext cx="1328700" cy="144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327975" y="3538025"/>
            <a:ext cx="1328700" cy="144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 rot="-1736264">
            <a:off x="2303599" y="4883438"/>
            <a:ext cx="1328692" cy="14394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21937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</a:t>
            </a:r>
            <a:r>
              <a:rPr lang="en-US" dirty="0" smtClean="0"/>
              <a:t>should look </a:t>
            </a:r>
            <a:r>
              <a:rPr lang="en-US" dirty="0" smtClean="0"/>
              <a:t>like </a:t>
            </a:r>
            <a:r>
              <a:rPr lang="en-US" dirty="0" smtClean="0"/>
              <a:t> in </a:t>
            </a:r>
            <a:r>
              <a:rPr lang="en-US" dirty="0" smtClean="0"/>
              <a:t>your shell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3202"/>
            <a:ext cx="2324100" cy="1384300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330200" y="3104121"/>
            <a:ext cx="833278" cy="550082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56799" y="3327502"/>
            <a:ext cx="195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take care of all possible cases (redirections and pipes)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706" y="1544672"/>
            <a:ext cx="19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/>
              <a:t>m</a:t>
            </a:r>
            <a:r>
              <a:rPr lang="en-US" dirty="0" err="1" smtClean="0"/>
              <a:t>ain.c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26" y="1544672"/>
            <a:ext cx="5642164" cy="48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3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19" y="1417638"/>
            <a:ext cx="5626145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9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66255"/>
            <a:ext cx="8229600" cy="17543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" dirty="0"/>
              <a:t>Make file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2057401"/>
            <a:ext cx="8229600" cy="458050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" dirty="0"/>
              <a:t>Lex yourlex.l                </a:t>
            </a:r>
            <a:r>
              <a:rPr lang="en" dirty="0" smtClean="0"/>
              <a:t>		lex.yy.c</a:t>
            </a:r>
            <a:endParaRPr lang="en" dirty="0"/>
          </a:p>
          <a:p>
            <a:pPr>
              <a:lnSpc>
                <a:spcPct val="150000"/>
              </a:lnSpc>
              <a:buClr>
                <a:schemeClr val="dk1"/>
              </a:buClr>
              <a:buSzPct val="36666"/>
              <a:buNone/>
            </a:pPr>
            <a:r>
              <a:rPr lang="en" dirty="0"/>
              <a:t>yacc youryacc.y      </a:t>
            </a:r>
            <a:r>
              <a:rPr lang="en" dirty="0" smtClean="0"/>
              <a:t>		y.tab.c </a:t>
            </a:r>
            <a:r>
              <a:rPr lang="en" dirty="0"/>
              <a:t>&amp; y.tab.h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36666"/>
              <a:buNone/>
            </a:pPr>
            <a:r>
              <a:rPr lang="en" dirty="0"/>
              <a:t>compile lex.yy.c           </a:t>
            </a:r>
            <a:r>
              <a:rPr lang="en" dirty="0" smtClean="0"/>
              <a:t>		object </a:t>
            </a:r>
            <a:r>
              <a:rPr lang="en" dirty="0"/>
              <a:t>file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36666"/>
              <a:buNone/>
            </a:pPr>
            <a:r>
              <a:rPr lang="en" dirty="0"/>
              <a:t>compile y.tab.c            </a:t>
            </a:r>
            <a:r>
              <a:rPr lang="en" dirty="0" smtClean="0"/>
              <a:t>		object </a:t>
            </a:r>
            <a:r>
              <a:rPr lang="en" dirty="0"/>
              <a:t>file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36666"/>
              <a:buNone/>
            </a:pPr>
            <a:r>
              <a:rPr lang="en" dirty="0"/>
              <a:t>compile main.c            </a:t>
            </a:r>
            <a:r>
              <a:rPr lang="en" dirty="0" smtClean="0"/>
              <a:t>		object </a:t>
            </a:r>
            <a:r>
              <a:rPr lang="en" dirty="0"/>
              <a:t>file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36666"/>
              <a:buNone/>
            </a:pPr>
            <a:r>
              <a:rPr lang="en" dirty="0"/>
              <a:t>Combining these object files produce your </a:t>
            </a:r>
            <a:r>
              <a:rPr lang="en" dirty="0" smtClean="0"/>
              <a:t>shell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dk1"/>
              </a:buClr>
              <a:buSzPct val="36666"/>
              <a:buNone/>
            </a:pPr>
            <a:endParaRPr lang="en-US" sz="1800" i="1" dirty="0" smtClean="0">
              <a:solidFill>
                <a:srgbClr val="80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36666"/>
              <a:buNone/>
            </a:pPr>
            <a:r>
              <a:rPr lang="en-US" sz="1800" i="1" dirty="0" smtClean="0">
                <a:solidFill>
                  <a:srgbClr val="800000"/>
                </a:solidFill>
              </a:rPr>
              <a:t>Dependency: capture all dependencies correctly in the </a:t>
            </a:r>
            <a:r>
              <a:rPr lang="en-US" sz="1800" i="1" dirty="0" err="1" smtClean="0">
                <a:solidFill>
                  <a:srgbClr val="800000"/>
                </a:solidFill>
              </a:rPr>
              <a:t>makefile</a:t>
            </a:r>
            <a:r>
              <a:rPr lang="en-US" sz="1800" i="1" dirty="0" smtClean="0">
                <a:solidFill>
                  <a:srgbClr val="800000"/>
                </a:solidFill>
              </a:rPr>
              <a:t> so you can edit anything freely. </a:t>
            </a:r>
            <a:endParaRPr lang="en" sz="1800" i="1" dirty="0">
              <a:solidFill>
                <a:srgbClr val="800000"/>
              </a:solidFill>
            </a:endParaRPr>
          </a:p>
          <a:p>
            <a:pPr>
              <a:lnSpc>
                <a:spcPct val="150000"/>
              </a:lnSpc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3740412" y="2411488"/>
            <a:ext cx="792299" cy="207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740412" y="2953913"/>
            <a:ext cx="792299" cy="207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740412" y="3496338"/>
            <a:ext cx="792299" cy="207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740412" y="3965638"/>
            <a:ext cx="792299" cy="207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740412" y="4504988"/>
            <a:ext cx="792299" cy="207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" name="Straight Connector 2"/>
          <p:cNvCxnSpPr/>
          <p:nvPr/>
        </p:nvCxnSpPr>
        <p:spPr>
          <a:xfrm>
            <a:off x="7705541" y="3038478"/>
            <a:ext cx="3506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56147" y="2508692"/>
            <a:ext cx="0" cy="529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05541" y="2513064"/>
            <a:ext cx="3506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28265" y="2343195"/>
            <a:ext cx="77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0000"/>
                </a:solidFill>
              </a:rPr>
              <a:t>include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310909" y="2497084"/>
            <a:ext cx="617356" cy="15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867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596776" y="4290201"/>
            <a:ext cx="2193899" cy="1073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99801" y="1268751"/>
            <a:ext cx="2047625" cy="2190887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499801" y="1344951"/>
            <a:ext cx="2193899" cy="15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dirty="0"/>
              <a:t>%{#include “y.tab.h”</a:t>
            </a:r>
          </a:p>
          <a:p>
            <a:r>
              <a:rPr lang="en" sz="1400" dirty="0"/>
              <a:t>……</a:t>
            </a:r>
          </a:p>
          <a:p>
            <a:r>
              <a:rPr lang="en" sz="1400" dirty="0"/>
              <a:t>%}</a:t>
            </a:r>
          </a:p>
          <a:p>
            <a:endParaRPr sz="1400" dirty="0"/>
          </a:p>
          <a:p>
            <a:r>
              <a:rPr lang="en" sz="1400" dirty="0"/>
              <a:t>%%</a:t>
            </a:r>
          </a:p>
          <a:p>
            <a:r>
              <a:rPr lang="en" sz="1400" dirty="0"/>
              <a:t>input1   {return token1}</a:t>
            </a:r>
          </a:p>
          <a:p>
            <a:r>
              <a:rPr lang="en" sz="1400" dirty="0">
                <a:solidFill>
                  <a:schemeClr val="dk1"/>
                </a:solidFill>
              </a:rPr>
              <a:t>input2   {return token2}</a:t>
            </a:r>
          </a:p>
        </p:txBody>
      </p:sp>
      <p:sp>
        <p:nvSpPr>
          <p:cNvPr id="68" name="Shape 68"/>
          <p:cNvSpPr/>
          <p:nvPr/>
        </p:nvSpPr>
        <p:spPr>
          <a:xfrm>
            <a:off x="5491001" y="3840651"/>
            <a:ext cx="2370599" cy="2190887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491001" y="3840651"/>
            <a:ext cx="2455799" cy="15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dirty="0"/>
              <a:t>#include </a:t>
            </a:r>
            <a:r>
              <a:rPr lang="en" sz="1400" dirty="0" smtClean="0"/>
              <a:t>“shell.h</a:t>
            </a:r>
            <a:r>
              <a:rPr lang="en" sz="1400" dirty="0"/>
              <a:t>”</a:t>
            </a:r>
          </a:p>
          <a:p>
            <a:endParaRPr sz="1400" dirty="0"/>
          </a:p>
          <a:p>
            <a:r>
              <a:rPr lang="en" sz="1400" dirty="0"/>
              <a:t>main(){</a:t>
            </a:r>
          </a:p>
          <a:p>
            <a:r>
              <a:rPr lang="en" sz="1400" dirty="0"/>
              <a:t>//set environment variables</a:t>
            </a:r>
          </a:p>
          <a:p>
            <a:r>
              <a:rPr lang="en" sz="1400" dirty="0"/>
              <a:t>//set main settings</a:t>
            </a:r>
          </a:p>
          <a:p>
            <a:r>
              <a:rPr lang="en" sz="1400" dirty="0"/>
              <a:t>while(1)</a:t>
            </a:r>
          </a:p>
          <a:p>
            <a:r>
              <a:rPr lang="en" sz="1400" dirty="0"/>
              <a:t>    //shell loop</a:t>
            </a:r>
          </a:p>
          <a:p>
            <a:r>
              <a:rPr lang="en" sz="1400" dirty="0"/>
              <a:t>    yyparse()</a:t>
            </a:r>
          </a:p>
          <a:p>
            <a:r>
              <a:rPr lang="en" sz="1400" dirty="0"/>
              <a:t>}</a:t>
            </a:r>
          </a:p>
        </p:txBody>
      </p:sp>
      <p:sp>
        <p:nvSpPr>
          <p:cNvPr id="70" name="Shape 70"/>
          <p:cNvSpPr/>
          <p:nvPr/>
        </p:nvSpPr>
        <p:spPr>
          <a:xfrm>
            <a:off x="5491000" y="1239801"/>
            <a:ext cx="2309634" cy="2190887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200"/>
          </a:p>
        </p:txBody>
      </p:sp>
      <p:sp>
        <p:nvSpPr>
          <p:cNvPr id="71" name="Shape 71"/>
          <p:cNvSpPr txBox="1"/>
          <p:nvPr/>
        </p:nvSpPr>
        <p:spPr>
          <a:xfrm>
            <a:off x="5491001" y="1316001"/>
            <a:ext cx="2193899" cy="15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dirty="0"/>
              <a:t>%{#include “global.h”</a:t>
            </a:r>
          </a:p>
          <a:p>
            <a:r>
              <a:rPr lang="en" sz="1400" dirty="0"/>
              <a:t>……</a:t>
            </a:r>
          </a:p>
          <a:p>
            <a:r>
              <a:rPr lang="en" sz="1400" dirty="0"/>
              <a:t>%}</a:t>
            </a:r>
          </a:p>
          <a:p>
            <a:endParaRPr sz="1400" dirty="0"/>
          </a:p>
          <a:p>
            <a:r>
              <a:rPr lang="en" sz="1400" dirty="0"/>
              <a:t>%%</a:t>
            </a:r>
          </a:p>
          <a:p>
            <a:r>
              <a:rPr lang="en" sz="1400" dirty="0"/>
              <a:t>Token1   {action1}</a:t>
            </a:r>
          </a:p>
          <a:p>
            <a:r>
              <a:rPr lang="en" sz="1400" dirty="0">
                <a:solidFill>
                  <a:schemeClr val="dk1"/>
                </a:solidFill>
              </a:rPr>
              <a:t>Token2   {action2}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185362" y="878751"/>
            <a:ext cx="676500" cy="3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Lex.l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091252" y="857251"/>
            <a:ext cx="831900" cy="3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yacc.y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091252" y="3478776"/>
            <a:ext cx="1016130" cy="3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s</a:t>
            </a:r>
            <a:r>
              <a:rPr lang="en" dirty="0" smtClean="0"/>
              <a:t>hell.c</a:t>
            </a:r>
            <a:endParaRPr lang="en" dirty="0"/>
          </a:p>
        </p:txBody>
      </p:sp>
      <p:sp>
        <p:nvSpPr>
          <p:cNvPr id="75" name="Shape 75"/>
          <p:cNvSpPr txBox="1"/>
          <p:nvPr/>
        </p:nvSpPr>
        <p:spPr>
          <a:xfrm>
            <a:off x="2165700" y="3840651"/>
            <a:ext cx="1055999" cy="3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shell.h</a:t>
            </a:r>
            <a:endParaRPr lang="en" dirty="0"/>
          </a:p>
        </p:txBody>
      </p:sp>
      <p:sp>
        <p:nvSpPr>
          <p:cNvPr id="76" name="Shape 76"/>
          <p:cNvSpPr txBox="1"/>
          <p:nvPr/>
        </p:nvSpPr>
        <p:spPr>
          <a:xfrm>
            <a:off x="1651651" y="4174401"/>
            <a:ext cx="2193899" cy="15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sz="1400" dirty="0"/>
          </a:p>
          <a:p>
            <a:r>
              <a:rPr lang="en" sz="1400" dirty="0"/>
              <a:t>Table of commands</a:t>
            </a:r>
          </a:p>
          <a:p>
            <a:r>
              <a:rPr lang="en" sz="1400" dirty="0"/>
              <a:t>Global variables</a:t>
            </a:r>
          </a:p>
          <a:p>
            <a:r>
              <a:rPr lang="en" sz="1400" dirty="0"/>
              <a:t>Global structures</a:t>
            </a:r>
          </a:p>
        </p:txBody>
      </p:sp>
    </p:spTree>
    <p:extLst>
      <p:ext uri="{BB962C8B-B14F-4D97-AF65-F5344CB8AC3E}">
        <p14:creationId xmlns:p14="http://schemas.microsoft.com/office/powerpoint/2010/main" val="17668140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6 at 1.56.29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8" y="35059"/>
            <a:ext cx="4525406" cy="674812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791616" y="70118"/>
            <a:ext cx="7791" cy="6787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Shot 2015-03-26 at 1.57.34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6" y="586151"/>
            <a:ext cx="4364183" cy="4510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08297" y="3084925"/>
            <a:ext cx="6748128" cy="648393"/>
          </a:xfrm>
        </p:spPr>
        <p:txBody>
          <a:bodyPr/>
          <a:lstStyle/>
          <a:p>
            <a:r>
              <a:rPr lang="en-US" sz="3600" dirty="0" smtClean="0"/>
              <a:t>Shell header Snippets (</a:t>
            </a:r>
            <a:r>
              <a:rPr lang="en-US" sz="3600" dirty="0" err="1" smtClean="0"/>
              <a:t>global.h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853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440592"/>
            <a:ext cx="7772400" cy="1159856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000" dirty="0" smtClean="0"/>
              <a:t>Shell Loop</a:t>
            </a:r>
            <a:endParaRPr lang="en" sz="6000" dirty="0"/>
          </a:p>
        </p:txBody>
      </p:sp>
    </p:spTree>
    <p:extLst>
      <p:ext uri="{BB962C8B-B14F-4D97-AF65-F5344CB8AC3E}">
        <p14:creationId xmlns:p14="http://schemas.microsoft.com/office/powerpoint/2010/main" val="10549318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of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shell runs as </a:t>
            </a:r>
            <a:r>
              <a:rPr lang="en-US" dirty="0" err="1" smtClean="0"/>
              <a:t>main.c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shell </a:t>
            </a:r>
            <a:r>
              <a:rPr lang="en-US" dirty="0" smtClean="0"/>
              <a:t>does the following:</a:t>
            </a:r>
            <a:endParaRPr lang="en-US" dirty="0" smtClean="0"/>
          </a:p>
          <a:p>
            <a:pPr lvl="1"/>
            <a:r>
              <a:rPr lang="en-US" sz="2000" dirty="0" smtClean="0"/>
              <a:t>Print prompt</a:t>
            </a:r>
            <a:endParaRPr lang="en-US" sz="2000" dirty="0" smtClean="0"/>
          </a:p>
          <a:p>
            <a:pPr lvl="1"/>
            <a:r>
              <a:rPr lang="en-US" sz="2000" dirty="0" smtClean="0"/>
              <a:t>Get </a:t>
            </a:r>
            <a:r>
              <a:rPr lang="en-US" sz="2000" dirty="0" smtClean="0"/>
              <a:t>a command (scan and parse)</a:t>
            </a:r>
          </a:p>
          <a:p>
            <a:pPr lvl="1"/>
            <a:r>
              <a:rPr lang="en-US" sz="2000" dirty="0" smtClean="0"/>
              <a:t>Execute </a:t>
            </a:r>
            <a:r>
              <a:rPr lang="en-US" sz="2000" dirty="0" smtClean="0"/>
              <a:t>the command</a:t>
            </a:r>
          </a:p>
          <a:p>
            <a:pPr lvl="1"/>
            <a:r>
              <a:rPr lang="en-US" sz="2000" dirty="0" smtClean="0"/>
              <a:t>Handle </a:t>
            </a:r>
            <a:r>
              <a:rPr lang="en-US" sz="2000" dirty="0" smtClean="0"/>
              <a:t>errors or exceptions</a:t>
            </a:r>
          </a:p>
          <a:p>
            <a:r>
              <a:rPr lang="en-US" dirty="0" smtClean="0"/>
              <a:t>Your </a:t>
            </a:r>
            <a:r>
              <a:rPr lang="en-US" dirty="0"/>
              <a:t>shell runs </a:t>
            </a:r>
            <a:r>
              <a:rPr lang="en-US" dirty="0" smtClean="0"/>
              <a:t>in a </a:t>
            </a:r>
            <a:r>
              <a:rPr lang="en-US" dirty="0"/>
              <a:t>loop, and </a:t>
            </a:r>
            <a:r>
              <a:rPr lang="en-US" dirty="0" smtClean="0"/>
              <a:t>should never die. It only exits when </a:t>
            </a:r>
            <a:r>
              <a:rPr lang="en-US" dirty="0"/>
              <a:t>it </a:t>
            </a:r>
            <a:r>
              <a:rPr lang="en-US" dirty="0" smtClean="0"/>
              <a:t>receives </a:t>
            </a:r>
            <a:r>
              <a:rPr lang="en-US" dirty="0" smtClean="0"/>
              <a:t>the bye command.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28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m</a:t>
            </a:r>
            <a:r>
              <a:rPr lang="en-US" dirty="0" smtClean="0">
                <a:solidFill>
                  <a:srgbClr val="800000"/>
                </a:solidFill>
              </a:rPr>
              <a:t>ain()</a:t>
            </a: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shell_init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While (1)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printPrompt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Switch (CMD = </a:t>
            </a:r>
            <a:r>
              <a:rPr lang="en-US" dirty="0" err="1" smtClean="0">
                <a:solidFill>
                  <a:srgbClr val="800000"/>
                </a:solidFill>
              </a:rPr>
              <a:t>getCommand</a:t>
            </a:r>
            <a:r>
              <a:rPr lang="en-US" dirty="0" smtClean="0">
                <a:solidFill>
                  <a:srgbClr val="800000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Case: BYE		exit();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Case: ERRORS 	</a:t>
            </a:r>
            <a:r>
              <a:rPr lang="en-US" dirty="0" err="1" smtClean="0">
                <a:solidFill>
                  <a:srgbClr val="800000"/>
                </a:solidFill>
              </a:rPr>
              <a:t>recover_from_errors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Case: OK 		</a:t>
            </a:r>
            <a:r>
              <a:rPr lang="en-US" dirty="0" err="1" smtClean="0">
                <a:solidFill>
                  <a:srgbClr val="800000"/>
                </a:solidFill>
              </a:rPr>
              <a:t>processCommand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  <a:endParaRPr lang="en-US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1757</TotalTime>
  <Words>752</Words>
  <Application>Microsoft Macintosh PowerPoint</Application>
  <PresentationFormat>On-screen Show (4:3)</PresentationFormat>
  <Paragraphs>252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The Shell Project</vt:lpstr>
      <vt:lpstr>Shell Organization</vt:lpstr>
      <vt:lpstr>Overall structure</vt:lpstr>
      <vt:lpstr>Make file</vt:lpstr>
      <vt:lpstr>PowerPoint Presentation</vt:lpstr>
      <vt:lpstr>Shell header Snippets (global.h)</vt:lpstr>
      <vt:lpstr>Shell Loop</vt:lpstr>
      <vt:lpstr>Inside of Shell</vt:lpstr>
      <vt:lpstr>Main Function</vt:lpstr>
      <vt:lpstr>Initialization of Shell</vt:lpstr>
      <vt:lpstr>Shell’s Main Loop</vt:lpstr>
      <vt:lpstr>Shell’s Main Loop</vt:lpstr>
      <vt:lpstr>Shell’s Main Loop</vt:lpstr>
      <vt:lpstr>Shell’s Main Loop</vt:lpstr>
      <vt:lpstr>Shell’s Main Loop</vt:lpstr>
      <vt:lpstr>Scanning &amp; Parsing Commands (lex &amp; yacc)</vt:lpstr>
      <vt:lpstr>The Power of Yacc Actions</vt:lpstr>
      <vt:lpstr>YYParse() and YYLex()</vt:lpstr>
      <vt:lpstr>Yacc Snippets (yacc.y)</vt:lpstr>
      <vt:lpstr>Built-in CD example</vt:lpstr>
      <vt:lpstr>Alias</vt:lpstr>
      <vt:lpstr>Alias</vt:lpstr>
      <vt:lpstr>Configuring Alias</vt:lpstr>
      <vt:lpstr>Processing Alias</vt:lpstr>
      <vt:lpstr>Processing Alias</vt:lpstr>
      <vt:lpstr>Pipeline, I/O Redirection &amp; Background</vt:lpstr>
      <vt:lpstr>Handling General Commands</vt:lpstr>
      <vt:lpstr>How to pipeline?</vt:lpstr>
      <vt:lpstr>How to redirect?</vt:lpstr>
      <vt:lpstr>How it should look like  in your shell</vt:lpstr>
      <vt:lpstr>Continue</vt:lpstr>
    </vt:vector>
  </TitlesOfParts>
  <Company>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NutShell Project</dc:title>
  <dc:creator>Sumi Helal</dc:creator>
  <cp:lastModifiedBy>Sumi Helal</cp:lastModifiedBy>
  <cp:revision>104</cp:revision>
  <dcterms:created xsi:type="dcterms:W3CDTF">2015-03-25T23:28:31Z</dcterms:created>
  <dcterms:modified xsi:type="dcterms:W3CDTF">2015-03-28T21:45:49Z</dcterms:modified>
</cp:coreProperties>
</file>