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1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3/25/15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3/25/15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6000" dirty="0" smtClean="0"/>
              <a:t>The Shell Project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COP 4600</a:t>
            </a:r>
          </a:p>
          <a:p>
            <a:pPr algn="l"/>
            <a:r>
              <a:rPr lang="en-US" dirty="0" smtClean="0"/>
              <a:t>Spring 2015</a:t>
            </a:r>
          </a:p>
          <a:p>
            <a:pPr algn="l"/>
            <a:r>
              <a:rPr lang="en-US" dirty="0" smtClean="0"/>
              <a:t>Professor Sumi Helal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44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Shell’s Main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Execute_it</a:t>
            </a:r>
            <a:r>
              <a:rPr lang="en-US" dirty="0" smtClean="0">
                <a:solidFill>
                  <a:srgbClr val="8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	// </a:t>
            </a:r>
            <a:r>
              <a:rPr lang="en-US" dirty="0">
                <a:solidFill>
                  <a:srgbClr val="800000"/>
                </a:solidFill>
              </a:rPr>
              <a:t>Handle  command </a:t>
            </a:r>
            <a:r>
              <a:rPr lang="en-US" dirty="0" smtClean="0">
                <a:solidFill>
                  <a:srgbClr val="800000"/>
                </a:solidFill>
              </a:rPr>
              <a:t>execution, pipelining, </a:t>
            </a:r>
            <a:r>
              <a:rPr lang="en-US" dirty="0">
                <a:solidFill>
                  <a:srgbClr val="800000"/>
                </a:solidFill>
              </a:rPr>
              <a:t>i/</a:t>
            </a:r>
            <a:r>
              <a:rPr lang="en-US" dirty="0" smtClean="0">
                <a:solidFill>
                  <a:srgbClr val="800000"/>
                </a:solidFill>
              </a:rPr>
              <a:t>o redirection</a:t>
            </a:r>
            <a:r>
              <a:rPr lang="en-US" dirty="0">
                <a:solidFill>
                  <a:srgbClr val="800000"/>
                </a:solidFill>
              </a:rPr>
              <a:t>, and background </a:t>
            </a:r>
            <a:r>
              <a:rPr lang="en-US" dirty="0" smtClean="0">
                <a:solidFill>
                  <a:srgbClr val="800000"/>
                </a:solidFill>
              </a:rPr>
              <a:t>processing. 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//Utilize a command table whose components are plugged in during parsing by </a:t>
            </a:r>
            <a:r>
              <a:rPr lang="en-US" dirty="0" err="1" smtClean="0">
                <a:solidFill>
                  <a:srgbClr val="800000"/>
                </a:solidFill>
              </a:rPr>
              <a:t>yacc</a:t>
            </a:r>
            <a:r>
              <a:rPr lang="en-US" dirty="0" smtClean="0">
                <a:solidFill>
                  <a:srgbClr val="800000"/>
                </a:solidFill>
              </a:rPr>
              <a:t>. </a:t>
            </a:r>
            <a:endParaRPr lang="en-US" dirty="0">
              <a:solidFill>
                <a:srgbClr val="800000"/>
              </a:solidFill>
            </a:endParaRPr>
          </a:p>
          <a:p>
            <a:pPr marL="914400" lvl="2" indent="0">
              <a:buNone/>
            </a:pPr>
            <a:endParaRPr lang="en-US" sz="2400" dirty="0" smtClean="0">
              <a:solidFill>
                <a:srgbClr val="800000"/>
              </a:solidFill>
            </a:endParaRPr>
          </a:p>
          <a:p>
            <a:pPr marL="914400" lvl="2" indent="0">
              <a:buNone/>
            </a:pPr>
            <a:r>
              <a:rPr lang="en-US" sz="2400" dirty="0" smtClean="0">
                <a:solidFill>
                  <a:srgbClr val="800000"/>
                </a:solidFill>
              </a:rPr>
              <a:t>/</a:t>
            </a:r>
            <a:r>
              <a:rPr lang="en-US" sz="2400" dirty="0">
                <a:solidFill>
                  <a:srgbClr val="800000"/>
                </a:solidFill>
              </a:rPr>
              <a:t>* 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 * Check Command </a:t>
            </a:r>
            <a:r>
              <a:rPr lang="en-US" dirty="0" err="1">
                <a:solidFill>
                  <a:srgbClr val="800000"/>
                </a:solidFill>
              </a:rPr>
              <a:t>Accessability</a:t>
            </a:r>
            <a:r>
              <a:rPr lang="en-US" dirty="0">
                <a:solidFill>
                  <a:srgbClr val="800000"/>
                </a:solidFill>
              </a:rPr>
              <a:t> and </a:t>
            </a:r>
            <a:r>
              <a:rPr lang="en-US" dirty="0" err="1">
                <a:solidFill>
                  <a:srgbClr val="800000"/>
                </a:solidFill>
              </a:rPr>
              <a:t>Executability</a:t>
            </a: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*/</a:t>
            </a:r>
          </a:p>
          <a:p>
            <a:pPr marL="0" indent="0">
              <a:buNone/>
            </a:pPr>
            <a:r>
              <a:rPr lang="ro-RO" dirty="0">
                <a:solidFill>
                  <a:srgbClr val="800000"/>
                </a:solidFill>
              </a:rPr>
              <a:t>	if( ! </a:t>
            </a:r>
            <a:r>
              <a:rPr lang="ro-RO" dirty="0">
                <a:solidFill>
                  <a:srgbClr val="800000"/>
                </a:solidFill>
              </a:rPr>
              <a:t>Executable() ) </a:t>
            </a:r>
            <a:r>
              <a:rPr lang="ro-RO" dirty="0" smtClean="0">
                <a:solidFill>
                  <a:srgbClr val="800000"/>
                </a:solidFill>
              </a:rPr>
              <a:t>{  </a:t>
            </a:r>
          </a:p>
          <a:p>
            <a:pPr marL="0" indent="0">
              <a:buNone/>
            </a:pPr>
            <a:r>
              <a:rPr lang="ro-RO" dirty="0">
                <a:solidFill>
                  <a:srgbClr val="800000"/>
                </a:solidFill>
              </a:rPr>
              <a:t>	</a:t>
            </a:r>
            <a:r>
              <a:rPr lang="ro-RO" dirty="0" smtClean="0">
                <a:solidFill>
                  <a:srgbClr val="800000"/>
                </a:solidFill>
              </a:rPr>
              <a:t>	//use </a:t>
            </a:r>
            <a:r>
              <a:rPr lang="ro-RO" u="sng" dirty="0" smtClean="0">
                <a:solidFill>
                  <a:srgbClr val="800000"/>
                </a:solidFill>
              </a:rPr>
              <a:t>access()</a:t>
            </a:r>
            <a:r>
              <a:rPr lang="ro-RO" dirty="0" smtClean="0">
                <a:solidFill>
                  <a:srgbClr val="800000"/>
                </a:solidFill>
              </a:rPr>
              <a:t> system call with X_OK</a:t>
            </a:r>
            <a:endParaRPr lang="ro-RO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ro-RO" dirty="0">
                <a:solidFill>
                  <a:srgbClr val="800000"/>
                </a:solidFill>
              </a:rPr>
              <a:t>		nuterr("Command not Found");</a:t>
            </a:r>
          </a:p>
          <a:p>
            <a:pPr marL="0" indent="0">
              <a:buNone/>
            </a:pPr>
            <a:r>
              <a:rPr lang="ro-RO" dirty="0">
                <a:solidFill>
                  <a:srgbClr val="800000"/>
                </a:solidFill>
              </a:rPr>
              <a:t>		return;</a:t>
            </a:r>
          </a:p>
          <a:p>
            <a:pPr marL="0" indent="0">
              <a:buNone/>
            </a:pPr>
            <a:r>
              <a:rPr lang="ro-RO" dirty="0">
                <a:solidFill>
                  <a:srgbClr val="80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</a:t>
            </a:r>
            <a:r>
              <a:rPr lang="en-US" dirty="0">
                <a:solidFill>
                  <a:srgbClr val="800000"/>
                </a:solidFill>
              </a:rPr>
              <a:t>*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 * Check </a:t>
            </a:r>
            <a:r>
              <a:rPr lang="en-US" dirty="0" err="1">
                <a:solidFill>
                  <a:srgbClr val="800000"/>
                </a:solidFill>
              </a:rPr>
              <a:t>io</a:t>
            </a:r>
            <a:r>
              <a:rPr lang="en-US" dirty="0">
                <a:solidFill>
                  <a:srgbClr val="800000"/>
                </a:solidFill>
              </a:rPr>
              <a:t> file </a:t>
            </a:r>
            <a:r>
              <a:rPr lang="en-US" dirty="0" err="1">
                <a:solidFill>
                  <a:srgbClr val="800000"/>
                </a:solidFill>
              </a:rPr>
              <a:t>existance</a:t>
            </a:r>
            <a:r>
              <a:rPr lang="en-US" dirty="0">
                <a:solidFill>
                  <a:srgbClr val="800000"/>
                </a:solidFill>
              </a:rPr>
              <a:t> in case of </a:t>
            </a:r>
            <a:r>
              <a:rPr lang="en-US" dirty="0" err="1">
                <a:solidFill>
                  <a:srgbClr val="800000"/>
                </a:solidFill>
              </a:rPr>
              <a:t>io</a:t>
            </a:r>
            <a:r>
              <a:rPr lang="en-US" dirty="0">
                <a:solidFill>
                  <a:srgbClr val="800000"/>
                </a:solidFill>
              </a:rPr>
              <a:t>-redirection.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*/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if( </a:t>
            </a:r>
            <a:r>
              <a:rPr lang="en-US" dirty="0" err="1">
                <a:solidFill>
                  <a:srgbClr val="800000"/>
                </a:solidFill>
              </a:rPr>
              <a:t>check_in_file</a:t>
            </a:r>
            <a:r>
              <a:rPr lang="en-US" dirty="0">
                <a:solidFill>
                  <a:srgbClr val="800000"/>
                </a:solidFill>
              </a:rPr>
              <a:t>()==SYSERR ) {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	</a:t>
            </a:r>
            <a:r>
              <a:rPr lang="en-US" dirty="0" err="1">
                <a:solidFill>
                  <a:srgbClr val="800000"/>
                </a:solidFill>
              </a:rPr>
              <a:t>nuterr</a:t>
            </a:r>
            <a:r>
              <a:rPr lang="en-US" dirty="0">
                <a:solidFill>
                  <a:srgbClr val="800000"/>
                </a:solidFill>
              </a:rPr>
              <a:t>("</a:t>
            </a:r>
            <a:r>
              <a:rPr lang="en-US" dirty="0" err="1">
                <a:solidFill>
                  <a:srgbClr val="800000"/>
                </a:solidFill>
              </a:rPr>
              <a:t>Cann't</a:t>
            </a:r>
            <a:r>
              <a:rPr lang="en-US" dirty="0">
                <a:solidFill>
                  <a:srgbClr val="800000"/>
                </a:solidFill>
              </a:rPr>
              <a:t> read from : %s",</a:t>
            </a:r>
            <a:r>
              <a:rPr lang="en-US" dirty="0" err="1">
                <a:solidFill>
                  <a:srgbClr val="800000"/>
                </a:solidFill>
              </a:rPr>
              <a:t>srcf</a:t>
            </a:r>
            <a:r>
              <a:rPr lang="en-US" dirty="0">
                <a:solidFill>
                  <a:srgbClr val="8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	return;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if( </a:t>
            </a:r>
            <a:r>
              <a:rPr lang="en-US" dirty="0" err="1">
                <a:solidFill>
                  <a:srgbClr val="800000"/>
                </a:solidFill>
              </a:rPr>
              <a:t>check_out_file</a:t>
            </a:r>
            <a:r>
              <a:rPr lang="en-US" dirty="0">
                <a:solidFill>
                  <a:srgbClr val="800000"/>
                </a:solidFill>
              </a:rPr>
              <a:t>()==SYSERR ) {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	</a:t>
            </a:r>
            <a:r>
              <a:rPr lang="en-US" dirty="0" err="1">
                <a:solidFill>
                  <a:srgbClr val="800000"/>
                </a:solidFill>
              </a:rPr>
              <a:t>nuterr</a:t>
            </a:r>
            <a:r>
              <a:rPr lang="en-US" dirty="0">
                <a:solidFill>
                  <a:srgbClr val="800000"/>
                </a:solidFill>
              </a:rPr>
              <a:t>("</a:t>
            </a:r>
            <a:r>
              <a:rPr lang="en-US" dirty="0" err="1">
                <a:solidFill>
                  <a:srgbClr val="800000"/>
                </a:solidFill>
              </a:rPr>
              <a:t>Cann't</a:t>
            </a:r>
            <a:r>
              <a:rPr lang="en-US" dirty="0">
                <a:solidFill>
                  <a:srgbClr val="800000"/>
                </a:solidFill>
              </a:rPr>
              <a:t> write to : %s",</a:t>
            </a:r>
            <a:r>
              <a:rPr lang="en-US" dirty="0" err="1">
                <a:solidFill>
                  <a:srgbClr val="800000"/>
                </a:solidFill>
              </a:rPr>
              <a:t>distf</a:t>
            </a:r>
            <a:r>
              <a:rPr lang="en-US" dirty="0">
                <a:solidFill>
                  <a:srgbClr val="8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	return;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//Build up the pipeline (create and set up pipe end points (using pipe, dup) 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//Process background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}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199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</a:t>
            </a:r>
            <a:r>
              <a:rPr lang="en-US" dirty="0" err="1" smtClean="0"/>
              <a:t>Yacc</a:t>
            </a:r>
            <a:r>
              <a:rPr lang="en-US" dirty="0" smtClean="0"/>
              <a:t>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code within the rule.</a:t>
            </a:r>
          </a:p>
          <a:p>
            <a:r>
              <a:rPr lang="en-US" dirty="0" smtClean="0"/>
              <a:t>Context sensitive code applies to exactly the circumstances that bring control to the action code. </a:t>
            </a:r>
          </a:p>
          <a:p>
            <a:r>
              <a:rPr lang="en-US" dirty="0" smtClean="0"/>
              <a:t>Significant advantage in doing shell processing as </a:t>
            </a:r>
            <a:r>
              <a:rPr lang="en-US" dirty="0" err="1" smtClean="0"/>
              <a:t>yacc</a:t>
            </a:r>
            <a:r>
              <a:rPr lang="en-US" dirty="0" smtClean="0"/>
              <a:t> code. Simplifies and empowers </a:t>
            </a:r>
            <a:r>
              <a:rPr lang="en-US" dirty="0" err="1" smtClean="0"/>
              <a:t>main.c</a:t>
            </a:r>
            <a:r>
              <a:rPr lang="en-US" dirty="0" smtClean="0"/>
              <a:t> </a:t>
            </a:r>
          </a:p>
          <a:p>
            <a:r>
              <a:rPr lang="en-US" dirty="0" smtClean="0"/>
              <a:t>Role of shared global data structure between </a:t>
            </a:r>
            <a:r>
              <a:rPr lang="en-US" dirty="0" err="1" smtClean="0"/>
              <a:t>yacc</a:t>
            </a:r>
            <a:r>
              <a:rPr lang="en-US" dirty="0" smtClean="0"/>
              <a:t> and </a:t>
            </a:r>
            <a:r>
              <a:rPr lang="en-US" dirty="0" err="1" smtClean="0"/>
              <a:t>main.c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06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890313" y="2433931"/>
            <a:ext cx="8229600" cy="618538"/>
          </a:xfrm>
        </p:spPr>
        <p:txBody>
          <a:bodyPr/>
          <a:lstStyle/>
          <a:p>
            <a:r>
              <a:rPr lang="en-US" sz="3600" dirty="0" err="1" smtClean="0"/>
              <a:t>Yacc</a:t>
            </a:r>
            <a:r>
              <a:rPr lang="en-US" sz="3600" dirty="0" smtClean="0"/>
              <a:t> </a:t>
            </a:r>
            <a:r>
              <a:rPr lang="en-US" sz="3600" dirty="0" err="1" smtClean="0"/>
              <a:t>Snippits</a:t>
            </a:r>
            <a:endParaRPr lang="en-US" sz="3600" dirty="0"/>
          </a:p>
        </p:txBody>
      </p:sp>
      <p:pic>
        <p:nvPicPr>
          <p:cNvPr id="6" name="Picture 5" descr="Screen Shot 2015-03-26 at 1.49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495" y="54537"/>
            <a:ext cx="4433817" cy="67158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Screen Shot 2015-03-26 at 1.50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66" y="54537"/>
            <a:ext cx="3937516" cy="66348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8220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890313" y="2433931"/>
            <a:ext cx="8229600" cy="618538"/>
          </a:xfrm>
        </p:spPr>
        <p:txBody>
          <a:bodyPr/>
          <a:lstStyle/>
          <a:p>
            <a:r>
              <a:rPr lang="en-US" sz="3600" dirty="0" smtClean="0"/>
              <a:t>Shell header file </a:t>
            </a:r>
            <a:r>
              <a:rPr lang="en-US" sz="3600" dirty="0" err="1" smtClean="0"/>
              <a:t>Snippits</a:t>
            </a:r>
            <a:endParaRPr lang="en-US" sz="3600" dirty="0"/>
          </a:p>
        </p:txBody>
      </p:sp>
      <p:pic>
        <p:nvPicPr>
          <p:cNvPr id="3" name="Picture 2" descr="Screen Shot 2015-03-26 at 1.56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7" y="70118"/>
            <a:ext cx="4525406" cy="685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791616" y="70118"/>
            <a:ext cx="7791" cy="6787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creen Shot 2015-03-26 at 1.57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32" y="2097718"/>
            <a:ext cx="4379207" cy="451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66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Days per week, minimum. </a:t>
            </a:r>
          </a:p>
          <a:p>
            <a:r>
              <a:rPr lang="en-US" dirty="0" smtClean="0"/>
              <a:t>At least two face to face meeting per week with your partner</a:t>
            </a:r>
          </a:p>
          <a:p>
            <a:r>
              <a:rPr lang="en-US" dirty="0" smtClean="0"/>
              <a:t>Dedicate weekends</a:t>
            </a:r>
          </a:p>
          <a:p>
            <a:r>
              <a:rPr lang="en-US" dirty="0" smtClean="0"/>
              <a:t>Divide the work</a:t>
            </a:r>
          </a:p>
          <a:p>
            <a:r>
              <a:rPr lang="en-US" dirty="0" smtClean="0"/>
              <a:t>Review your partner’s work. </a:t>
            </a:r>
          </a:p>
          <a:p>
            <a:r>
              <a:rPr lang="en-US" dirty="0" smtClean="0"/>
              <a:t>Cross debugging</a:t>
            </a:r>
          </a:p>
          <a:p>
            <a:r>
              <a:rPr lang="en-US" dirty="0" smtClean="0"/>
              <a:t>Work incrementally, debug as you go. </a:t>
            </a:r>
          </a:p>
        </p:txBody>
      </p:sp>
    </p:spTree>
    <p:extLst>
      <p:ext uri="{BB962C8B-B14F-4D97-AF65-F5344CB8AC3E}">
        <p14:creationId xmlns:p14="http://schemas.microsoft.com/office/powerpoint/2010/main" val="97369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your Shell?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606698" y="1704515"/>
            <a:ext cx="4030532" cy="799106"/>
            <a:chOff x="1606698" y="1704515"/>
            <a:chExt cx="4030532" cy="799106"/>
          </a:xfrm>
        </p:grpSpPr>
        <p:sp>
          <p:nvSpPr>
            <p:cNvPr id="9" name="Rectangle 8"/>
            <p:cNvSpPr/>
            <p:nvPr/>
          </p:nvSpPr>
          <p:spPr>
            <a:xfrm>
              <a:off x="4777682" y="2073847"/>
              <a:ext cx="859548" cy="429774"/>
            </a:xfrm>
            <a:prstGeom prst="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err="1" smtClean="0"/>
                <a:t>Test.c</a:t>
              </a:r>
              <a:endParaRPr lang="en-US" sz="1400" kern="12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606698" y="1704515"/>
              <a:ext cx="3209465" cy="799106"/>
              <a:chOff x="1606698" y="1704515"/>
              <a:chExt cx="3209465" cy="79910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248429" y="2073847"/>
                <a:ext cx="859548" cy="42977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 err="1" smtClean="0"/>
                  <a:t>Parser.y</a:t>
                </a:r>
                <a:endParaRPr lang="en-US" sz="1400" kern="1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31727" y="2073847"/>
                <a:ext cx="859548" cy="42977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 err="1" smtClean="0"/>
                  <a:t>Scanner.l</a:t>
                </a:r>
                <a:endParaRPr lang="en-US" sz="1400" kern="1200" dirty="0"/>
              </a:p>
            </p:txBody>
          </p:sp>
          <p:cxnSp>
            <p:nvCxnSpPr>
              <p:cNvPr id="15" name="Straight Arrow Connector 14"/>
              <p:cNvCxnSpPr>
                <a:stCxn id="9" idx="1"/>
                <a:endCxn id="11" idx="3"/>
              </p:cNvCxnSpPr>
              <p:nvPr/>
            </p:nvCxnSpPr>
            <p:spPr>
              <a:xfrm flipH="1">
                <a:off x="4107977" y="2288734"/>
                <a:ext cx="66970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2591275" y="2314668"/>
                <a:ext cx="66970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606698" y="1704515"/>
                <a:ext cx="984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Initially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069022" y="1984508"/>
                <a:ext cx="74714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/>
                  <a:t>y</a:t>
                </a:r>
                <a:r>
                  <a:rPr lang="en-US" sz="1050" dirty="0" err="1" smtClean="0"/>
                  <a:t>yparse</a:t>
                </a:r>
                <a:r>
                  <a:rPr lang="en-US" sz="1050" dirty="0" smtClean="0"/>
                  <a:t>()</a:t>
                </a:r>
                <a:endParaRPr lang="en-US" sz="1050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05215" y="3077785"/>
            <a:ext cx="4032015" cy="799106"/>
            <a:chOff x="1643696" y="2742229"/>
            <a:chExt cx="4032015" cy="799106"/>
          </a:xfrm>
        </p:grpSpPr>
        <p:sp>
          <p:nvSpPr>
            <p:cNvPr id="7" name="Rectangle 6"/>
            <p:cNvSpPr/>
            <p:nvPr/>
          </p:nvSpPr>
          <p:spPr>
            <a:xfrm>
              <a:off x="4816163" y="3111561"/>
              <a:ext cx="859548" cy="4297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err="1"/>
                <a:t>m</a:t>
              </a:r>
              <a:r>
                <a:rPr lang="en-US" sz="1400" kern="1200" dirty="0" err="1" smtClean="0"/>
                <a:t>ain.c</a:t>
              </a:r>
              <a:endParaRPr lang="en-US" sz="1400" kern="1200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643696" y="2742229"/>
              <a:ext cx="3209465" cy="799106"/>
              <a:chOff x="1606698" y="1704515"/>
              <a:chExt cx="3209465" cy="79910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248429" y="2073847"/>
                <a:ext cx="859548" cy="42977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 err="1" smtClean="0"/>
                  <a:t>Parser.y</a:t>
                </a:r>
                <a:endParaRPr lang="en-US" sz="1400" kern="12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31727" y="2073847"/>
                <a:ext cx="859548" cy="42977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 err="1" smtClean="0"/>
                  <a:t>Scanner.l</a:t>
                </a:r>
                <a:endParaRPr lang="en-US" sz="1400" kern="1200" dirty="0"/>
              </a:p>
            </p:txBody>
          </p:sp>
          <p:cxnSp>
            <p:nvCxnSpPr>
              <p:cNvPr id="23" name="Straight Arrow Connector 22"/>
              <p:cNvCxnSpPr>
                <a:endCxn id="21" idx="3"/>
              </p:cNvCxnSpPr>
              <p:nvPr/>
            </p:nvCxnSpPr>
            <p:spPr>
              <a:xfrm flipH="1">
                <a:off x="4107977" y="2288734"/>
                <a:ext cx="66970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2591275" y="2314668"/>
                <a:ext cx="66970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606698" y="1704515"/>
                <a:ext cx="993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Then 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69022" y="1984508"/>
                <a:ext cx="74714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/>
                  <a:t>y</a:t>
                </a:r>
                <a:r>
                  <a:rPr lang="en-US" sz="1050" dirty="0" err="1" smtClean="0"/>
                  <a:t>yparse</a:t>
                </a:r>
                <a:r>
                  <a:rPr lang="en-US" sz="1050" dirty="0" smtClean="0"/>
                  <a:t>()</a:t>
                </a:r>
                <a:endParaRPr lang="en-US" sz="1050" dirty="0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605215" y="4382222"/>
            <a:ext cx="4032015" cy="1665033"/>
            <a:chOff x="1796096" y="4102229"/>
            <a:chExt cx="4032015" cy="1665033"/>
          </a:xfrm>
        </p:grpSpPr>
        <p:sp>
          <p:nvSpPr>
            <p:cNvPr id="10" name="Rectangle 9"/>
            <p:cNvSpPr/>
            <p:nvPr/>
          </p:nvSpPr>
          <p:spPr>
            <a:xfrm>
              <a:off x="3352126" y="5337488"/>
              <a:ext cx="859548" cy="4297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action code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13252" y="5337488"/>
              <a:ext cx="859548" cy="4297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action code</a:t>
              </a:r>
              <a:endParaRPr lang="en-US" sz="14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796096" y="4102229"/>
              <a:ext cx="4032015" cy="799106"/>
              <a:chOff x="1643696" y="2742229"/>
              <a:chExt cx="4032015" cy="79910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816163" y="3111561"/>
                <a:ext cx="859548" cy="42977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 err="1"/>
                  <a:t>m</a:t>
                </a:r>
                <a:r>
                  <a:rPr lang="en-US" sz="1400" kern="1200" dirty="0" err="1" smtClean="0"/>
                  <a:t>ain.c</a:t>
                </a:r>
                <a:endParaRPr lang="en-US" sz="1400" kern="1200" dirty="0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1643696" y="2742229"/>
                <a:ext cx="3209465" cy="799106"/>
                <a:chOff x="1606698" y="1704515"/>
                <a:chExt cx="3209465" cy="799106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3248429" y="2073847"/>
                  <a:ext cx="859548" cy="429774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spcFirstLastPara="0" vert="horz" wrap="square" lIns="8890" tIns="8890" rIns="8890" bIns="8890" numCol="1" spcCol="1270" anchor="ctr" anchorCtr="0">
                  <a:noAutofit/>
                </a:bodyPr>
                <a:lstStyle/>
                <a:p>
                  <a:pPr lvl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dirty="0" err="1" smtClean="0"/>
                    <a:t>Parser.y</a:t>
                  </a:r>
                  <a:endParaRPr lang="en-US" sz="1400" kern="1200" dirty="0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731727" y="2073847"/>
                  <a:ext cx="859548" cy="429774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spcFirstLastPara="0" vert="horz" wrap="square" lIns="8890" tIns="8890" rIns="8890" bIns="8890" numCol="1" spcCol="1270" anchor="ctr" anchorCtr="0">
                  <a:noAutofit/>
                </a:bodyPr>
                <a:lstStyle/>
                <a:p>
                  <a:pPr lvl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dirty="0" err="1" smtClean="0"/>
                    <a:t>Scanner.l</a:t>
                  </a:r>
                  <a:endParaRPr lang="en-US" sz="1400" kern="1200" dirty="0"/>
                </a:p>
              </p:txBody>
            </p:sp>
            <p:cxnSp>
              <p:nvCxnSpPr>
                <p:cNvPr id="33" name="Straight Arrow Connector 32"/>
                <p:cNvCxnSpPr>
                  <a:endCxn id="31" idx="3"/>
                </p:cNvCxnSpPr>
                <p:nvPr/>
              </p:nvCxnSpPr>
              <p:spPr>
                <a:xfrm flipH="1">
                  <a:off x="4107977" y="2288734"/>
                  <a:ext cx="66970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2591275" y="2314668"/>
                  <a:ext cx="66970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1606698" y="1704515"/>
                  <a:ext cx="17037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Then finally …</a:t>
                  </a:r>
                  <a:endParaRPr lang="en-US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4069022" y="1984508"/>
                  <a:ext cx="747141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err="1"/>
                    <a:t>y</a:t>
                  </a:r>
                  <a:r>
                    <a:rPr lang="en-US" sz="1050" dirty="0" err="1" smtClean="0"/>
                    <a:t>yparse</a:t>
                  </a:r>
                  <a:r>
                    <a:rPr lang="en-US" sz="1050" dirty="0" smtClean="0"/>
                    <a:t>()</a:t>
                  </a:r>
                  <a:endParaRPr lang="en-US" sz="1050" dirty="0"/>
                </a:p>
              </p:txBody>
            </p:sp>
          </p:grpSp>
        </p:grpSp>
        <p:sp>
          <p:nvSpPr>
            <p:cNvPr id="37" name="Rectangle 36"/>
            <p:cNvSpPr/>
            <p:nvPr/>
          </p:nvSpPr>
          <p:spPr>
            <a:xfrm>
              <a:off x="4593326" y="5336014"/>
              <a:ext cx="859548" cy="4297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a</a:t>
              </a:r>
              <a:r>
                <a:rPr lang="en-US" sz="1400" dirty="0" smtClean="0"/>
                <a:t>ction code</a:t>
              </a:r>
              <a:endParaRPr lang="en-US" sz="1400" kern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11674" y="5431302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…</a:t>
              </a:r>
              <a:endParaRPr lang="en-US" sz="1050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 flipV="1">
              <a:off x="2780673" y="5134248"/>
              <a:ext cx="2186407" cy="155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2"/>
            </p:cNvCxnSpPr>
            <p:nvPr/>
          </p:nvCxnSpPr>
          <p:spPr>
            <a:xfrm>
              <a:off x="3867601" y="4901335"/>
              <a:ext cx="4648" cy="2329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879759" y="5103101"/>
              <a:ext cx="4648" cy="2329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750817" y="5149830"/>
              <a:ext cx="0" cy="187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951248" y="5134248"/>
              <a:ext cx="4648" cy="173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054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Assignment lists all tokens. Develop </a:t>
            </a:r>
            <a:r>
              <a:rPr lang="en-US" dirty="0" err="1" smtClean="0">
                <a:solidFill>
                  <a:srgbClr val="800000"/>
                </a:solidFill>
              </a:rPr>
              <a:t>scanner.l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and test in isolation. Recognize exactly all tokens. Manage low level errors as much as you can. </a:t>
            </a:r>
          </a:p>
          <a:p>
            <a:r>
              <a:rPr lang="en-US" dirty="0" smtClean="0"/>
              <a:t>All grammar rules can be inferred from Assignment. Favor </a:t>
            </a:r>
            <a:r>
              <a:rPr lang="en-US" dirty="0" smtClean="0">
                <a:solidFill>
                  <a:srgbClr val="800000"/>
                </a:solidFill>
              </a:rPr>
              <a:t>Left recursion</a:t>
            </a:r>
            <a:r>
              <a:rPr lang="en-US" dirty="0" smtClean="0"/>
              <a:t>. Test aggressively as you develop </a:t>
            </a:r>
            <a:r>
              <a:rPr lang="en-US" dirty="0" err="1" smtClean="0">
                <a:solidFill>
                  <a:srgbClr val="800000"/>
                </a:solidFill>
              </a:rPr>
              <a:t>parser.y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incrementally.</a:t>
            </a:r>
          </a:p>
          <a:p>
            <a:r>
              <a:rPr lang="en-US" dirty="0" smtClean="0"/>
              <a:t>Develop a </a:t>
            </a:r>
            <a:r>
              <a:rPr lang="en-US" dirty="0" err="1" smtClean="0"/>
              <a:t>test.c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800000"/>
                </a:solidFill>
              </a:rPr>
              <a:t>get and print </a:t>
            </a:r>
            <a:r>
              <a:rPr lang="en-US" dirty="0" smtClean="0"/>
              <a:t>commands without any processing. </a:t>
            </a:r>
            <a:endParaRPr lang="en-US" dirty="0"/>
          </a:p>
          <a:p>
            <a:pPr lvl="1"/>
            <a:r>
              <a:rPr lang="en-US" dirty="0" smtClean="0"/>
              <a:t>If possible use Make or Ant - Compile </a:t>
            </a:r>
            <a:r>
              <a:rPr lang="en-US" dirty="0" err="1" smtClean="0"/>
              <a:t>test.c</a:t>
            </a:r>
            <a:r>
              <a:rPr lang="en-US" dirty="0" smtClean="0"/>
              <a:t> with </a:t>
            </a:r>
            <a:r>
              <a:rPr lang="en-US" dirty="0" err="1" smtClean="0"/>
              <a:t>test.o</a:t>
            </a:r>
            <a:r>
              <a:rPr lang="en-US" dirty="0" smtClean="0"/>
              <a:t>,  </a:t>
            </a:r>
            <a:r>
              <a:rPr lang="en-US" dirty="0" err="1" smtClean="0"/>
              <a:t>lex.yy.o</a:t>
            </a:r>
            <a:r>
              <a:rPr lang="en-US" dirty="0" smtClean="0"/>
              <a:t>,  </a:t>
            </a:r>
            <a:r>
              <a:rPr lang="en-US" dirty="0" err="1" smtClean="0"/>
              <a:t>y.tab.o</a:t>
            </a:r>
            <a:r>
              <a:rPr lang="en-US" dirty="0" smtClean="0"/>
              <a:t> and other .o’s. If you edit </a:t>
            </a:r>
            <a:r>
              <a:rPr lang="en-US" dirty="0" err="1" smtClean="0"/>
              <a:t>scanner.l</a:t>
            </a:r>
            <a:r>
              <a:rPr lang="en-US" dirty="0" smtClean="0"/>
              <a:t> you must </a:t>
            </a:r>
            <a:r>
              <a:rPr lang="en-US" dirty="0" err="1" smtClean="0"/>
              <a:t>lex</a:t>
            </a:r>
            <a:r>
              <a:rPr lang="en-US" dirty="0" smtClean="0"/>
              <a:t> to generate </a:t>
            </a:r>
            <a:r>
              <a:rPr lang="en-US" dirty="0" err="1" smtClean="0"/>
              <a:t>lex.yy.c</a:t>
            </a:r>
            <a:r>
              <a:rPr lang="en-US" dirty="0" smtClean="0"/>
              <a:t>, then must compile to generate its .o. Similarly, if you make change sin </a:t>
            </a:r>
            <a:r>
              <a:rPr lang="en-US" dirty="0" err="1" smtClean="0"/>
              <a:t>parser.y</a:t>
            </a:r>
            <a:r>
              <a:rPr lang="en-US" dirty="0" smtClean="0"/>
              <a:t>, then you should </a:t>
            </a:r>
            <a:r>
              <a:rPr lang="en-US" dirty="0" err="1" smtClean="0"/>
              <a:t>yacc</a:t>
            </a:r>
            <a:r>
              <a:rPr lang="en-US" dirty="0" smtClean="0"/>
              <a:t> </a:t>
            </a:r>
            <a:r>
              <a:rPr lang="en-US" dirty="0" err="1" smtClean="0"/>
              <a:t>parser.y</a:t>
            </a:r>
            <a:r>
              <a:rPr lang="en-US" dirty="0" smtClean="0"/>
              <a:t>, then compile </a:t>
            </a:r>
            <a:r>
              <a:rPr lang="en-US" dirty="0" err="1" smtClean="0"/>
              <a:t>y.tab.c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 you can get to this point you are already in a great shape </a:t>
            </a:r>
            <a:r>
              <a:rPr lang="en-US" dirty="0" smtClean="0">
                <a:sym typeface="Wingdings"/>
              </a:rPr>
              <a:t> </a:t>
            </a:r>
          </a:p>
          <a:p>
            <a:pPr lvl="1"/>
            <a:r>
              <a:rPr lang="en-US" dirty="0" smtClean="0">
                <a:sym typeface="Wingdings"/>
              </a:rPr>
              <a:t>Test by entering all sort of command types, including bogus (erroneous) commands. If you are able to recognize all different types of commands and able to handle syntax errors adequately, </a:t>
            </a:r>
            <a:r>
              <a:rPr lang="en-US" u="sng" dirty="0" smtClean="0">
                <a:solidFill>
                  <a:srgbClr val="800000"/>
                </a:solidFill>
                <a:sym typeface="Wingdings"/>
              </a:rPr>
              <a:t>you have achieved 40% of your grade</a:t>
            </a:r>
            <a:r>
              <a:rPr lang="en-US" dirty="0" smtClean="0">
                <a:sym typeface="Wingdings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9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Now add the main loop of your shell in </a:t>
            </a:r>
            <a:r>
              <a:rPr lang="en-US" dirty="0" err="1" smtClean="0">
                <a:solidFill>
                  <a:srgbClr val="800000"/>
                </a:solidFill>
              </a:rPr>
              <a:t>main.c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Main()</a:t>
            </a: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err="1" smtClean="0">
                <a:solidFill>
                  <a:srgbClr val="800000"/>
                </a:solidFill>
              </a:rPr>
              <a:t>shell_init</a:t>
            </a:r>
            <a:r>
              <a:rPr lang="en-US" dirty="0" smtClean="0">
                <a:solidFill>
                  <a:srgbClr val="8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While (1) {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	</a:t>
            </a:r>
            <a:r>
              <a:rPr lang="en-US" dirty="0" err="1" smtClean="0">
                <a:solidFill>
                  <a:srgbClr val="800000"/>
                </a:solidFill>
              </a:rPr>
              <a:t>printPrompt</a:t>
            </a:r>
            <a:r>
              <a:rPr lang="en-US" dirty="0" smtClean="0">
                <a:solidFill>
                  <a:srgbClr val="8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	Switch (CMD = </a:t>
            </a:r>
            <a:r>
              <a:rPr lang="en-US" dirty="0" err="1" smtClean="0">
                <a:solidFill>
                  <a:srgbClr val="800000"/>
                </a:solidFill>
              </a:rPr>
              <a:t>getCommand</a:t>
            </a:r>
            <a:r>
              <a:rPr lang="en-US" dirty="0" smtClean="0">
                <a:solidFill>
                  <a:srgbClr val="800000"/>
                </a:solidFill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	Case: BYE		exit();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	Case: ERRORS 	</a:t>
            </a:r>
            <a:r>
              <a:rPr lang="en-US" dirty="0" err="1" smtClean="0">
                <a:solidFill>
                  <a:srgbClr val="800000"/>
                </a:solidFill>
              </a:rPr>
              <a:t>recover_from_errors</a:t>
            </a:r>
            <a:r>
              <a:rPr lang="en-US" dirty="0" smtClean="0">
                <a:solidFill>
                  <a:srgbClr val="8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	Case: OK 		</a:t>
            </a:r>
            <a:r>
              <a:rPr lang="en-US" dirty="0" err="1" smtClean="0">
                <a:solidFill>
                  <a:srgbClr val="800000"/>
                </a:solidFill>
              </a:rPr>
              <a:t>processCommand</a:t>
            </a:r>
            <a:r>
              <a:rPr lang="en-US" dirty="0" smtClean="0">
                <a:solidFill>
                  <a:srgbClr val="8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}</a:t>
            </a:r>
            <a:endParaRPr lang="en-US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7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Shell’s Main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Shell_init</a:t>
            </a:r>
            <a:r>
              <a:rPr lang="en-US" dirty="0" smtClean="0">
                <a:solidFill>
                  <a:srgbClr val="8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	// </a:t>
            </a:r>
            <a:r>
              <a:rPr lang="en-US" dirty="0" err="1" smtClean="0">
                <a:solidFill>
                  <a:srgbClr val="800000"/>
                </a:solidFill>
              </a:rPr>
              <a:t>init</a:t>
            </a:r>
            <a:r>
              <a:rPr lang="en-US" dirty="0" smtClean="0">
                <a:solidFill>
                  <a:srgbClr val="800000"/>
                </a:solidFill>
              </a:rPr>
              <a:t> all variables. 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 define (allocate storage) for some </a:t>
            </a:r>
            <a:r>
              <a:rPr lang="en-US" dirty="0" err="1" smtClean="0">
                <a:solidFill>
                  <a:srgbClr val="800000"/>
                </a:solidFill>
              </a:rPr>
              <a:t>var</a:t>
            </a:r>
            <a:r>
              <a:rPr lang="en-US" dirty="0" smtClean="0">
                <a:solidFill>
                  <a:srgbClr val="800000"/>
                </a:solidFill>
              </a:rPr>
              <a:t>/tables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</a:t>
            </a:r>
            <a:r>
              <a:rPr lang="en-US" dirty="0" err="1" smtClean="0">
                <a:solidFill>
                  <a:srgbClr val="800000"/>
                </a:solidFill>
              </a:rPr>
              <a:t>init</a:t>
            </a:r>
            <a:r>
              <a:rPr lang="en-US" dirty="0" smtClean="0">
                <a:solidFill>
                  <a:srgbClr val="800000"/>
                </a:solidFill>
              </a:rPr>
              <a:t> all tables (e.g., alias table)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//get PATH environment variable (use </a:t>
            </a:r>
            <a:r>
              <a:rPr lang="en-US" dirty="0" err="1" smtClean="0">
                <a:solidFill>
                  <a:srgbClr val="800000"/>
                </a:solidFill>
              </a:rPr>
              <a:t>getenv</a:t>
            </a:r>
            <a:r>
              <a:rPr lang="en-US" dirty="0" smtClean="0">
                <a:solidFill>
                  <a:srgbClr val="800000"/>
                </a:solidFill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//get HOME </a:t>
            </a:r>
            <a:r>
              <a:rPr lang="en-US" dirty="0" err="1" smtClean="0">
                <a:solidFill>
                  <a:srgbClr val="800000"/>
                </a:solidFill>
              </a:rPr>
              <a:t>env</a:t>
            </a:r>
            <a:r>
              <a:rPr lang="en-US" dirty="0" smtClean="0">
                <a:solidFill>
                  <a:srgbClr val="800000"/>
                </a:solidFill>
              </a:rPr>
              <a:t> variable (also use </a:t>
            </a:r>
            <a:r>
              <a:rPr lang="en-US" dirty="0" err="1" smtClean="0">
                <a:solidFill>
                  <a:srgbClr val="800000"/>
                </a:solidFill>
              </a:rPr>
              <a:t>getenv</a:t>
            </a:r>
            <a:r>
              <a:rPr lang="en-US" dirty="0" smtClean="0">
                <a:solidFill>
                  <a:srgbClr val="800000"/>
                </a:solidFill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//disable anything that can kill your shell. 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 (the shell should never die; only can be exit)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 do anything you feel should be done as </a:t>
            </a:r>
            <a:r>
              <a:rPr lang="en-US" dirty="0" err="1" smtClean="0">
                <a:solidFill>
                  <a:srgbClr val="800000"/>
                </a:solidFill>
              </a:rPr>
              <a:t>init</a:t>
            </a:r>
            <a:endParaRPr lang="en-US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543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Shell’s Main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getCommand</a:t>
            </a:r>
            <a:r>
              <a:rPr lang="en-US" dirty="0" smtClean="0">
                <a:solidFill>
                  <a:srgbClr val="8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	</a:t>
            </a:r>
            <a:r>
              <a:rPr lang="en-US" dirty="0" err="1" smtClean="0">
                <a:solidFill>
                  <a:srgbClr val="800000"/>
                </a:solidFill>
              </a:rPr>
              <a:t>init_scanner-and_parser</a:t>
            </a:r>
            <a:r>
              <a:rPr lang="en-US" dirty="0" smtClean="0">
                <a:solidFill>
                  <a:srgbClr val="800000"/>
                </a:solidFill>
              </a:rPr>
              <a:t>(); 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if (</a:t>
            </a:r>
            <a:r>
              <a:rPr lang="en-US" dirty="0" err="1" smtClean="0">
                <a:solidFill>
                  <a:srgbClr val="800000"/>
                </a:solidFill>
              </a:rPr>
              <a:t>yyparse</a:t>
            </a:r>
            <a:r>
              <a:rPr lang="en-US" dirty="0" smtClean="0">
                <a:solidFill>
                  <a:srgbClr val="800000"/>
                </a:solidFill>
              </a:rPr>
              <a:t>()) 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	</a:t>
            </a:r>
            <a:r>
              <a:rPr lang="en-US" dirty="0" err="1" smtClean="0">
                <a:solidFill>
                  <a:srgbClr val="800000"/>
                </a:solidFill>
              </a:rPr>
              <a:t>understand_errors</a:t>
            </a:r>
            <a:r>
              <a:rPr lang="en-US" dirty="0" smtClean="0">
                <a:solidFill>
                  <a:srgbClr val="8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	</a:t>
            </a:r>
            <a:r>
              <a:rPr lang="en-US" dirty="0" smtClean="0">
                <a:solidFill>
                  <a:srgbClr val="800000"/>
                </a:solidFill>
              </a:rPr>
              <a:t>Return (OK);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566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Shell’s Main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recover_from_errors</a:t>
            </a:r>
            <a:r>
              <a:rPr lang="en-US" dirty="0" smtClean="0">
                <a:solidFill>
                  <a:srgbClr val="8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	//Find out if error occurs in middle of command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//That is the command still has a “tail”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//In this case you have to recover by “eating”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 the rest of the command.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// To do this: use </a:t>
            </a:r>
            <a:r>
              <a:rPr lang="en-US" u="sng" dirty="0" err="1" smtClean="0">
                <a:solidFill>
                  <a:srgbClr val="800000"/>
                </a:solidFill>
              </a:rPr>
              <a:t>yylex</a:t>
            </a:r>
            <a:r>
              <a:rPr lang="en-US" u="sng" dirty="0" smtClean="0">
                <a:solidFill>
                  <a:srgbClr val="800000"/>
                </a:solidFill>
              </a:rPr>
              <a:t>()</a:t>
            </a:r>
            <a:r>
              <a:rPr lang="en-US" dirty="0" smtClean="0">
                <a:solidFill>
                  <a:srgbClr val="800000"/>
                </a:solidFill>
              </a:rPr>
              <a:t> directly. 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335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Shell’s Main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processCommand</a:t>
            </a:r>
            <a:r>
              <a:rPr lang="en-US" dirty="0" smtClean="0">
                <a:solidFill>
                  <a:srgbClr val="8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	if (</a:t>
            </a:r>
            <a:r>
              <a:rPr lang="en-US" dirty="0" err="1" smtClean="0">
                <a:solidFill>
                  <a:srgbClr val="800000"/>
                </a:solidFill>
              </a:rPr>
              <a:t>builtin</a:t>
            </a:r>
            <a:r>
              <a:rPr lang="en-US" dirty="0" smtClean="0">
                <a:solidFill>
                  <a:srgbClr val="80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	</a:t>
            </a:r>
            <a:r>
              <a:rPr lang="en-US" dirty="0" err="1" smtClean="0">
                <a:solidFill>
                  <a:srgbClr val="800000"/>
                </a:solidFill>
              </a:rPr>
              <a:t>do_it</a:t>
            </a:r>
            <a:r>
              <a:rPr lang="en-US" dirty="0" smtClean="0">
                <a:solidFill>
                  <a:srgbClr val="8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else 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	</a:t>
            </a:r>
            <a:r>
              <a:rPr lang="en-US" dirty="0" err="1" smtClean="0">
                <a:solidFill>
                  <a:srgbClr val="800000"/>
                </a:solidFill>
              </a:rPr>
              <a:t>execute_it</a:t>
            </a:r>
            <a:r>
              <a:rPr lang="en-US" dirty="0" smtClean="0">
                <a:solidFill>
                  <a:srgbClr val="8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24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Shell’s Main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Do_it</a:t>
            </a:r>
            <a:r>
              <a:rPr lang="en-US" dirty="0" smtClean="0">
                <a:solidFill>
                  <a:srgbClr val="8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	switch (</a:t>
            </a:r>
            <a:r>
              <a:rPr lang="en-US" dirty="0" err="1" smtClean="0">
                <a:solidFill>
                  <a:srgbClr val="800000"/>
                </a:solidFill>
              </a:rPr>
              <a:t>builtin</a:t>
            </a:r>
            <a:r>
              <a:rPr lang="en-US" dirty="0" smtClean="0">
                <a:solidFill>
                  <a:srgbClr val="80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case </a:t>
            </a:r>
            <a:r>
              <a:rPr lang="en-US" dirty="0" err="1" smtClean="0">
                <a:solidFill>
                  <a:srgbClr val="800000"/>
                </a:solidFill>
              </a:rPr>
              <a:t>CDHome</a:t>
            </a:r>
            <a:r>
              <a:rPr lang="en-US" dirty="0" smtClean="0">
                <a:solidFill>
                  <a:srgbClr val="800000"/>
                </a:solidFill>
              </a:rPr>
              <a:t> …  //</a:t>
            </a:r>
            <a:r>
              <a:rPr lang="en-US" dirty="0" err="1" smtClean="0">
                <a:solidFill>
                  <a:srgbClr val="800000"/>
                </a:solidFill>
              </a:rPr>
              <a:t>gohome</a:t>
            </a:r>
            <a:r>
              <a:rPr lang="en-US" dirty="0" smtClean="0">
                <a:solidFill>
                  <a:srgbClr val="8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case </a:t>
            </a:r>
            <a:r>
              <a:rPr lang="en-US" dirty="0" err="1" smtClean="0">
                <a:solidFill>
                  <a:srgbClr val="800000"/>
                </a:solidFill>
              </a:rPr>
              <a:t>CDPath</a:t>
            </a:r>
            <a:r>
              <a:rPr lang="en-US" dirty="0" smtClean="0">
                <a:solidFill>
                  <a:srgbClr val="800000"/>
                </a:solidFill>
              </a:rPr>
              <a:t> …	//</a:t>
            </a:r>
            <a:r>
              <a:rPr lang="en-US" dirty="0" err="1" smtClean="0">
                <a:solidFill>
                  <a:srgbClr val="800000"/>
                </a:solidFill>
              </a:rPr>
              <a:t>chdir</a:t>
            </a:r>
            <a:r>
              <a:rPr lang="en-US" dirty="0" smtClean="0">
                <a:solidFill>
                  <a:srgbClr val="800000"/>
                </a:solidFill>
              </a:rPr>
              <a:t>(path);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case ALIAS …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case UNALIAS …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case SETENV …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case PRINTENV …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}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8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409</TotalTime>
  <Words>380</Words>
  <Application>Microsoft Macintosh PowerPoint</Application>
  <PresentationFormat>On-screen Show (4:3)</PresentationFormat>
  <Paragraphs>141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The Shell Project</vt:lpstr>
      <vt:lpstr>Where is your Shell?</vt:lpstr>
      <vt:lpstr>Initially</vt:lpstr>
      <vt:lpstr>Then …</vt:lpstr>
      <vt:lpstr>Shell’s Main Loop</vt:lpstr>
      <vt:lpstr>Shell’s Main Loop</vt:lpstr>
      <vt:lpstr>Shell’s Main Loop</vt:lpstr>
      <vt:lpstr>Shell’s Main Loop</vt:lpstr>
      <vt:lpstr>Shell’s Main Loop</vt:lpstr>
      <vt:lpstr>Shell’s Main Loop</vt:lpstr>
      <vt:lpstr>The Power of Yacc Actions</vt:lpstr>
      <vt:lpstr>Yacc Snippits</vt:lpstr>
      <vt:lpstr>Shell header file Snippits</vt:lpstr>
      <vt:lpstr>Project Management</vt:lpstr>
    </vt:vector>
  </TitlesOfParts>
  <Company>University of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NutShell Project</dc:title>
  <dc:creator>Sumi Helal</dc:creator>
  <cp:lastModifiedBy>Sumi Helal</cp:lastModifiedBy>
  <cp:revision>14</cp:revision>
  <dcterms:created xsi:type="dcterms:W3CDTF">2015-03-25T23:28:31Z</dcterms:created>
  <dcterms:modified xsi:type="dcterms:W3CDTF">2015-03-26T06:17:53Z</dcterms:modified>
</cp:coreProperties>
</file>