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79" r:id="rId7"/>
    <p:sldId id="261" r:id="rId8"/>
    <p:sldId id="278" r:id="rId9"/>
    <p:sldId id="269" r:id="rId10"/>
    <p:sldId id="270" r:id="rId11"/>
    <p:sldId id="271" r:id="rId12"/>
    <p:sldId id="272" r:id="rId13"/>
    <p:sldId id="273" r:id="rId14"/>
    <p:sldId id="280" r:id="rId15"/>
    <p:sldId id="282" r:id="rId16"/>
    <p:sldId id="285" r:id="rId17"/>
    <p:sldId id="283" r:id="rId18"/>
    <p:sldId id="284" r:id="rId19"/>
    <p:sldId id="274" r:id="rId20"/>
    <p:sldId id="281" r:id="rId21"/>
    <p:sldId id="276" r:id="rId22"/>
    <p:sldId id="277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EFE-1878-47FC-82A8-805BEAECB04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D9B8-EE5A-4CF2-93F0-522AEC7E5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EFE-1878-47FC-82A8-805BEAECB04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D9B8-EE5A-4CF2-93F0-522AEC7E5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EFE-1878-47FC-82A8-805BEAECB04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D9B8-EE5A-4CF2-93F0-522AEC7E5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EFE-1878-47FC-82A8-805BEAECB04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D9B8-EE5A-4CF2-93F0-522AEC7E5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EFE-1878-47FC-82A8-805BEAECB04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D9B8-EE5A-4CF2-93F0-522AEC7E5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EFE-1878-47FC-82A8-805BEAECB04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D9B8-EE5A-4CF2-93F0-522AEC7E5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EFE-1878-47FC-82A8-805BEAECB04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D9B8-EE5A-4CF2-93F0-522AEC7E5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EFE-1878-47FC-82A8-805BEAECB04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D9B8-EE5A-4CF2-93F0-522AEC7E5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EFE-1878-47FC-82A8-805BEAECB04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D9B8-EE5A-4CF2-93F0-522AEC7E5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EFE-1878-47FC-82A8-805BEAECB04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D9B8-EE5A-4CF2-93F0-522AEC7E5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AEFE-1878-47FC-82A8-805BEAECB04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D9B8-EE5A-4CF2-93F0-522AEC7E5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AEFE-1878-47FC-82A8-805BEAECB04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D9B8-EE5A-4CF2-93F0-522AEC7E54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paperpress.com/lexandyacc/download/LexAndYaccTutorial.pdf" TargetMode="External"/><Relationship Id="rId2" Type="http://schemas.openxmlformats.org/officeDocument/2006/relationships/hyperlink" Target="http://www.cs.bilkent.edu.tr/~guvenir/courses/CS315/lex-yacc/lex-yacc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quamentus.com/tut_lexyacc.html" TargetMode="External"/><Relationship Id="rId5" Type="http://schemas.openxmlformats.org/officeDocument/2006/relationships/hyperlink" Target="http://memphis.compilertools.net/interpreter.html" TargetMode="External"/><Relationship Id="rId4" Type="http://schemas.openxmlformats.org/officeDocument/2006/relationships/hyperlink" Target="http://www.cs.arizona.edu/~debray/Teaching/CSc453/DOCS/tutorial-larg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COP4600 - Operating System Design Spring 2015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/>
              <a:t>Overview of </a:t>
            </a:r>
            <a:r>
              <a:rPr lang="en-US" sz="4800" dirty="0" err="1" smtClean="0"/>
              <a:t>Lex</a:t>
            </a:r>
            <a:r>
              <a:rPr lang="en-US" sz="4800" dirty="0" smtClean="0"/>
              <a:t> and </a:t>
            </a:r>
            <a:r>
              <a:rPr lang="en-US" sz="4800" dirty="0" err="1" smtClean="0"/>
              <a:t>Yacc</a:t>
            </a:r>
            <a:endParaRPr lang="en-US" sz="48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Shell Project </a:t>
            </a:r>
            <a:endParaRPr lang="en-US" sz="3600" dirty="0" smtClean="0"/>
          </a:p>
          <a:p>
            <a:r>
              <a:rPr lang="en-US" sz="3000" dirty="0" smtClean="0"/>
              <a:t>Ahmed </a:t>
            </a:r>
            <a:r>
              <a:rPr lang="en-US" sz="3000" dirty="0" err="1" smtClean="0"/>
              <a:t>Khaled</a:t>
            </a:r>
            <a:endParaRPr lang="en-US" sz="3000" dirty="0"/>
          </a:p>
          <a:p>
            <a:endParaRPr lang="en-US" sz="48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Lex</a:t>
            </a:r>
            <a:r>
              <a:rPr lang="en-US" sz="2400" dirty="0" smtClean="0"/>
              <a:t> and </a:t>
            </a:r>
            <a:r>
              <a:rPr lang="en-US" sz="2400" dirty="0" err="1" smtClean="0"/>
              <a:t>yacc</a:t>
            </a:r>
            <a:r>
              <a:rPr lang="en-US" sz="2400" dirty="0" smtClean="0"/>
              <a:t> </a:t>
            </a:r>
            <a:r>
              <a:rPr lang="en-US" sz="2400" dirty="0"/>
              <a:t>files have three </a:t>
            </a:r>
            <a:r>
              <a:rPr lang="en-US" sz="2400" dirty="0" smtClean="0"/>
              <a:t>sections (divided by %%). </a:t>
            </a:r>
            <a:r>
              <a:rPr lang="en-US" sz="2400" dirty="0"/>
              <a:t>The first is sort of "control" information, the second is the actual token or grammar rule definitions, and the last is C code to be copied verbatim to the output. (The output </a:t>
            </a:r>
            <a:r>
              <a:rPr lang="en-US" sz="2400" dirty="0" smtClean="0"/>
              <a:t>is </a:t>
            </a:r>
            <a:r>
              <a:rPr lang="en-US" sz="2400" dirty="0"/>
              <a:t>C code</a:t>
            </a:r>
            <a:r>
              <a:rPr lang="en-US" sz="2400" dirty="0" smtClean="0"/>
              <a:t>!).</a:t>
            </a:r>
          </a:p>
          <a:p>
            <a:endParaRPr lang="en-US" sz="2400" dirty="0"/>
          </a:p>
          <a:p>
            <a:r>
              <a:rPr lang="en-US" sz="2400" dirty="0"/>
              <a:t>Lines 1 </a:t>
            </a:r>
            <a:r>
              <a:rPr lang="en-US" sz="2400" dirty="0" smtClean="0"/>
              <a:t>– 3: </a:t>
            </a:r>
            <a:r>
              <a:rPr lang="en-US" sz="2400" dirty="0"/>
              <a:t>In the control </a:t>
            </a:r>
            <a:r>
              <a:rPr lang="en-US" sz="2400" dirty="0" smtClean="0"/>
              <a:t>sections, </a:t>
            </a:r>
            <a:r>
              <a:rPr lang="en-US" sz="2400" dirty="0"/>
              <a:t>you can indicate C code to be copied </a:t>
            </a:r>
            <a:r>
              <a:rPr lang="en-US" sz="2400" dirty="0" smtClean="0"/>
              <a:t>by </a:t>
            </a:r>
            <a:r>
              <a:rPr lang="en-US" sz="2400" dirty="0"/>
              <a:t>enclosing it with "%{" and "%}". </a:t>
            </a:r>
          </a:p>
          <a:p>
            <a:endParaRPr lang="en-US" sz="2400" dirty="0" smtClean="0"/>
          </a:p>
          <a:p>
            <a:r>
              <a:rPr lang="en-US" sz="2400" dirty="0" smtClean="0"/>
              <a:t>Lines 5-8: They </a:t>
            </a:r>
            <a:r>
              <a:rPr lang="en-US" sz="2400" dirty="0"/>
              <a:t>define a regular expression </a:t>
            </a:r>
            <a:r>
              <a:rPr lang="en-US" sz="2400" dirty="0" smtClean="0"/>
              <a:t>and </a:t>
            </a:r>
            <a:r>
              <a:rPr lang="en-US" sz="2400" dirty="0"/>
              <a:t>an </a:t>
            </a:r>
            <a:r>
              <a:rPr lang="en-US" sz="2400" dirty="0" smtClean="0"/>
              <a:t>action to be executed. A</a:t>
            </a:r>
            <a:r>
              <a:rPr lang="en-US" sz="2400" i="1" dirty="0" smtClean="0"/>
              <a:t>ction</a:t>
            </a:r>
            <a:r>
              <a:rPr lang="en-US" sz="2400" dirty="0"/>
              <a:t> is </a:t>
            </a:r>
            <a:r>
              <a:rPr lang="en-US" sz="2400" dirty="0" smtClean="0"/>
              <a:t>C </a:t>
            </a:r>
            <a:r>
              <a:rPr lang="en-US" sz="2400" dirty="0"/>
              <a:t>code that is copied into the eventual </a:t>
            </a:r>
            <a:r>
              <a:rPr lang="en-US" sz="2400" dirty="0" err="1"/>
              <a:t>lex</a:t>
            </a:r>
            <a:r>
              <a:rPr lang="en-US" sz="2400" dirty="0"/>
              <a:t> </a:t>
            </a:r>
            <a:r>
              <a:rPr lang="en-US" sz="2400" dirty="0" smtClean="0"/>
              <a:t>output. </a:t>
            </a:r>
          </a:p>
          <a:p>
            <a:endParaRPr lang="en-US" sz="2400" dirty="0" smtClean="0"/>
          </a:p>
          <a:p>
            <a:r>
              <a:rPr lang="en-US" sz="2400" dirty="0" smtClean="0"/>
              <a:t>Third section (empty for this example), is </a:t>
            </a:r>
            <a:r>
              <a:rPr lang="en-US" sz="2400" dirty="0"/>
              <a:t>exclusively for copied C code. </a:t>
            </a:r>
            <a:r>
              <a:rPr lang="en-US" sz="2400" dirty="0" smtClean="0"/>
              <a:t>(Unlike </a:t>
            </a:r>
            <a:r>
              <a:rPr lang="en-US" sz="2400" dirty="0"/>
              <a:t>the control </a:t>
            </a:r>
            <a:r>
              <a:rPr lang="en-US" sz="2400" dirty="0" smtClean="0"/>
              <a:t>section, </a:t>
            </a:r>
            <a:r>
              <a:rPr lang="en-US" sz="2400" dirty="0"/>
              <a:t>there is no "%{" or </a:t>
            </a:r>
            <a:r>
              <a:rPr lang="en-US" sz="2400" dirty="0" smtClean="0"/>
              <a:t>"%}".).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Compiling the </a:t>
            </a:r>
            <a:r>
              <a:rPr lang="en-US" dirty="0" err="1" smtClean="0"/>
              <a:t>Hello.lex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ompiling with </a:t>
            </a:r>
            <a:r>
              <a:rPr lang="en-US" sz="2400" dirty="0" smtClean="0">
                <a:solidFill>
                  <a:srgbClr val="FF0000"/>
                </a:solidFill>
              </a:rPr>
              <a:t>flex </a:t>
            </a:r>
            <a:r>
              <a:rPr lang="en-US" sz="2400" dirty="0" err="1" smtClean="0">
                <a:solidFill>
                  <a:srgbClr val="FF0000"/>
                </a:solidFill>
              </a:rPr>
              <a:t>hello.lex</a:t>
            </a:r>
            <a:r>
              <a:rPr lang="en-US" sz="2400" dirty="0" smtClean="0"/>
              <a:t> produces the file </a:t>
            </a:r>
            <a:r>
              <a:rPr lang="en-US" sz="2400" dirty="0" err="1" smtClean="0">
                <a:solidFill>
                  <a:srgbClr val="FF0000"/>
                </a:solidFill>
              </a:rPr>
              <a:t>lex.yy.c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Note that </a:t>
            </a:r>
            <a:r>
              <a:rPr lang="en-US" sz="2400" dirty="0" err="1" smtClean="0"/>
              <a:t>hello.lex</a:t>
            </a:r>
            <a:r>
              <a:rPr lang="en-US" sz="2400" dirty="0" smtClean="0"/>
              <a:t> requires the header file </a:t>
            </a:r>
            <a:r>
              <a:rPr lang="en-US" sz="2400" dirty="0" err="1" smtClean="0">
                <a:solidFill>
                  <a:srgbClr val="FF0000"/>
                </a:solidFill>
              </a:rPr>
              <a:t>y.tab.h</a:t>
            </a:r>
            <a:r>
              <a:rPr lang="en-US" sz="2400" dirty="0" smtClean="0"/>
              <a:t> generated when compiling the </a:t>
            </a:r>
            <a:r>
              <a:rPr lang="en-US" sz="2400" dirty="0" err="1" smtClean="0"/>
              <a:t>yacc</a:t>
            </a:r>
            <a:r>
              <a:rPr lang="en-US" sz="2400" dirty="0" smtClean="0"/>
              <a:t> specifications.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generated source code is written to an output file </a:t>
            </a:r>
            <a:r>
              <a:rPr lang="en-US" sz="2400" dirty="0" err="1" smtClean="0">
                <a:solidFill>
                  <a:srgbClr val="FF0000"/>
                </a:solidFill>
              </a:rPr>
              <a:t>lex.yy.c</a:t>
            </a:r>
            <a:r>
              <a:rPr lang="en-US" sz="2400" dirty="0" smtClean="0"/>
              <a:t>. That file contains the definition of a function called </a:t>
            </a:r>
            <a:r>
              <a:rPr lang="en-US" sz="2400" b="1" dirty="0" err="1" smtClean="0">
                <a:solidFill>
                  <a:srgbClr val="FF0000"/>
                </a:solidFill>
              </a:rPr>
              <a:t>yylex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 that returns 1 whenever an expression you have specified is found in the input text, 0 when end of file is encountered. Each call to </a:t>
            </a:r>
            <a:r>
              <a:rPr lang="en-US" sz="2400" b="1" dirty="0" err="1" smtClean="0"/>
              <a:t>yylex</a:t>
            </a:r>
            <a:r>
              <a:rPr lang="en-US" sz="2400" dirty="0" smtClean="0"/>
              <a:t> parses one token (assuming a return); when </a:t>
            </a:r>
            <a:r>
              <a:rPr lang="en-US" sz="2400" b="1" dirty="0" err="1" smtClean="0"/>
              <a:t>yylex</a:t>
            </a:r>
            <a:r>
              <a:rPr lang="en-US" sz="2400" dirty="0" smtClean="0"/>
              <a:t> is called again, it picks up where it left off.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These commands </a:t>
            </a:r>
            <a:r>
              <a:rPr lang="en-US" sz="2400" i="1" dirty="0" smtClean="0">
                <a:solidFill>
                  <a:srgbClr val="FF0000"/>
                </a:solidFill>
              </a:rPr>
              <a:t>depend on the version</a:t>
            </a:r>
            <a:r>
              <a:rPr lang="en-US" sz="2400" dirty="0" smtClean="0"/>
              <a:t> of </a:t>
            </a:r>
            <a:r>
              <a:rPr lang="en-US" sz="2400" dirty="0" err="1" smtClean="0"/>
              <a:t>lex</a:t>
            </a:r>
            <a:r>
              <a:rPr lang="en-US" sz="2400" dirty="0" smtClean="0"/>
              <a:t> and </a:t>
            </a:r>
            <a:r>
              <a:rPr lang="en-US" sz="2400" dirty="0" err="1" smtClean="0"/>
              <a:t>yacc</a:t>
            </a:r>
            <a:r>
              <a:rPr lang="en-US" sz="2400" dirty="0" smtClean="0"/>
              <a:t>, so if they do not work for you search for matching commands.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Yacc</a:t>
            </a:r>
            <a:r>
              <a:rPr lang="en-US" b="1" dirty="0"/>
              <a:t> (or bison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Yacc</a:t>
            </a:r>
            <a:r>
              <a:rPr lang="en-US" dirty="0" smtClean="0"/>
              <a:t> (or bison) defines the "terminal symbol" token types.</a:t>
            </a:r>
          </a:p>
          <a:p>
            <a:endParaRPr lang="en-US" dirty="0" smtClean="0"/>
          </a:p>
          <a:p>
            <a:r>
              <a:rPr lang="en-US" dirty="0" smtClean="0"/>
              <a:t>compiling by: </a:t>
            </a:r>
            <a:r>
              <a:rPr lang="en-US" dirty="0" smtClean="0">
                <a:solidFill>
                  <a:srgbClr val="FF0000"/>
                </a:solidFill>
              </a:rPr>
              <a:t>bison –</a:t>
            </a:r>
            <a:r>
              <a:rPr lang="en-US" dirty="0" err="1" smtClean="0">
                <a:solidFill>
                  <a:srgbClr val="FF0000"/>
                </a:solidFill>
              </a:rPr>
              <a:t>dy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hello.y</a:t>
            </a:r>
            <a:r>
              <a:rPr lang="en-US" dirty="0" smtClean="0"/>
              <a:t> produces the files </a:t>
            </a:r>
            <a:r>
              <a:rPr lang="en-US" dirty="0" err="1" smtClean="0">
                <a:solidFill>
                  <a:srgbClr val="FF0000"/>
                </a:solidFill>
              </a:rPr>
              <a:t>y.tab.h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y.tab.c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213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the YACC file, main() calls </a:t>
            </a:r>
            <a:r>
              <a:rPr lang="en-US" sz="2400" dirty="0" err="1" smtClean="0">
                <a:solidFill>
                  <a:srgbClr val="FF0000"/>
                </a:solidFill>
              </a:rPr>
              <a:t>yyparse</a:t>
            </a:r>
            <a:r>
              <a:rPr lang="en-US" sz="2400" dirty="0" smtClean="0"/>
              <a:t>() (which is created by YACC as a function in the </a:t>
            </a:r>
            <a:r>
              <a:rPr lang="en-US" sz="2400" dirty="0" err="1" smtClean="0"/>
              <a:t>yacc</a:t>
            </a:r>
            <a:r>
              <a:rPr lang="en-US" sz="2400" dirty="0" smtClean="0"/>
              <a:t>-generated </a:t>
            </a:r>
            <a:r>
              <a:rPr lang="en-US" sz="2400" dirty="0" err="1" smtClean="0"/>
              <a:t>y.tab.c</a:t>
            </a:r>
            <a:r>
              <a:rPr lang="en-US" sz="2400" dirty="0" smtClean="0"/>
              <a:t>).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yyparse</a:t>
            </a:r>
            <a:r>
              <a:rPr lang="en-US" sz="2400" dirty="0" smtClean="0"/>
              <a:t> reads a stream of token/value pairs from </a:t>
            </a:r>
            <a:r>
              <a:rPr lang="en-US" sz="2400" dirty="0" err="1" smtClean="0">
                <a:solidFill>
                  <a:srgbClr val="FF0000"/>
                </a:solidFill>
              </a:rPr>
              <a:t>yylex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yylex</a:t>
            </a:r>
            <a:r>
              <a:rPr lang="en-US" sz="2400" dirty="0" smtClean="0"/>
              <a:t> reads characters from a FILE pointer called </a:t>
            </a:r>
            <a:r>
              <a:rPr lang="en-US" sz="2400" dirty="0" err="1" smtClean="0">
                <a:solidFill>
                  <a:srgbClr val="FF0000"/>
                </a:solidFill>
              </a:rPr>
              <a:t>yyin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(by default points to </a:t>
            </a:r>
            <a:r>
              <a:rPr lang="en-US" sz="2400" dirty="0" err="1" smtClean="0"/>
              <a:t>stdin</a:t>
            </a:r>
            <a:r>
              <a:rPr lang="en-US" sz="2400" dirty="0" smtClean="0"/>
              <a:t>) and outputs to </a:t>
            </a:r>
            <a:r>
              <a:rPr lang="en-US" sz="2400" dirty="0" err="1" smtClean="0">
                <a:solidFill>
                  <a:srgbClr val="FF0000"/>
                </a:solidFill>
              </a:rPr>
              <a:t>yyout</a:t>
            </a:r>
            <a:r>
              <a:rPr lang="en-US" sz="2400" dirty="0" smtClean="0"/>
              <a:t> (by default to </a:t>
            </a:r>
            <a:r>
              <a:rPr lang="en-US" sz="2400" dirty="0" err="1" smtClean="0"/>
              <a:t>stdout</a:t>
            </a:r>
            <a:r>
              <a:rPr lang="en-US" sz="2400" dirty="0" smtClean="0"/>
              <a:t>).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Each call to </a:t>
            </a:r>
            <a:r>
              <a:rPr lang="en-US" sz="2400" dirty="0" err="1" smtClean="0"/>
              <a:t>yylex</a:t>
            </a:r>
            <a:r>
              <a:rPr lang="en-US" sz="2400" dirty="0" smtClean="0"/>
              <a:t> returns an integer value represents a token type telling YACC what kind of token it has read. The token may optionally have a value, which should be placed in the variable </a:t>
            </a:r>
            <a:r>
              <a:rPr lang="en-US" sz="2400" dirty="0" err="1" smtClean="0">
                <a:solidFill>
                  <a:srgbClr val="FF0000"/>
                </a:solidFill>
              </a:rPr>
              <a:t>yylval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accesses </a:t>
            </a:r>
            <a:r>
              <a:rPr lang="en-US" dirty="0" err="1" smtClean="0"/>
              <a:t>yylval</a:t>
            </a:r>
            <a:r>
              <a:rPr lang="en-US" dirty="0" smtClean="0"/>
              <a:t> by declaring in the scope of the </a:t>
            </a:r>
            <a:r>
              <a:rPr lang="en-US" dirty="0" err="1" smtClean="0"/>
              <a:t>lexer</a:t>
            </a:r>
            <a:r>
              <a:rPr lang="en-US" dirty="0" smtClean="0"/>
              <a:t> as an extern variable “</a:t>
            </a:r>
            <a:r>
              <a:rPr lang="en-US" dirty="0" smtClean="0">
                <a:solidFill>
                  <a:srgbClr val="FF0000"/>
                </a:solidFill>
              </a:rPr>
              <a:t>extern YYSTYPE </a:t>
            </a:r>
            <a:r>
              <a:rPr lang="en-US" dirty="0" err="1" smtClean="0">
                <a:solidFill>
                  <a:srgbClr val="FF0000"/>
                </a:solidFill>
              </a:rPr>
              <a:t>yylval</a:t>
            </a:r>
            <a:r>
              <a:rPr lang="en-US" dirty="0" smtClean="0"/>
              <a:t>;”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657600"/>
            <a:ext cx="62484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more complex actions, the user will often want to know the actual text that matched some </a:t>
            </a:r>
            <a:r>
              <a:rPr lang="en-US" dirty="0" smtClean="0"/>
              <a:t>expression. </a:t>
            </a:r>
            <a:r>
              <a:rPr lang="en-US" dirty="0" err="1" smtClean="0"/>
              <a:t>Lex</a:t>
            </a:r>
            <a:r>
              <a:rPr lang="en-US" dirty="0" smtClean="0"/>
              <a:t> leaves this text in an external character array named </a:t>
            </a:r>
            <a:r>
              <a:rPr lang="en-US" dirty="0" err="1" smtClean="0">
                <a:solidFill>
                  <a:srgbClr val="FF0000"/>
                </a:solidFill>
              </a:rPr>
              <a:t>yytext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                    [</a:t>
            </a:r>
            <a:r>
              <a:rPr lang="en-US" dirty="0" smtClean="0"/>
              <a:t>a-z</a:t>
            </a:r>
            <a:r>
              <a:rPr lang="en-US" dirty="0" smtClean="0"/>
              <a:t>]+    </a:t>
            </a:r>
            <a:r>
              <a:rPr lang="en-US" dirty="0" err="1" smtClean="0"/>
              <a:t>printf</a:t>
            </a:r>
            <a:r>
              <a:rPr lang="en-US" dirty="0" smtClean="0"/>
              <a:t>("%s", </a:t>
            </a:r>
            <a:r>
              <a:rPr lang="en-US" dirty="0" err="1" smtClean="0"/>
              <a:t>yytext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Sometimes it is more convenient to know the end of what has been found; hence </a:t>
            </a:r>
            <a:r>
              <a:rPr lang="en-US" dirty="0" err="1" smtClean="0"/>
              <a:t>Lex</a:t>
            </a:r>
            <a:r>
              <a:rPr lang="en-US" dirty="0" smtClean="0"/>
              <a:t> also provides a count </a:t>
            </a:r>
            <a:r>
              <a:rPr lang="en-US" dirty="0" err="1" smtClean="0">
                <a:solidFill>
                  <a:srgbClr val="FF0000"/>
                </a:solidFill>
              </a:rPr>
              <a:t>yyleng</a:t>
            </a:r>
            <a:r>
              <a:rPr lang="en-US" dirty="0" smtClean="0"/>
              <a:t> of the number of characters </a:t>
            </a:r>
            <a:r>
              <a:rPr lang="en-US" dirty="0" smtClean="0"/>
              <a:t>matched (count </a:t>
            </a:r>
            <a:r>
              <a:rPr lang="en-US" dirty="0" smtClean="0"/>
              <a:t>both the number of words and the number of characters in words in the </a:t>
            </a:r>
            <a:r>
              <a:rPr lang="en-US" dirty="0" smtClean="0"/>
              <a:t>input).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[</a:t>
            </a:r>
            <a:r>
              <a:rPr lang="en-US" dirty="0" smtClean="0"/>
              <a:t>a-</a:t>
            </a:r>
            <a:r>
              <a:rPr lang="en-US" dirty="0" err="1" smtClean="0"/>
              <a:t>zA</a:t>
            </a:r>
            <a:r>
              <a:rPr lang="en-US" dirty="0" smtClean="0"/>
              <a:t>-Z]+ {words++; chars += </a:t>
            </a:r>
            <a:r>
              <a:rPr lang="en-US" dirty="0" err="1" smtClean="0"/>
              <a:t>yyleng</a:t>
            </a:r>
            <a:r>
              <a:rPr lang="en-US" dirty="0" smtClean="0"/>
              <a:t>;}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//Accumulates </a:t>
            </a:r>
            <a:r>
              <a:rPr lang="en-US" dirty="0" smtClean="0"/>
              <a:t>in chars the number of </a:t>
            </a:r>
            <a:r>
              <a:rPr lang="en-US" dirty="0" smtClean="0"/>
              <a:t>characters.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</a:t>
            </a:r>
            <a:r>
              <a:rPr lang="en-US" dirty="0" err="1" smtClean="0"/>
              <a:t>yytext</a:t>
            </a:r>
            <a:r>
              <a:rPr lang="en-US" dirty="0" smtClean="0"/>
              <a:t>[yyleng-1]</a:t>
            </a:r>
          </a:p>
          <a:p>
            <a:pPr>
              <a:buNone/>
            </a:pPr>
            <a:r>
              <a:rPr lang="en-US" dirty="0" smtClean="0"/>
              <a:t>       // Access the </a:t>
            </a:r>
            <a:r>
              <a:rPr lang="en-US" dirty="0" smtClean="0"/>
              <a:t>last character in the string </a:t>
            </a:r>
            <a:r>
              <a:rPr lang="en-US" dirty="0" smtClean="0"/>
              <a:t>matched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Input is copied to output one character at a time. </a:t>
            </a:r>
            <a:r>
              <a:rPr lang="en-US" sz="2400" dirty="0" smtClean="0"/>
              <a:t>If </a:t>
            </a:r>
            <a:r>
              <a:rPr lang="en-US" sz="2400" dirty="0" smtClean="0"/>
              <a:t>we don’t specify any rules then the default action is to match everything and copy it to output. Defaults for input and output are </a:t>
            </a:r>
            <a:r>
              <a:rPr lang="en-US" sz="2400" dirty="0" err="1" smtClean="0"/>
              <a:t>stdin</a:t>
            </a:r>
            <a:r>
              <a:rPr lang="en-US" sz="2400" dirty="0" smtClean="0"/>
              <a:t> and </a:t>
            </a:r>
            <a:r>
              <a:rPr lang="en-US" sz="2400" dirty="0" err="1" smtClean="0"/>
              <a:t>stdout</a:t>
            </a:r>
            <a:r>
              <a:rPr lang="en-US" sz="2400" dirty="0" smtClean="0"/>
              <a:t>, respectively. Here is the same example with defaults explicitly coded: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667001"/>
            <a:ext cx="7238999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Anything </a:t>
            </a:r>
            <a:r>
              <a:rPr lang="en-US" sz="2800" dirty="0" smtClean="0"/>
              <a:t>not starting in column one is copied </a:t>
            </a:r>
            <a:r>
              <a:rPr lang="en-US" sz="2800" dirty="0" smtClean="0"/>
              <a:t>to </a:t>
            </a:r>
            <a:r>
              <a:rPr lang="en-US" sz="2800" dirty="0" smtClean="0"/>
              <a:t>the generated C file. We may take advantage of this behavior to specify comments in our </a:t>
            </a:r>
            <a:r>
              <a:rPr lang="en-US" sz="2800" dirty="0" err="1" smtClean="0"/>
              <a:t>lex</a:t>
            </a:r>
            <a:r>
              <a:rPr lang="en-US" sz="2800" dirty="0" smtClean="0"/>
              <a:t> file.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 smtClean="0"/>
              <a:t>this example there are two patterns, “.” and “\n”, with an ECHO action </a:t>
            </a:r>
            <a:r>
              <a:rPr lang="en-US" sz="2800" dirty="0" smtClean="0"/>
              <a:t>associated. 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ECHO</a:t>
            </a:r>
            <a:r>
              <a:rPr lang="en-US" sz="2800" dirty="0" smtClean="0"/>
              <a:t> </a:t>
            </a:r>
            <a:r>
              <a:rPr lang="en-US" sz="2800" dirty="0" smtClean="0"/>
              <a:t>is a </a:t>
            </a:r>
            <a:r>
              <a:rPr lang="en-US" sz="2800" dirty="0" smtClean="0">
                <a:solidFill>
                  <a:srgbClr val="FF0000"/>
                </a:solidFill>
              </a:rPr>
              <a:t>macro</a:t>
            </a:r>
            <a:r>
              <a:rPr lang="en-US" sz="2800" dirty="0" smtClean="0"/>
              <a:t> that writes code matched by the </a:t>
            </a:r>
            <a:r>
              <a:rPr lang="en-US" sz="2800" dirty="0" smtClean="0"/>
              <a:t>pattern, the </a:t>
            </a:r>
            <a:r>
              <a:rPr lang="en-US" sz="2800" dirty="0" smtClean="0"/>
              <a:t>default action for any unmatched strings. </a:t>
            </a:r>
            <a:r>
              <a:rPr lang="en-US" sz="2800" dirty="0" smtClean="0"/>
              <a:t>Typically defined </a:t>
            </a:r>
            <a:r>
              <a:rPr lang="en-US" sz="2800" dirty="0" smtClean="0"/>
              <a:t>as: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#</a:t>
            </a:r>
            <a:r>
              <a:rPr lang="en-US" sz="2800" dirty="0" smtClean="0"/>
              <a:t>define ECHO </a:t>
            </a:r>
            <a:r>
              <a:rPr lang="en-US" sz="2800" dirty="0" err="1" smtClean="0"/>
              <a:t>fwrite</a:t>
            </a:r>
            <a:r>
              <a:rPr lang="en-US" sz="2800" dirty="0" smtClean="0"/>
              <a:t>(</a:t>
            </a:r>
            <a:r>
              <a:rPr lang="en-US" sz="2800" dirty="0" err="1" smtClean="0"/>
              <a:t>yytext</a:t>
            </a:r>
            <a:r>
              <a:rPr lang="en-US" sz="2800" dirty="0" smtClean="0"/>
              <a:t>, </a:t>
            </a:r>
            <a:r>
              <a:rPr lang="en-US" sz="2800" dirty="0" err="1" smtClean="0"/>
              <a:t>yyleng</a:t>
            </a:r>
            <a:r>
              <a:rPr lang="en-US" sz="2800" dirty="0" smtClean="0"/>
              <a:t>, 1, </a:t>
            </a:r>
            <a:r>
              <a:rPr lang="en-US" sz="2800" dirty="0" err="1" smtClean="0"/>
              <a:t>yyout</a:t>
            </a:r>
            <a:r>
              <a:rPr lang="en-US" sz="2800" dirty="0" smtClean="0"/>
              <a:t>) 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yyout</a:t>
            </a:r>
            <a:r>
              <a:rPr lang="en-US" sz="2800" dirty="0" smtClean="0"/>
              <a:t> </a:t>
            </a:r>
            <a:r>
              <a:rPr lang="en-US" sz="2800" dirty="0" smtClean="0"/>
              <a:t>is the output file and defaults to </a:t>
            </a:r>
            <a:r>
              <a:rPr lang="en-US" sz="2800" dirty="0" err="1" smtClean="0"/>
              <a:t>stdout</a:t>
            </a:r>
            <a:r>
              <a:rPr lang="en-US" sz="2800" dirty="0" smtClean="0"/>
              <a:t>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the output files using: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gcc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lex.yy.c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y.tab.c</a:t>
            </a:r>
            <a:r>
              <a:rPr lang="en-US" dirty="0" smtClean="0">
                <a:solidFill>
                  <a:srgbClr val="FF0000"/>
                </a:solidFill>
              </a:rPr>
              <a:t>   –o </a:t>
            </a:r>
            <a:r>
              <a:rPr lang="en-US" dirty="0" err="1" smtClean="0">
                <a:solidFill>
                  <a:srgbClr val="FF0000"/>
                </a:solidFill>
              </a:rPr>
              <a:t>hello.exe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00400"/>
            <a:ext cx="3952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Lex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"Lexical </a:t>
            </a:r>
            <a:r>
              <a:rPr lang="en-US" dirty="0" err="1" smtClean="0"/>
              <a:t>Analyser</a:t>
            </a:r>
            <a:r>
              <a:rPr lang="en-US" dirty="0" smtClean="0"/>
              <a:t>“. Its </a:t>
            </a:r>
            <a:r>
              <a:rPr lang="en-US" dirty="0"/>
              <a:t>main job is to break up an input stream into more usable </a:t>
            </a:r>
            <a:r>
              <a:rPr lang="en-US" dirty="0" smtClean="0"/>
              <a:t>elements called tokens.</a:t>
            </a:r>
            <a:endParaRPr lang="en-US" dirty="0"/>
          </a:p>
          <a:p>
            <a:pPr algn="just">
              <a:buNone/>
            </a:pPr>
            <a:endParaRPr lang="en-US" b="1" dirty="0"/>
          </a:p>
          <a:p>
            <a:pPr algn="just"/>
            <a:r>
              <a:rPr lang="en-US" dirty="0" err="1"/>
              <a:t>Yacc</a:t>
            </a:r>
            <a:r>
              <a:rPr lang="en-US" dirty="0"/>
              <a:t> is </a:t>
            </a:r>
            <a:r>
              <a:rPr lang="en-US" dirty="0" smtClean="0"/>
              <a:t>a “</a:t>
            </a:r>
            <a:r>
              <a:rPr lang="en-US" dirty="0"/>
              <a:t>P</a:t>
            </a:r>
            <a:r>
              <a:rPr lang="en-US" dirty="0" smtClean="0"/>
              <a:t>arser“. Its </a:t>
            </a:r>
            <a:r>
              <a:rPr lang="en-US" dirty="0"/>
              <a:t>job is to </a:t>
            </a:r>
            <a:r>
              <a:rPr lang="en-US" dirty="0" smtClean="0"/>
              <a:t>analyze (and verify syntactically) </a:t>
            </a:r>
            <a:r>
              <a:rPr lang="en-US" dirty="0"/>
              <a:t>the structure of the input </a:t>
            </a:r>
            <a:r>
              <a:rPr lang="en-US" dirty="0" smtClean="0"/>
              <a:t>stream</a:t>
            </a:r>
            <a:r>
              <a:rPr lang="en-US" dirty="0"/>
              <a:t> </a:t>
            </a:r>
            <a:r>
              <a:rPr lang="en-US" dirty="0" smtClean="0"/>
              <a:t>in terms of tokens, according to syntactic rules (grammar).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GNU </a:t>
            </a:r>
            <a:r>
              <a:rPr lang="en-US" dirty="0"/>
              <a:t>has it's own, enhanced, versions </a:t>
            </a:r>
            <a:r>
              <a:rPr lang="en-US" dirty="0" smtClean="0"/>
              <a:t>of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, called </a:t>
            </a:r>
            <a:r>
              <a:rPr lang="en-US" b="1" i="1" dirty="0"/>
              <a:t>Flex</a:t>
            </a:r>
            <a:r>
              <a:rPr lang="en-US" dirty="0"/>
              <a:t> and </a:t>
            </a:r>
            <a:r>
              <a:rPr lang="en-US" b="1" i="1" dirty="0"/>
              <a:t>Bison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“Simple Calculator”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715350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4419600" cy="1143000"/>
          </a:xfrm>
        </p:spPr>
        <p:txBody>
          <a:bodyPr/>
          <a:lstStyle/>
          <a:p>
            <a:r>
              <a:rPr lang="en-US" dirty="0" err="1" smtClean="0"/>
              <a:t>Yacc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7924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572000"/>
            <a:ext cx="1947862" cy="191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http://www.cs.bilkent.edu.tr/~guvenir/courses/CS315/lex-yacc/lex-yacc.pdf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http://epaperpress.com/lexandyacc/download/LexAndYaccTutorial.pdf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http://www.cs.arizona.edu/~debray/Teaching/CSc453/DOCS/tutorial-large.pdf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http://memphis.compilertools.net/interpreter.html</a:t>
            </a:r>
            <a:endParaRPr lang="en-US" dirty="0" smtClean="0"/>
          </a:p>
          <a:p>
            <a:r>
              <a:rPr lang="en-US" dirty="0" err="1" smtClean="0">
                <a:hlinkClick r:id="rId6"/>
              </a:rPr>
              <a:t>http://aquamentus.com/tut_lexyacc.html</a:t>
            </a:r>
            <a:endParaRPr lang="en-US" dirty="0" smtClean="0"/>
          </a:p>
          <a:p>
            <a:r>
              <a:rPr lang="en-US" dirty="0" smtClean="0"/>
              <a:t>https://www.ualberta.ca/dept/chemeng/AIX-43/share/man/info/C/a_doc_lib/aixprggd/genprogc/ie_prog_4lex_yacc.htm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>
            <a:no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sz="3000" dirty="0" err="1"/>
              <a:t>Lex</a:t>
            </a:r>
            <a:r>
              <a:rPr lang="en-US" sz="3000" dirty="0"/>
              <a:t> and </a:t>
            </a:r>
            <a:r>
              <a:rPr lang="en-US" sz="3000" dirty="0" err="1"/>
              <a:t>yacc</a:t>
            </a:r>
            <a:r>
              <a:rPr lang="en-US" sz="3000" dirty="0"/>
              <a:t> provide a generalized and automated way to read input files or user commands according to </a:t>
            </a:r>
            <a:r>
              <a:rPr lang="en-US" sz="3000" dirty="0" smtClean="0"/>
              <a:t>syntax and patterns you </a:t>
            </a:r>
            <a:r>
              <a:rPr lang="en-US" sz="3000" dirty="0"/>
              <a:t>specify</a:t>
            </a:r>
            <a:r>
              <a:rPr lang="en-US" sz="3000" dirty="0" smtClean="0"/>
              <a:t>.</a:t>
            </a:r>
            <a:endParaRPr lang="en-US" sz="3000" dirty="0"/>
          </a:p>
          <a:p>
            <a:pPr algn="just"/>
            <a:r>
              <a:rPr lang="en-US" sz="3000" dirty="0"/>
              <a:t>The </a:t>
            </a:r>
            <a:r>
              <a:rPr lang="en-US" sz="3000" dirty="0" smtClean="0"/>
              <a:t>syntax and patterns are a set </a:t>
            </a:r>
            <a:r>
              <a:rPr lang="en-US" sz="3000" dirty="0"/>
              <a:t>of tokens </a:t>
            </a:r>
            <a:r>
              <a:rPr lang="en-US" sz="3000" dirty="0" smtClean="0"/>
              <a:t>and structured </a:t>
            </a:r>
            <a:r>
              <a:rPr lang="en-US" sz="3000" dirty="0"/>
              <a:t>commands defined using your </a:t>
            </a:r>
            <a:r>
              <a:rPr lang="en-US" sz="3000" dirty="0" err="1"/>
              <a:t>Lex</a:t>
            </a:r>
            <a:r>
              <a:rPr lang="en-US" sz="3000" dirty="0"/>
              <a:t> and </a:t>
            </a:r>
            <a:r>
              <a:rPr lang="en-US" sz="3000" dirty="0" err="1"/>
              <a:t>yacc</a:t>
            </a:r>
            <a:r>
              <a:rPr lang="en-US" sz="3000" dirty="0" smtClean="0"/>
              <a:t>.</a:t>
            </a:r>
            <a:endParaRPr lang="en-US" sz="3000" dirty="0"/>
          </a:p>
          <a:p>
            <a:pPr algn="just"/>
            <a:r>
              <a:rPr lang="en-US" sz="3000" dirty="0"/>
              <a:t>They actually compile your </a:t>
            </a:r>
            <a:r>
              <a:rPr lang="en-US" sz="3000" dirty="0" smtClean="0"/>
              <a:t>patterns </a:t>
            </a:r>
            <a:r>
              <a:rPr lang="en-US" sz="3000" dirty="0"/>
              <a:t>into a state machine in C, which means that they are very fast and very type safe.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85344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0" y="4572000"/>
            <a:ext cx="3657600" cy="213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How do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/>
              <a:t> </a:t>
            </a:r>
            <a:r>
              <a:rPr lang="en-US" dirty="0" smtClean="0"/>
              <a:t>Work?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711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with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Which function in which file? </a:t>
            </a:r>
            <a:endParaRPr lang="en-US" sz="3600" dirty="0"/>
          </a:p>
        </p:txBody>
      </p:sp>
      <p:pic>
        <p:nvPicPr>
          <p:cNvPr id="4" name="Picture 3" descr="Screen Shot 2015-03-15 at 4.31.3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44521"/>
            <a:ext cx="9144000" cy="3670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5029200"/>
            <a:ext cx="533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33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1"/>
            <a:ext cx="41243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371600"/>
            <a:ext cx="43910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Lex</a:t>
            </a:r>
            <a:r>
              <a:rPr lang="en-US" dirty="0" smtClean="0"/>
              <a:t> &amp; </a:t>
            </a:r>
            <a:r>
              <a:rPr lang="en-US" dirty="0" err="1" smtClean="0"/>
              <a:t>Yacc</a:t>
            </a:r>
            <a:r>
              <a:rPr lang="en-US" dirty="0" smtClean="0"/>
              <a:t> Specifications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“Hello World”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Hello.lex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423" y="2133600"/>
            <a:ext cx="7346177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751</Words>
  <Application>Microsoft Office PowerPoint</Application>
  <PresentationFormat>On-screen Show (4:3)</PresentationFormat>
  <Paragraphs>81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COP4600 - Operating System Design Spring 2015  </vt:lpstr>
      <vt:lpstr>What are Lex and Yacc?</vt:lpstr>
      <vt:lpstr>Lex and Yacc cont’d</vt:lpstr>
      <vt:lpstr>How do Lex and Yacc Work?</vt:lpstr>
      <vt:lpstr>Basic flow</vt:lpstr>
      <vt:lpstr>Compiling with Lex and Yacc Which function in which file? </vt:lpstr>
      <vt:lpstr>Structure of Lex &amp; Yacc Specifications</vt:lpstr>
      <vt:lpstr>“Hello World” lex and yacc Example</vt:lpstr>
      <vt:lpstr>Hello.lex</vt:lpstr>
      <vt:lpstr>Slide 10</vt:lpstr>
      <vt:lpstr>Compiling the Hello.lex</vt:lpstr>
      <vt:lpstr>Hello.y</vt:lpstr>
      <vt:lpstr>Yacc (or bison)</vt:lpstr>
      <vt:lpstr>Slide 14</vt:lpstr>
      <vt:lpstr>Slide 15</vt:lpstr>
      <vt:lpstr>Slide 16</vt:lpstr>
      <vt:lpstr>Slide 17</vt:lpstr>
      <vt:lpstr>Slide 18</vt:lpstr>
      <vt:lpstr>Compiling everything together</vt:lpstr>
      <vt:lpstr>“Simple Calculator” lex and yacc Example</vt:lpstr>
      <vt:lpstr>Lex file</vt:lpstr>
      <vt:lpstr>Yacc</vt:lpstr>
      <vt:lpstr>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COP4600 - Operating System Design The Shell Project Spring 2015</dc:title>
  <dc:creator>user</dc:creator>
  <cp:lastModifiedBy>user</cp:lastModifiedBy>
  <cp:revision>28</cp:revision>
  <dcterms:created xsi:type="dcterms:W3CDTF">2015-03-12T22:49:33Z</dcterms:created>
  <dcterms:modified xsi:type="dcterms:W3CDTF">2015-03-16T13:20:31Z</dcterms:modified>
</cp:coreProperties>
</file>