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2"/>
  </p:notesMasterIdLst>
  <p:sldIdLst>
    <p:sldId id="256" r:id="rId2"/>
    <p:sldId id="286" r:id="rId3"/>
    <p:sldId id="263" r:id="rId4"/>
    <p:sldId id="282" r:id="rId5"/>
    <p:sldId id="268" r:id="rId6"/>
    <p:sldId id="290" r:id="rId7"/>
    <p:sldId id="264" r:id="rId8"/>
    <p:sldId id="258" r:id="rId9"/>
    <p:sldId id="289" r:id="rId10"/>
    <p:sldId id="287" r:id="rId11"/>
    <p:sldId id="278" r:id="rId12"/>
    <p:sldId id="279" r:id="rId13"/>
    <p:sldId id="284" r:id="rId14"/>
    <p:sldId id="285" r:id="rId15"/>
    <p:sldId id="281" r:id="rId16"/>
    <p:sldId id="283" r:id="rId17"/>
    <p:sldId id="261" r:id="rId18"/>
    <p:sldId id="274" r:id="rId19"/>
    <p:sldId id="269"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98"/>
    <p:restoredTop sz="94646"/>
  </p:normalViewPr>
  <p:slideViewPr>
    <p:cSldViewPr snapToGrid="0" snapToObjects="1">
      <p:cViewPr varScale="1">
        <p:scale>
          <a:sx n="47" d="100"/>
          <a:sy n="47" d="100"/>
        </p:scale>
        <p:origin x="232"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E8C1B-65A7-8D4E-B988-7069687071D0}"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3637D-10BC-D041-AA0E-B3FD8FD60727}" type="slidenum">
              <a:rPr lang="en-US" smtClean="0"/>
              <a:t>‹#›</a:t>
            </a:fld>
            <a:endParaRPr lang="en-US"/>
          </a:p>
        </p:txBody>
      </p:sp>
    </p:spTree>
    <p:extLst>
      <p:ext uri="{BB962C8B-B14F-4D97-AF65-F5344CB8AC3E}">
        <p14:creationId xmlns:p14="http://schemas.microsoft.com/office/powerpoint/2010/main" val="182923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and </a:t>
            </a:r>
            <a:r>
              <a:rPr lang="en-US" dirty="0" err="1"/>
              <a:t>ECoG</a:t>
            </a:r>
            <a:r>
              <a:rPr lang="en-US" dirty="0"/>
              <a:t> are able to measure population cortical potentials. </a:t>
            </a:r>
            <a:r>
              <a:rPr lang="en-US" dirty="0" err="1"/>
              <a:t>ECoG</a:t>
            </a:r>
            <a:r>
              <a:rPr lang="en-US" dirty="0"/>
              <a:t> involves the placement of surface electrodes on the surface of the brain under the bone and leathery dura mater. This increases the spatial resolution and decreases noise of neuronal recordings compared to EEG. As shown in the figure on the right, power of cortical signals in low frequencies is thought to represent central modulation of cortical activity via thalamocortical or other subcortical interactions. Power in high frequencies is thought to represent local cortical circuit activity. </a:t>
            </a:r>
          </a:p>
          <a:p>
            <a:endParaRPr lang="en-US" dirty="0"/>
          </a:p>
          <a:p>
            <a:r>
              <a:rPr lang="en-US" dirty="0"/>
              <a:t>The figure on the right demonstrates an average power spectrum density during rest in blue and movement in red; the y-axis is power and x-axis is frequency. Prior to movement during rest, high beta power is observed in the motor cortex. The initiation of movement requires “Event related desynchronization” of the beta signal, where beta power decreases. Patients with </a:t>
            </a:r>
            <a:r>
              <a:rPr lang="en-US" dirty="0" err="1"/>
              <a:t>Parkinsons</a:t>
            </a:r>
            <a:r>
              <a:rPr lang="en-US" dirty="0"/>
              <a:t> disease are unable to decrease the beta power in their motor cortex and this is thought to be at least partially responsible for the bradykinesia observed. Simultaneously or slightly later, an increase in high gamma power is observed correlating with actual movement. </a:t>
            </a:r>
          </a:p>
        </p:txBody>
      </p:sp>
      <p:sp>
        <p:nvSpPr>
          <p:cNvPr id="4" name="Slide Number Placeholder 3"/>
          <p:cNvSpPr>
            <a:spLocks noGrp="1"/>
          </p:cNvSpPr>
          <p:nvPr>
            <p:ph type="sldNum" sz="quarter" idx="5"/>
          </p:nvPr>
        </p:nvSpPr>
        <p:spPr/>
        <p:txBody>
          <a:bodyPr/>
          <a:lstStyle/>
          <a:p>
            <a:fld id="{82B4990A-4A1F-C748-A4F9-730867261A9F}" type="slidenum">
              <a:rPr lang="en-US" smtClean="0"/>
              <a:t>2</a:t>
            </a:fld>
            <a:endParaRPr lang="en-US"/>
          </a:p>
        </p:txBody>
      </p:sp>
    </p:spTree>
    <p:extLst>
      <p:ext uri="{BB962C8B-B14F-4D97-AF65-F5344CB8AC3E}">
        <p14:creationId xmlns:p14="http://schemas.microsoft.com/office/powerpoint/2010/main" val="4769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17</a:t>
            </a:fld>
            <a:endParaRPr lang="en-US"/>
          </a:p>
        </p:txBody>
      </p:sp>
    </p:spTree>
    <p:extLst>
      <p:ext uri="{BB962C8B-B14F-4D97-AF65-F5344CB8AC3E}">
        <p14:creationId xmlns:p14="http://schemas.microsoft.com/office/powerpoint/2010/main" val="302056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we were curious about how these dynamics differed in imagined and actual movement. Subjects undergoing </a:t>
            </a:r>
            <a:r>
              <a:rPr lang="en-US" dirty="0" err="1"/>
              <a:t>ECoG</a:t>
            </a:r>
            <a:r>
              <a:rPr lang="en-US" dirty="0"/>
              <a:t> monitoring for medically refractory epilepsy participated in two interleaved tasks of hand grip and tongue protrusion  at rate of once per second (1 Hz), alternating between task and rest cued by a screen. on-screen cue. In the first trial, </a:t>
            </a:r>
            <a:r>
              <a:rPr lang="en-US" dirty="0" err="1"/>
              <a:t>pateints</a:t>
            </a:r>
            <a:r>
              <a:rPr lang="en-US" dirty="0"/>
              <a:t> were asked to complete the actual movement; in the second trial they were asked to “imagine what it would feel like to complete the movement”. </a:t>
            </a:r>
            <a:r>
              <a:rPr lang="en-US" dirty="0" err="1"/>
              <a:t>Dataglove</a:t>
            </a:r>
            <a:r>
              <a:rPr lang="en-US" dirty="0"/>
              <a:t> or </a:t>
            </a:r>
            <a:r>
              <a:rPr lang="en-US" dirty="0" err="1"/>
              <a:t>sublinguakl</a:t>
            </a:r>
            <a:r>
              <a:rPr lang="en-US" dirty="0"/>
              <a:t> </a:t>
            </a:r>
            <a:r>
              <a:rPr lang="en-US"/>
              <a:t>EMG were used </a:t>
            </a:r>
            <a:r>
              <a:rPr lang="en-US" dirty="0"/>
              <a:t>to verify absence of movement during </a:t>
            </a:r>
            <a:r>
              <a:rPr lang="en-US"/>
              <a:t>imagined condition.</a:t>
            </a:r>
            <a:endParaRPr lang="en-US" dirty="0"/>
          </a:p>
          <a:p>
            <a:endParaRPr lang="en-US" dirty="0"/>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p:txBody>
      </p:sp>
      <p:sp>
        <p:nvSpPr>
          <p:cNvPr id="4" name="Slide Number Placeholder 3"/>
          <p:cNvSpPr>
            <a:spLocks noGrp="1"/>
          </p:cNvSpPr>
          <p:nvPr>
            <p:ph type="sldNum" sz="quarter" idx="5"/>
          </p:nvPr>
        </p:nvSpPr>
        <p:spPr/>
        <p:txBody>
          <a:bodyPr/>
          <a:lstStyle/>
          <a:p>
            <a:fld id="{82B4990A-4A1F-C748-A4F9-730867261A9F}" type="slidenum">
              <a:rPr lang="en-US" smtClean="0"/>
              <a:t>6</a:t>
            </a:fld>
            <a:endParaRPr lang="en-US"/>
          </a:p>
        </p:txBody>
      </p:sp>
    </p:spTree>
    <p:extLst>
      <p:ext uri="{BB962C8B-B14F-4D97-AF65-F5344CB8AC3E}">
        <p14:creationId xmlns:p14="http://schemas.microsoft.com/office/powerpoint/2010/main" val="223524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10</a:t>
            </a:fld>
            <a:endParaRPr lang="en-US"/>
          </a:p>
        </p:txBody>
      </p:sp>
    </p:spTree>
    <p:extLst>
      <p:ext uri="{BB962C8B-B14F-4D97-AF65-F5344CB8AC3E}">
        <p14:creationId xmlns:p14="http://schemas.microsoft.com/office/powerpoint/2010/main" val="375793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11</a:t>
            </a:fld>
            <a:endParaRPr lang="en-US"/>
          </a:p>
        </p:txBody>
      </p:sp>
    </p:spTree>
    <p:extLst>
      <p:ext uri="{BB962C8B-B14F-4D97-AF65-F5344CB8AC3E}">
        <p14:creationId xmlns:p14="http://schemas.microsoft.com/office/powerpoint/2010/main" val="11833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12</a:t>
            </a:fld>
            <a:endParaRPr lang="en-US"/>
          </a:p>
        </p:txBody>
      </p:sp>
    </p:spTree>
    <p:extLst>
      <p:ext uri="{BB962C8B-B14F-4D97-AF65-F5344CB8AC3E}">
        <p14:creationId xmlns:p14="http://schemas.microsoft.com/office/powerpoint/2010/main" val="13633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13</a:t>
            </a:fld>
            <a:endParaRPr lang="en-US"/>
          </a:p>
        </p:txBody>
      </p:sp>
    </p:spTree>
    <p:extLst>
      <p:ext uri="{BB962C8B-B14F-4D97-AF65-F5344CB8AC3E}">
        <p14:creationId xmlns:p14="http://schemas.microsoft.com/office/powerpoint/2010/main" val="265943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14</a:t>
            </a:fld>
            <a:endParaRPr lang="en-US"/>
          </a:p>
        </p:txBody>
      </p:sp>
    </p:spTree>
    <p:extLst>
      <p:ext uri="{BB962C8B-B14F-4D97-AF65-F5344CB8AC3E}">
        <p14:creationId xmlns:p14="http://schemas.microsoft.com/office/powerpoint/2010/main" val="299620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15</a:t>
            </a:fld>
            <a:endParaRPr lang="en-US"/>
          </a:p>
        </p:txBody>
      </p:sp>
    </p:spTree>
    <p:extLst>
      <p:ext uri="{BB962C8B-B14F-4D97-AF65-F5344CB8AC3E}">
        <p14:creationId xmlns:p14="http://schemas.microsoft.com/office/powerpoint/2010/main" val="238793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16</a:t>
            </a:fld>
            <a:endParaRPr lang="en-US"/>
          </a:p>
        </p:txBody>
      </p:sp>
    </p:spTree>
    <p:extLst>
      <p:ext uri="{BB962C8B-B14F-4D97-AF65-F5344CB8AC3E}">
        <p14:creationId xmlns:p14="http://schemas.microsoft.com/office/powerpoint/2010/main" val="297735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C6BB85C-61B7-C241-A75D-107887C93D62}" type="slidenum">
              <a:rPr lang="en-US" smtClean="0"/>
              <a:t>‹#›</a:t>
            </a:fld>
            <a:endParaRPr lang="en-US"/>
          </a:p>
        </p:txBody>
      </p:sp>
    </p:spTree>
    <p:extLst>
      <p:ext uri="{BB962C8B-B14F-4D97-AF65-F5344CB8AC3E}">
        <p14:creationId xmlns:p14="http://schemas.microsoft.com/office/powerpoint/2010/main" val="25925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8256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915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11808" y="586380"/>
            <a:ext cx="7958331" cy="1077229"/>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498981" y="1751818"/>
            <a:ext cx="7796540" cy="3997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6211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8718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01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DE39-8910-D246-A417-9A1ACFC10643}"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661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DE39-8910-D246-A417-9A1ACFC10643}"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BB85C-61B7-C241-A75D-107887C93D6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4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34DE39-8910-D246-A417-9A1ACFC10643}"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148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9244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4092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A34DE39-8910-D246-A417-9A1ACFC10643}" type="datetimeFigureOut">
              <a:rPr lang="en-US" smtClean="0"/>
              <a:t>7/29/22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C6BB85C-61B7-C241-A75D-107887C93D6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0958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60F-18D9-0C95-865D-87FCFE029E19}"/>
              </a:ext>
            </a:extLst>
          </p:cNvPr>
          <p:cNvSpPr>
            <a:spLocks noGrp="1"/>
          </p:cNvSpPr>
          <p:nvPr>
            <p:ph type="ctrTitle"/>
          </p:nvPr>
        </p:nvSpPr>
        <p:spPr>
          <a:xfrm>
            <a:off x="1069848" y="1298448"/>
            <a:ext cx="7315200" cy="2905062"/>
          </a:xfrm>
        </p:spPr>
        <p:txBody>
          <a:bodyPr>
            <a:normAutofit fontScale="90000"/>
          </a:bodyPr>
          <a:lstStyle/>
          <a:p>
            <a:r>
              <a:rPr lang="en-US" b="1" dirty="0"/>
              <a:t>Motor power modulations during imagined movements</a:t>
            </a:r>
          </a:p>
        </p:txBody>
      </p:sp>
      <p:sp>
        <p:nvSpPr>
          <p:cNvPr id="3" name="Subtitle 2">
            <a:extLst>
              <a:ext uri="{FF2B5EF4-FFF2-40B4-BE49-F238E27FC236}">
                <a16:creationId xmlns:a16="http://schemas.microsoft.com/office/drawing/2014/main" id="{CA80E9CA-B45E-6A23-8113-86A12D4C0303}"/>
              </a:ext>
            </a:extLst>
          </p:cNvPr>
          <p:cNvSpPr>
            <a:spLocks noGrp="1"/>
          </p:cNvSpPr>
          <p:nvPr>
            <p:ph type="subTitle" idx="1"/>
          </p:nvPr>
        </p:nvSpPr>
        <p:spPr>
          <a:xfrm>
            <a:off x="1100015" y="4394579"/>
            <a:ext cx="7315200" cy="1562876"/>
          </a:xfrm>
        </p:spPr>
        <p:txBody>
          <a:bodyPr>
            <a:normAutofit/>
          </a:bodyPr>
          <a:lstStyle/>
          <a:p>
            <a:r>
              <a:rPr lang="en-US" sz="2200" dirty="0"/>
              <a:t>Neuromatch 2022</a:t>
            </a:r>
          </a:p>
          <a:p>
            <a:r>
              <a:rPr lang="en-US" dirty="0"/>
              <a:t>Brenda </a:t>
            </a:r>
            <a:r>
              <a:rPr lang="en-US"/>
              <a:t>Qiu</a:t>
            </a:r>
            <a:r>
              <a:rPr lang="en-US" dirty="0"/>
              <a:t> | Jessica Alexander</a:t>
            </a:r>
            <a:br>
              <a:rPr lang="en-US" dirty="0"/>
            </a:br>
            <a:r>
              <a:rPr lang="en-US" dirty="0"/>
              <a:t>Juan Pablo Botero | Kurt Lehner | Lavanya M K</a:t>
            </a:r>
          </a:p>
        </p:txBody>
      </p:sp>
    </p:spTree>
    <p:extLst>
      <p:ext uri="{BB962C8B-B14F-4D97-AF65-F5344CB8AC3E}">
        <p14:creationId xmlns:p14="http://schemas.microsoft.com/office/powerpoint/2010/main" val="18160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pic>
        <p:nvPicPr>
          <p:cNvPr id="3" name="Picture 2">
            <a:extLst>
              <a:ext uri="{FF2B5EF4-FFF2-40B4-BE49-F238E27FC236}">
                <a16:creationId xmlns:a16="http://schemas.microsoft.com/office/drawing/2014/main" id="{E4F042F2-6004-A3A8-E3CB-3FD75104DDB3}"/>
              </a:ext>
            </a:extLst>
          </p:cNvPr>
          <p:cNvPicPr>
            <a:picLocks noChangeAspect="1"/>
          </p:cNvPicPr>
          <p:nvPr/>
        </p:nvPicPr>
        <p:blipFill>
          <a:blip r:embed="rId3"/>
          <a:stretch>
            <a:fillRect/>
          </a:stretch>
        </p:blipFill>
        <p:spPr>
          <a:xfrm>
            <a:off x="1396583" y="3486273"/>
            <a:ext cx="4817595" cy="1856848"/>
          </a:xfrm>
          <a:prstGeom prst="rect">
            <a:avLst/>
          </a:prstGeom>
        </p:spPr>
      </p:pic>
      <p:pic>
        <p:nvPicPr>
          <p:cNvPr id="4" name="Picture 3">
            <a:extLst>
              <a:ext uri="{FF2B5EF4-FFF2-40B4-BE49-F238E27FC236}">
                <a16:creationId xmlns:a16="http://schemas.microsoft.com/office/drawing/2014/main" id="{00DE9700-BC3E-C639-A536-63813BADA8EB}"/>
              </a:ext>
            </a:extLst>
          </p:cNvPr>
          <p:cNvPicPr>
            <a:picLocks noChangeAspect="1"/>
          </p:cNvPicPr>
          <p:nvPr/>
        </p:nvPicPr>
        <p:blipFill>
          <a:blip r:embed="rId4"/>
          <a:stretch>
            <a:fillRect/>
          </a:stretch>
        </p:blipFill>
        <p:spPr>
          <a:xfrm>
            <a:off x="6385017" y="3496122"/>
            <a:ext cx="4815997" cy="1856232"/>
          </a:xfrm>
          <a:prstGeom prst="rect">
            <a:avLst/>
          </a:prstGeom>
        </p:spPr>
      </p:pic>
      <p:sp>
        <p:nvSpPr>
          <p:cNvPr id="6" name="TextBox 5">
            <a:extLst>
              <a:ext uri="{FF2B5EF4-FFF2-40B4-BE49-F238E27FC236}">
                <a16:creationId xmlns:a16="http://schemas.microsoft.com/office/drawing/2014/main" id="{7A6EBEF5-7601-5732-7903-F8D4D36157EC}"/>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291B37A3-7F18-9B00-8A1F-C7755F246D4F}"/>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sp>
        <p:nvSpPr>
          <p:cNvPr id="8" name="TextBox 7">
            <a:extLst>
              <a:ext uri="{FF2B5EF4-FFF2-40B4-BE49-F238E27FC236}">
                <a16:creationId xmlns:a16="http://schemas.microsoft.com/office/drawing/2014/main" id="{130192BF-4456-4CCB-1167-B68004C417B1}"/>
              </a:ext>
            </a:extLst>
          </p:cNvPr>
          <p:cNvSpPr txBox="1"/>
          <p:nvPr/>
        </p:nvSpPr>
        <p:spPr>
          <a:xfrm>
            <a:off x="5316923" y="5061510"/>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sp>
        <p:nvSpPr>
          <p:cNvPr id="9" name="TextBox 8">
            <a:extLst>
              <a:ext uri="{FF2B5EF4-FFF2-40B4-BE49-F238E27FC236}">
                <a16:creationId xmlns:a16="http://schemas.microsoft.com/office/drawing/2014/main" id="{86B3E965-6C4A-4880-C770-E237FAAFF26F}"/>
              </a:ext>
            </a:extLst>
          </p:cNvPr>
          <p:cNvSpPr txBox="1"/>
          <p:nvPr/>
        </p:nvSpPr>
        <p:spPr>
          <a:xfrm>
            <a:off x="10326888" y="5078443"/>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spTree>
    <p:extLst>
      <p:ext uri="{BB962C8B-B14F-4D97-AF65-F5344CB8AC3E}">
        <p14:creationId xmlns:p14="http://schemas.microsoft.com/office/powerpoint/2010/main" val="379390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sp>
        <p:nvSpPr>
          <p:cNvPr id="6" name="TextBox 5">
            <a:extLst>
              <a:ext uri="{FF2B5EF4-FFF2-40B4-BE49-F238E27FC236}">
                <a16:creationId xmlns:a16="http://schemas.microsoft.com/office/drawing/2014/main" id="{398FD5B5-967C-0842-9C32-2FF021B335AF}"/>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491C672F-5F1C-145B-D2AA-0489F3EE2464}"/>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pic>
        <p:nvPicPr>
          <p:cNvPr id="3" name="Picture 2">
            <a:extLst>
              <a:ext uri="{FF2B5EF4-FFF2-40B4-BE49-F238E27FC236}">
                <a16:creationId xmlns:a16="http://schemas.microsoft.com/office/drawing/2014/main" id="{7968E5F1-2B9E-2564-DCE2-DDCBF99A481B}"/>
              </a:ext>
            </a:extLst>
          </p:cNvPr>
          <p:cNvPicPr>
            <a:picLocks noChangeAspect="1"/>
          </p:cNvPicPr>
          <p:nvPr/>
        </p:nvPicPr>
        <p:blipFill>
          <a:blip r:embed="rId3"/>
          <a:stretch>
            <a:fillRect/>
          </a:stretch>
        </p:blipFill>
        <p:spPr>
          <a:xfrm>
            <a:off x="1708727" y="3081079"/>
            <a:ext cx="4357481" cy="2923373"/>
          </a:xfrm>
          <a:prstGeom prst="rect">
            <a:avLst/>
          </a:prstGeom>
        </p:spPr>
      </p:pic>
      <p:pic>
        <p:nvPicPr>
          <p:cNvPr id="4" name="Picture 3">
            <a:extLst>
              <a:ext uri="{FF2B5EF4-FFF2-40B4-BE49-F238E27FC236}">
                <a16:creationId xmlns:a16="http://schemas.microsoft.com/office/drawing/2014/main" id="{D64F9AB2-9563-2816-F34F-F4B0AF056AE5}"/>
              </a:ext>
            </a:extLst>
          </p:cNvPr>
          <p:cNvPicPr>
            <a:picLocks noChangeAspect="1"/>
          </p:cNvPicPr>
          <p:nvPr/>
        </p:nvPicPr>
        <p:blipFill>
          <a:blip r:embed="rId4"/>
          <a:stretch>
            <a:fillRect/>
          </a:stretch>
        </p:blipFill>
        <p:spPr>
          <a:xfrm>
            <a:off x="6612259" y="3081079"/>
            <a:ext cx="4361515" cy="2926080"/>
          </a:xfrm>
          <a:prstGeom prst="rect">
            <a:avLst/>
          </a:prstGeom>
        </p:spPr>
      </p:pic>
    </p:spTree>
    <p:extLst>
      <p:ext uri="{BB962C8B-B14F-4D97-AF65-F5344CB8AC3E}">
        <p14:creationId xmlns:p14="http://schemas.microsoft.com/office/powerpoint/2010/main" val="323405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2:</a:t>
            </a:r>
            <a:br>
              <a:rPr lang="en-US" dirty="0"/>
            </a:br>
            <a:r>
              <a:rPr lang="en-US" sz="2700" dirty="0"/>
              <a:t>Investigate real v. imagined power</a:t>
            </a:r>
            <a:br>
              <a:rPr lang="en-US" sz="3600" dirty="0"/>
            </a:br>
            <a:br>
              <a:rPr lang="en-US" dirty="0"/>
            </a:br>
            <a:endParaRPr lang="en-US" sz="2400" dirty="0"/>
          </a:p>
        </p:txBody>
      </p:sp>
      <p:pic>
        <p:nvPicPr>
          <p:cNvPr id="4" name="Picture 3">
            <a:extLst>
              <a:ext uri="{FF2B5EF4-FFF2-40B4-BE49-F238E27FC236}">
                <a16:creationId xmlns:a16="http://schemas.microsoft.com/office/drawing/2014/main" id="{57926E81-4CE1-0E31-149E-C8B96238E5E8}"/>
              </a:ext>
            </a:extLst>
          </p:cNvPr>
          <p:cNvPicPr>
            <a:picLocks noChangeAspect="1"/>
          </p:cNvPicPr>
          <p:nvPr/>
        </p:nvPicPr>
        <p:blipFill>
          <a:blip r:embed="rId3"/>
          <a:stretch>
            <a:fillRect/>
          </a:stretch>
        </p:blipFill>
        <p:spPr>
          <a:xfrm>
            <a:off x="2940992" y="1790597"/>
            <a:ext cx="5838554" cy="3892369"/>
          </a:xfrm>
          <a:prstGeom prst="rect">
            <a:avLst/>
          </a:prstGeom>
        </p:spPr>
      </p:pic>
      <p:sp>
        <p:nvSpPr>
          <p:cNvPr id="3" name="TextBox 2">
            <a:extLst>
              <a:ext uri="{FF2B5EF4-FFF2-40B4-BE49-F238E27FC236}">
                <a16:creationId xmlns:a16="http://schemas.microsoft.com/office/drawing/2014/main" id="{AC5CF86C-1082-C5A1-B7FB-FD29C3CC792C}"/>
              </a:ext>
            </a:extLst>
          </p:cNvPr>
          <p:cNvSpPr txBox="1"/>
          <p:nvPr/>
        </p:nvSpPr>
        <p:spPr>
          <a:xfrm>
            <a:off x="1145434" y="6010852"/>
            <a:ext cx="9901131" cy="369332"/>
          </a:xfrm>
          <a:prstGeom prst="rect">
            <a:avLst/>
          </a:prstGeom>
          <a:noFill/>
        </p:spPr>
        <p:txBody>
          <a:bodyPr wrap="square" rtlCol="0">
            <a:spAutoFit/>
          </a:bodyPr>
          <a:lstStyle/>
          <a:p>
            <a:pPr algn="ctr"/>
            <a:r>
              <a:rPr lang="en-US" dirty="0"/>
              <a:t>color (light &gt; dark) indicates time course over epoch window (-1000 to 3000 </a:t>
            </a:r>
            <a:r>
              <a:rPr lang="en-US" dirty="0" err="1"/>
              <a:t>ms</a:t>
            </a:r>
            <a:r>
              <a:rPr lang="en-US" dirty="0"/>
              <a:t>)</a:t>
            </a:r>
          </a:p>
        </p:txBody>
      </p:sp>
    </p:spTree>
    <p:extLst>
      <p:ext uri="{BB962C8B-B14F-4D97-AF65-F5344CB8AC3E}">
        <p14:creationId xmlns:p14="http://schemas.microsoft.com/office/powerpoint/2010/main" val="97137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54A48-B67A-ECFC-5E0F-6C955C78441E}"/>
              </a:ext>
            </a:extLst>
          </p:cNvPr>
          <p:cNvPicPr>
            <a:picLocks noChangeAspect="1"/>
          </p:cNvPicPr>
          <p:nvPr/>
        </p:nvPicPr>
        <p:blipFill>
          <a:blip r:embed="rId3"/>
          <a:stretch>
            <a:fillRect/>
          </a:stretch>
        </p:blipFill>
        <p:spPr>
          <a:xfrm>
            <a:off x="2796036" y="2529104"/>
            <a:ext cx="7006326" cy="4056294"/>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br>
              <a:rPr lang="en-US" dirty="0"/>
            </a:br>
            <a:endParaRPr lang="en-US" sz="2400" dirty="0"/>
          </a:p>
        </p:txBody>
      </p:sp>
      <p:sp>
        <p:nvSpPr>
          <p:cNvPr id="3" name="TextBox 2">
            <a:extLst>
              <a:ext uri="{FF2B5EF4-FFF2-40B4-BE49-F238E27FC236}">
                <a16:creationId xmlns:a16="http://schemas.microsoft.com/office/drawing/2014/main" id="{83F81FE4-8BCF-99C6-88B4-E38B20080945}"/>
              </a:ext>
            </a:extLst>
          </p:cNvPr>
          <p:cNvSpPr txBox="1"/>
          <p:nvPr/>
        </p:nvSpPr>
        <p:spPr>
          <a:xfrm>
            <a:off x="1975138" y="1451875"/>
            <a:ext cx="8241723" cy="830997"/>
          </a:xfrm>
          <a:prstGeom prst="rect">
            <a:avLst/>
          </a:prstGeom>
          <a:noFill/>
        </p:spPr>
        <p:txBody>
          <a:bodyPr wrap="square" rtlCol="0">
            <a:spAutoFit/>
          </a:bodyPr>
          <a:lstStyle/>
          <a:p>
            <a:pPr algn="ctr"/>
            <a:r>
              <a:rPr lang="en-US" sz="2400" dirty="0"/>
              <a:t>To what extent do lower frequency bands distinguish actual versus </a:t>
            </a:r>
            <a:r>
              <a:rPr lang="en-US" sz="2400"/>
              <a:t>imagined movement?</a:t>
            </a:r>
            <a:endParaRPr lang="en-US" sz="2400" dirty="0"/>
          </a:p>
        </p:txBody>
      </p:sp>
      <p:sp>
        <p:nvSpPr>
          <p:cNvPr id="6" name="TextBox 5">
            <a:extLst>
              <a:ext uri="{FF2B5EF4-FFF2-40B4-BE49-F238E27FC236}">
                <a16:creationId xmlns:a16="http://schemas.microsoft.com/office/drawing/2014/main" id="{513FE371-C63F-50BD-4AFA-58AA72E033F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27967083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3038A8-493B-488A-0646-30B060F3FBD8}"/>
              </a:ext>
            </a:extLst>
          </p:cNvPr>
          <p:cNvSpPr/>
          <p:nvPr/>
        </p:nvSpPr>
        <p:spPr>
          <a:xfrm>
            <a:off x="5667939" y="2346924"/>
            <a:ext cx="5066322"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30BBB4-0A5B-6620-26A9-416240115C0B}"/>
              </a:ext>
            </a:extLst>
          </p:cNvPr>
          <p:cNvSpPr/>
          <p:nvPr/>
        </p:nvSpPr>
        <p:spPr>
          <a:xfrm>
            <a:off x="1273865" y="2346924"/>
            <a:ext cx="4038600"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6" name="Picture 5">
            <a:extLst>
              <a:ext uri="{FF2B5EF4-FFF2-40B4-BE49-F238E27FC236}">
                <a16:creationId xmlns:a16="http://schemas.microsoft.com/office/drawing/2014/main" id="{4E9130C4-340C-C8E4-F85D-FD9EB5AD3FF1}"/>
              </a:ext>
            </a:extLst>
          </p:cNvPr>
          <p:cNvPicPr>
            <a:picLocks noChangeAspect="1"/>
          </p:cNvPicPr>
          <p:nvPr/>
        </p:nvPicPr>
        <p:blipFill>
          <a:blip r:embed="rId3"/>
          <a:stretch>
            <a:fillRect/>
          </a:stretch>
        </p:blipFill>
        <p:spPr>
          <a:xfrm>
            <a:off x="1273865" y="2346924"/>
            <a:ext cx="4038600" cy="3530600"/>
          </a:xfrm>
          <a:prstGeom prst="rect">
            <a:avLst/>
          </a:prstGeom>
        </p:spPr>
      </p:pic>
      <p:pic>
        <p:nvPicPr>
          <p:cNvPr id="9" name="Picture 8">
            <a:extLst>
              <a:ext uri="{FF2B5EF4-FFF2-40B4-BE49-F238E27FC236}">
                <a16:creationId xmlns:a16="http://schemas.microsoft.com/office/drawing/2014/main" id="{727C6566-18C4-0F26-605B-73EBA2FA4279}"/>
              </a:ext>
            </a:extLst>
          </p:cNvPr>
          <p:cNvPicPr>
            <a:picLocks noChangeAspect="1"/>
          </p:cNvPicPr>
          <p:nvPr/>
        </p:nvPicPr>
        <p:blipFill>
          <a:blip r:embed="rId4"/>
          <a:stretch>
            <a:fillRect/>
          </a:stretch>
        </p:blipFill>
        <p:spPr>
          <a:xfrm>
            <a:off x="5667939" y="2346924"/>
            <a:ext cx="4902200" cy="3530600"/>
          </a:xfrm>
          <a:prstGeom prst="rect">
            <a:avLst/>
          </a:prstGeom>
        </p:spPr>
      </p:pic>
    </p:spTree>
    <p:extLst>
      <p:ext uri="{BB962C8B-B14F-4D97-AF65-F5344CB8AC3E}">
        <p14:creationId xmlns:p14="http://schemas.microsoft.com/office/powerpoint/2010/main" val="32514059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995606-C8C5-DEBA-61C0-1D3485D3D01E}"/>
              </a:ext>
            </a:extLst>
          </p:cNvPr>
          <p:cNvSpPr/>
          <p:nvPr/>
        </p:nvSpPr>
        <p:spPr>
          <a:xfrm>
            <a:off x="1272152" y="0"/>
            <a:ext cx="48238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7115175" y="586380"/>
            <a:ext cx="3454964" cy="1077229"/>
          </a:xfrm>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5" name="Picture 4">
            <a:extLst>
              <a:ext uri="{FF2B5EF4-FFF2-40B4-BE49-F238E27FC236}">
                <a16:creationId xmlns:a16="http://schemas.microsoft.com/office/drawing/2014/main" id="{B227582B-1A20-55CC-28B4-8A255A6FC770}"/>
              </a:ext>
            </a:extLst>
          </p:cNvPr>
          <p:cNvPicPr>
            <a:picLocks noChangeAspect="1"/>
          </p:cNvPicPr>
          <p:nvPr/>
        </p:nvPicPr>
        <p:blipFill>
          <a:blip r:embed="rId3"/>
          <a:stretch>
            <a:fillRect/>
          </a:stretch>
        </p:blipFill>
        <p:spPr>
          <a:xfrm>
            <a:off x="1272153" y="0"/>
            <a:ext cx="4823847" cy="6858000"/>
          </a:xfrm>
          <a:prstGeom prst="rect">
            <a:avLst/>
          </a:prstGeom>
        </p:spPr>
      </p:pic>
      <p:sp>
        <p:nvSpPr>
          <p:cNvPr id="6" name="5-Point Star 5">
            <a:extLst>
              <a:ext uri="{FF2B5EF4-FFF2-40B4-BE49-F238E27FC236}">
                <a16:creationId xmlns:a16="http://schemas.microsoft.com/office/drawing/2014/main" id="{22630759-5F38-B1D9-144D-249840FDC614}"/>
              </a:ext>
            </a:extLst>
          </p:cNvPr>
          <p:cNvSpPr/>
          <p:nvPr/>
        </p:nvSpPr>
        <p:spPr>
          <a:xfrm>
            <a:off x="5219658" y="1244079"/>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1D7750-484A-B6F8-DDF5-0308E5D499B5}"/>
              </a:ext>
            </a:extLst>
          </p:cNvPr>
          <p:cNvSpPr/>
          <p:nvPr/>
        </p:nvSpPr>
        <p:spPr>
          <a:xfrm>
            <a:off x="5828115" y="1523817"/>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dirty="0"/>
              <a:t>Similar ERD in beta frequency between actual and imagined</a:t>
            </a:r>
          </a:p>
          <a:p>
            <a:pPr marL="457200" indent="-457200">
              <a:buFont typeface="+mj-lt"/>
              <a:buAutoNum type="arabicPeriod"/>
            </a:pPr>
            <a:r>
              <a:rPr lang="en-US" sz="2400" dirty="0"/>
              <a:t>Attenuated changes in high gamma frequency for imagined movements in comparison with actual movements</a:t>
            </a:r>
          </a:p>
          <a:p>
            <a:pPr marL="457200" indent="-457200">
              <a:buFont typeface="+mj-lt"/>
              <a:buAutoNum type="arabicPeriod"/>
            </a:pPr>
            <a:r>
              <a:rPr lang="en-US" sz="2400" dirty="0"/>
              <a:t>Low frequency only models will significantly underperform in the discrimination task</a:t>
            </a:r>
          </a:p>
          <a:p>
            <a:pPr marL="457200" indent="-457200">
              <a:buFont typeface="+mj-lt"/>
              <a:buAutoNum type="arabicPeriod"/>
            </a:pPr>
            <a:endParaRPr lang="en-US" dirty="0"/>
          </a:p>
        </p:txBody>
      </p:sp>
      <p:pic>
        <p:nvPicPr>
          <p:cNvPr id="5" name="Graphic 4" descr="Checkmark">
            <a:extLst>
              <a:ext uri="{FF2B5EF4-FFF2-40B4-BE49-F238E27FC236}">
                <a16:creationId xmlns:a16="http://schemas.microsoft.com/office/drawing/2014/main" id="{37835788-09CB-53C9-3B45-F6D46CFE3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1808968"/>
            <a:ext cx="914400" cy="914400"/>
          </a:xfrm>
          <a:prstGeom prst="rect">
            <a:avLst/>
          </a:prstGeom>
        </p:spPr>
      </p:pic>
      <p:pic>
        <p:nvPicPr>
          <p:cNvPr id="7" name="Graphic 6" descr="Back RTL">
            <a:extLst>
              <a:ext uri="{FF2B5EF4-FFF2-40B4-BE49-F238E27FC236}">
                <a16:creationId xmlns:a16="http://schemas.microsoft.com/office/drawing/2014/main" id="{B59E0CEB-659A-D073-1C70-B1856ACB8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506" y="4880970"/>
            <a:ext cx="914400" cy="914400"/>
          </a:xfrm>
          <a:prstGeom prst="rect">
            <a:avLst/>
          </a:prstGeom>
        </p:spPr>
      </p:pic>
      <p:pic>
        <p:nvPicPr>
          <p:cNvPr id="8" name="Graphic 7" descr="Checkmark">
            <a:extLst>
              <a:ext uri="{FF2B5EF4-FFF2-40B4-BE49-F238E27FC236}">
                <a16:creationId xmlns:a16="http://schemas.microsoft.com/office/drawing/2014/main" id="{B716B29A-635B-A898-675E-F4CEACD0B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3070446"/>
            <a:ext cx="914400" cy="914400"/>
          </a:xfrm>
          <a:prstGeom prst="rect">
            <a:avLst/>
          </a:prstGeom>
        </p:spPr>
      </p:pic>
      <p:sp>
        <p:nvSpPr>
          <p:cNvPr id="9" name="TextBox 8">
            <a:extLst>
              <a:ext uri="{FF2B5EF4-FFF2-40B4-BE49-F238E27FC236}">
                <a16:creationId xmlns:a16="http://schemas.microsoft.com/office/drawing/2014/main" id="{1ACB851B-3640-F18C-F485-3545A02E5CE0}"/>
              </a:ext>
            </a:extLst>
          </p:cNvPr>
          <p:cNvSpPr txBox="1"/>
          <p:nvPr/>
        </p:nvSpPr>
        <p:spPr>
          <a:xfrm>
            <a:off x="6378905" y="5162550"/>
            <a:ext cx="3965525" cy="923330"/>
          </a:xfrm>
          <a:prstGeom prst="rect">
            <a:avLst/>
          </a:prstGeom>
          <a:noFill/>
        </p:spPr>
        <p:txBody>
          <a:bodyPr wrap="square" rtlCol="0">
            <a:spAutoFit/>
          </a:bodyPr>
          <a:lstStyle/>
          <a:p>
            <a:r>
              <a:rPr lang="en-US" dirty="0"/>
              <a:t>Better performance than anticipated (but models with high gamma still perform better...)</a:t>
            </a:r>
          </a:p>
        </p:txBody>
      </p:sp>
    </p:spTree>
    <p:extLst>
      <p:ext uri="{BB962C8B-B14F-4D97-AF65-F5344CB8AC3E}">
        <p14:creationId xmlns:p14="http://schemas.microsoft.com/office/powerpoint/2010/main" val="333276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ormAutofit lnSpcReduction="10000"/>
          </a:bodyPr>
          <a:lstStyle/>
          <a:p>
            <a:r>
              <a:rPr lang="en-US" dirty="0"/>
              <a:t>specific subject population reduces generalizability of findings</a:t>
            </a:r>
          </a:p>
          <a:p>
            <a:r>
              <a:rPr lang="en-US" dirty="0"/>
              <a:t>project time constraints led us to simplify our preprocessing:</a:t>
            </a:r>
          </a:p>
          <a:p>
            <a:pPr lvl="1"/>
            <a:r>
              <a:rPr lang="en-US" dirty="0"/>
              <a:t>did not re-reference data to the average</a:t>
            </a:r>
          </a:p>
          <a:p>
            <a:pPr lvl="1"/>
            <a:r>
              <a:rPr lang="en-US" dirty="0"/>
              <a:t>did not perform ICA or other methods to identify and remove noisy (or epileptic) epochs in the channels we analyzed</a:t>
            </a:r>
          </a:p>
          <a:p>
            <a:r>
              <a:rPr lang="en-US" dirty="0"/>
              <a:t>project time constraints led us to simplify our analyses:</a:t>
            </a:r>
          </a:p>
          <a:p>
            <a:pPr lvl="1"/>
            <a:r>
              <a:rPr lang="en-US" dirty="0"/>
              <a:t>did not z-score across trials within bands before classification</a:t>
            </a:r>
          </a:p>
          <a:p>
            <a:pPr lvl="1"/>
            <a:r>
              <a:rPr lang="en-US" dirty="0"/>
              <a:t>single randomized split for training/test (no thorough cross-validation)</a:t>
            </a:r>
          </a:p>
          <a:p>
            <a:endParaRPr lang="en-US" dirty="0"/>
          </a:p>
        </p:txBody>
      </p:sp>
    </p:spTree>
    <p:extLst>
      <p:ext uri="{BB962C8B-B14F-4D97-AF65-F5344CB8AC3E}">
        <p14:creationId xmlns:p14="http://schemas.microsoft.com/office/powerpoint/2010/main" val="116570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Code Availability</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487467" cy="3997828"/>
          </a:xfrm>
        </p:spPr>
        <p:txBody>
          <a:bodyPr>
            <a:normAutofit/>
          </a:bodyPr>
          <a:lstStyle/>
          <a:p>
            <a:pPr marL="0" indent="0" algn="ctr">
              <a:buNone/>
            </a:pPr>
            <a:r>
              <a:rPr lang="en-US" sz="4000" dirty="0"/>
              <a:t>https://</a:t>
            </a:r>
            <a:r>
              <a:rPr lang="en-US" sz="4000" dirty="0" err="1"/>
              <a:t>github.com</a:t>
            </a:r>
            <a:r>
              <a:rPr lang="en-US" sz="4000" dirty="0"/>
              <a:t>/jessb0t/</a:t>
            </a:r>
            <a:r>
              <a:rPr lang="en-US" sz="4000" dirty="0" err="1"/>
              <a:t>motorImagery</a:t>
            </a:r>
            <a:endParaRPr lang="en-US" sz="4000" dirty="0"/>
          </a:p>
        </p:txBody>
      </p:sp>
    </p:spTree>
    <p:extLst>
      <p:ext uri="{BB962C8B-B14F-4D97-AF65-F5344CB8AC3E}">
        <p14:creationId xmlns:p14="http://schemas.microsoft.com/office/powerpoint/2010/main" val="27970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378285" cy="4519802"/>
          </a:xfrm>
        </p:spPr>
        <p:txBody>
          <a:bodyPr>
            <a:noAutofit/>
          </a:bodyPr>
          <a:lstStyle/>
          <a:p>
            <a:pPr>
              <a:spcBef>
                <a:spcPts val="400"/>
              </a:spcBef>
              <a:spcAft>
                <a:spcPts val="400"/>
              </a:spcAft>
            </a:pPr>
            <a:r>
              <a:rPr lang="en-US" sz="1400" dirty="0" err="1"/>
              <a:t>Gramfort</a:t>
            </a:r>
            <a:r>
              <a:rPr lang="en-US" sz="1400" dirty="0"/>
              <a:t>, A., </a:t>
            </a:r>
            <a:r>
              <a:rPr lang="en-US" sz="1400" dirty="0" err="1"/>
              <a:t>Luessi</a:t>
            </a:r>
            <a:r>
              <a:rPr lang="en-US" sz="1400" dirty="0"/>
              <a:t>, M., Larson, E., </a:t>
            </a:r>
            <a:r>
              <a:rPr lang="en-US" sz="1400" dirty="0" err="1"/>
              <a:t>Engemann</a:t>
            </a:r>
            <a:r>
              <a:rPr lang="en-US" sz="1400" dirty="0"/>
              <a:t>, D. A., </a:t>
            </a:r>
            <a:r>
              <a:rPr lang="en-US" sz="1400" dirty="0" err="1"/>
              <a:t>Strohmeier</a:t>
            </a:r>
            <a:r>
              <a:rPr lang="en-US" sz="1400" dirty="0"/>
              <a:t>, D., </a:t>
            </a:r>
            <a:r>
              <a:rPr lang="en-US" sz="1400" dirty="0" err="1"/>
              <a:t>Brodbeck</a:t>
            </a:r>
            <a:r>
              <a:rPr lang="en-US" sz="1400" dirty="0"/>
              <a:t>, C., </a:t>
            </a:r>
            <a:r>
              <a:rPr lang="en-US" sz="1400" dirty="0" err="1"/>
              <a:t>Goj</a:t>
            </a:r>
            <a:r>
              <a:rPr lang="en-US" sz="1400" dirty="0"/>
              <a:t>, R., Jas, M., Brooks, T., </a:t>
            </a:r>
            <a:r>
              <a:rPr lang="en-US" sz="1400" dirty="0" err="1"/>
              <a:t>Parkkonen</a:t>
            </a:r>
            <a:r>
              <a:rPr lang="en-US" sz="1400" dirty="0"/>
              <a:t>, L., &amp; </a:t>
            </a:r>
            <a:r>
              <a:rPr lang="en-US" sz="1400" dirty="0" err="1"/>
              <a:t>Hämäläinen</a:t>
            </a:r>
            <a:r>
              <a:rPr lang="en-US" sz="1400" dirty="0"/>
              <a:t>, M. S. (2013). MEG and EEG data analysis with MNE-Python. </a:t>
            </a:r>
            <a:r>
              <a:rPr lang="en-US" sz="1400" i="1" dirty="0"/>
              <a:t>Frontiers in Neuroscience</a:t>
            </a:r>
            <a:r>
              <a:rPr lang="en-US" sz="1400" dirty="0"/>
              <a:t>, 7(267):1–13.</a:t>
            </a:r>
          </a:p>
          <a:p>
            <a:pPr>
              <a:spcBef>
                <a:spcPts val="400"/>
              </a:spcBef>
              <a:spcAft>
                <a:spcPts val="400"/>
              </a:spcAft>
            </a:pPr>
            <a:r>
              <a:rPr lang="en-US" sz="1400" dirty="0"/>
              <a:t>Harris, C.R., Millman, K.J., van der Walt, S.J. et al. (2020). Array programming with </a:t>
            </a:r>
            <a:r>
              <a:rPr lang="en-US" sz="1400"/>
              <a:t>NumPy.</a:t>
            </a:r>
            <a:br>
              <a:rPr lang="en-US" sz="1400"/>
            </a:br>
            <a:r>
              <a:rPr lang="en-US" sz="1400" i="1"/>
              <a:t>Nature</a:t>
            </a:r>
            <a:r>
              <a:rPr lang="en-US" sz="1400"/>
              <a:t> </a:t>
            </a:r>
            <a:r>
              <a:rPr lang="en-US" sz="1400" dirty="0"/>
              <a:t>585, 357–362.</a:t>
            </a:r>
          </a:p>
          <a:p>
            <a:pPr>
              <a:spcBef>
                <a:spcPts val="400"/>
              </a:spcBef>
              <a:spcAft>
                <a:spcPts val="400"/>
              </a:spcAft>
            </a:pPr>
            <a:r>
              <a:rPr lang="en-US" sz="1400" dirty="0"/>
              <a:t>Hunter, J.D. (2007). Matplotlib: A 2D Graphics Environment, </a:t>
            </a:r>
            <a:r>
              <a:rPr lang="en-US" sz="1400" i="1" dirty="0"/>
              <a:t>Computing in Science &amp; Engineering</a:t>
            </a:r>
            <a:r>
              <a:rPr lang="en-US" sz="1400" dirty="0"/>
              <a:t>, 9(3):90-95.</a:t>
            </a:r>
          </a:p>
          <a:p>
            <a:pPr>
              <a:spcBef>
                <a:spcPts val="400"/>
              </a:spcBef>
              <a:spcAft>
                <a:spcPts val="400"/>
              </a:spcAft>
            </a:pPr>
            <a:r>
              <a:rPr lang="en-US" sz="1400" dirty="0"/>
              <a:t>Miller, K. J., Schalk, G., </a:t>
            </a:r>
            <a:r>
              <a:rPr lang="en-US" sz="1400" dirty="0" err="1"/>
              <a:t>Fetz</a:t>
            </a:r>
            <a:r>
              <a:rPr lang="en-US" sz="1400" dirty="0"/>
              <a:t>, E. E., den </a:t>
            </a:r>
            <a:r>
              <a:rPr lang="en-US" sz="1400" dirty="0" err="1"/>
              <a:t>Nijs</a:t>
            </a:r>
            <a:r>
              <a:rPr lang="en-US" sz="1400" dirty="0"/>
              <a:t>, M., </a:t>
            </a:r>
            <a:r>
              <a:rPr lang="en-US" sz="1400" dirty="0" err="1"/>
              <a:t>Ojemann</a:t>
            </a:r>
            <a:r>
              <a:rPr lang="en-US" sz="1400" dirty="0"/>
              <a:t>, J. G., &amp; Rao, R. P. N. (2010). Cortical activity during motor execution, motor imagery, and imagery-based online feedback. </a:t>
            </a:r>
            <a:r>
              <a:rPr lang="en-US" sz="1400" i="1" dirty="0"/>
              <a:t>PNAS</a:t>
            </a:r>
            <a:r>
              <a:rPr lang="en-US" sz="1400" dirty="0"/>
              <a:t>, </a:t>
            </a:r>
            <a:r>
              <a:rPr lang="en-US" sz="1400" i="1" dirty="0"/>
              <a:t>107</a:t>
            </a:r>
            <a:r>
              <a:rPr lang="en-US" sz="1400" dirty="0"/>
              <a:t>(9), 4430–4435.</a:t>
            </a:r>
          </a:p>
          <a:p>
            <a:pPr>
              <a:spcBef>
                <a:spcPts val="400"/>
              </a:spcBef>
              <a:spcAft>
                <a:spcPts val="400"/>
              </a:spcAft>
            </a:pPr>
            <a:r>
              <a:rPr lang="en-US" sz="1400" dirty="0"/>
              <a:t>Miller KJ. A library of human electrocorticographic data and analyses. </a:t>
            </a:r>
            <a:r>
              <a:rPr lang="en-US" sz="1400" i="1" dirty="0"/>
              <a:t>Nat Hum </a:t>
            </a:r>
            <a:r>
              <a:rPr lang="en-US" sz="1400" i="1" dirty="0" err="1"/>
              <a:t>Behav</a:t>
            </a:r>
            <a:r>
              <a:rPr lang="en-US" sz="1400" dirty="0"/>
              <a:t>. 2019 Nov;3(11):1225-1235.</a:t>
            </a:r>
          </a:p>
          <a:p>
            <a:pPr>
              <a:spcBef>
                <a:spcPts val="400"/>
              </a:spcBef>
              <a:spcAft>
                <a:spcPts val="400"/>
              </a:spcAft>
            </a:pPr>
            <a:r>
              <a:rPr lang="en-US" sz="1400" dirty="0"/>
              <a:t>Unterweger, J., </a:t>
            </a:r>
            <a:r>
              <a:rPr lang="en-US" sz="1400" dirty="0" err="1"/>
              <a:t>Seeber</a:t>
            </a:r>
            <a:r>
              <a:rPr lang="en-US" sz="1400" dirty="0"/>
              <a:t>, M., </a:t>
            </a:r>
            <a:r>
              <a:rPr lang="en-US" sz="1400" dirty="0" err="1"/>
              <a:t>Zanos</a:t>
            </a:r>
            <a:r>
              <a:rPr lang="en-US" sz="1400" dirty="0"/>
              <a:t>, S., </a:t>
            </a:r>
            <a:r>
              <a:rPr lang="en-US" sz="1400" dirty="0" err="1"/>
              <a:t>Ojemann</a:t>
            </a:r>
            <a:r>
              <a:rPr lang="en-US" sz="1400" dirty="0"/>
              <a:t>, J. G., &amp; Scherer, R. (2020). </a:t>
            </a:r>
            <a:r>
              <a:rPr lang="en-US" sz="1400" dirty="0" err="1"/>
              <a:t>ECoG</a:t>
            </a:r>
            <a:r>
              <a:rPr lang="en-US" sz="1400" dirty="0"/>
              <a:t> Beta Suppression and Modulation During Finger Extension and Flexion. </a:t>
            </a:r>
            <a:r>
              <a:rPr lang="en-US" sz="1400" i="1" dirty="0"/>
              <a:t>Frontiers in Neuroscience</a:t>
            </a:r>
            <a:r>
              <a:rPr lang="en-US" sz="1400" dirty="0"/>
              <a:t>, </a:t>
            </a:r>
            <a:r>
              <a:rPr lang="en-US" sz="1400" i="1" dirty="0"/>
              <a:t>14</a:t>
            </a:r>
            <a:r>
              <a:rPr lang="en-US" sz="1400" dirty="0"/>
              <a:t>, 35.</a:t>
            </a:r>
          </a:p>
          <a:p>
            <a:pPr marL="0" indent="0">
              <a:spcBef>
                <a:spcPts val="400"/>
              </a:spcBef>
              <a:spcAft>
                <a:spcPts val="400"/>
              </a:spcAft>
              <a:buNone/>
            </a:pPr>
            <a:endParaRPr lang="en-US" sz="1400" dirty="0"/>
          </a:p>
          <a:p>
            <a:pPr>
              <a:spcBef>
                <a:spcPts val="400"/>
              </a:spcBef>
              <a:spcAft>
                <a:spcPts val="400"/>
              </a:spcAft>
            </a:pPr>
            <a:r>
              <a:rPr lang="en-US" sz="1400" dirty="0"/>
              <a:t>Code for creation of the GFP graphics based on the detailed example provided here:</a:t>
            </a:r>
            <a:br>
              <a:rPr lang="en-US" sz="1400" dirty="0"/>
            </a:br>
            <a:r>
              <a:rPr lang="en-US" sz="1400" dirty="0"/>
              <a:t>https://</a:t>
            </a:r>
            <a:r>
              <a:rPr lang="en-US" sz="1400" dirty="0" err="1"/>
              <a:t>mne.tools</a:t>
            </a:r>
            <a:r>
              <a:rPr lang="en-US" sz="1400" dirty="0"/>
              <a:t>/stable/</a:t>
            </a:r>
            <a:r>
              <a:rPr lang="en-US" sz="1400" dirty="0" err="1"/>
              <a:t>auto_examples</a:t>
            </a:r>
            <a:r>
              <a:rPr lang="en-US" sz="1400" dirty="0"/>
              <a:t>/</a:t>
            </a:r>
            <a:r>
              <a:rPr lang="en-US" sz="1400" dirty="0" err="1"/>
              <a:t>time_frequency</a:t>
            </a:r>
            <a:r>
              <a:rPr lang="en-US" sz="1400" dirty="0"/>
              <a:t>/</a:t>
            </a:r>
            <a:r>
              <a:rPr lang="en-US" sz="1400" dirty="0" err="1"/>
              <a:t>time_frequency_global_field_power.html</a:t>
            </a:r>
            <a:endParaRPr lang="en-US" sz="1400" dirty="0"/>
          </a:p>
        </p:txBody>
      </p:sp>
    </p:spTree>
    <p:extLst>
      <p:ext uri="{BB962C8B-B14F-4D97-AF65-F5344CB8AC3E}">
        <p14:creationId xmlns:p14="http://schemas.microsoft.com/office/powerpoint/2010/main" val="1104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a:bodyPr>
          <a:lstStyle/>
          <a:p>
            <a:r>
              <a:rPr lang="en-US" sz="3600" dirty="0"/>
              <a:t>Background</a:t>
            </a:r>
          </a:p>
        </p:txBody>
      </p:sp>
      <p:pic>
        <p:nvPicPr>
          <p:cNvPr id="4" name="Picture 3">
            <a:extLst>
              <a:ext uri="{FF2B5EF4-FFF2-40B4-BE49-F238E27FC236}">
                <a16:creationId xmlns:a16="http://schemas.microsoft.com/office/drawing/2014/main" id="{334FBF65-2CBB-2A91-A3C4-3843FB1370A0}"/>
              </a:ext>
            </a:extLst>
          </p:cNvPr>
          <p:cNvPicPr>
            <a:picLocks noChangeAspect="1"/>
          </p:cNvPicPr>
          <p:nvPr/>
        </p:nvPicPr>
        <p:blipFill>
          <a:blip r:embed="rId3"/>
          <a:stretch>
            <a:fillRect/>
          </a:stretch>
        </p:blipFill>
        <p:spPr>
          <a:xfrm>
            <a:off x="6385435" y="1694068"/>
            <a:ext cx="4863974" cy="2914599"/>
          </a:xfrm>
          <a:prstGeom prst="rect">
            <a:avLst/>
          </a:prstGeom>
        </p:spPr>
      </p:pic>
      <p:sp>
        <p:nvSpPr>
          <p:cNvPr id="6" name="TextBox 5">
            <a:extLst>
              <a:ext uri="{FF2B5EF4-FFF2-40B4-BE49-F238E27FC236}">
                <a16:creationId xmlns:a16="http://schemas.microsoft.com/office/drawing/2014/main" id="{CE3884D6-3D08-4AC8-8271-4E19D5E764F5}"/>
              </a:ext>
            </a:extLst>
          </p:cNvPr>
          <p:cNvSpPr txBox="1"/>
          <p:nvPr/>
        </p:nvSpPr>
        <p:spPr>
          <a:xfrm>
            <a:off x="9765011" y="1404267"/>
            <a:ext cx="1414246" cy="276999"/>
          </a:xfrm>
          <a:prstGeom prst="rect">
            <a:avLst/>
          </a:prstGeom>
          <a:noFill/>
        </p:spPr>
        <p:txBody>
          <a:bodyPr vert="horz" wrap="square" rtlCol="0">
            <a:spAutoFit/>
          </a:bodyPr>
          <a:lstStyle/>
          <a:p>
            <a:r>
              <a:rPr lang="en-US" sz="1200" dirty="0"/>
              <a:t>Miller et al. (2010)</a:t>
            </a:r>
          </a:p>
        </p:txBody>
      </p:sp>
      <p:sp>
        <p:nvSpPr>
          <p:cNvPr id="8" name="Content Placeholder 2">
            <a:extLst>
              <a:ext uri="{FF2B5EF4-FFF2-40B4-BE49-F238E27FC236}">
                <a16:creationId xmlns:a16="http://schemas.microsoft.com/office/drawing/2014/main" id="{45A4FF12-BEF8-3DD4-B8EF-8092B36F3033}"/>
              </a:ext>
            </a:extLst>
          </p:cNvPr>
          <p:cNvSpPr txBox="1">
            <a:spLocks/>
          </p:cNvSpPr>
          <p:nvPr/>
        </p:nvSpPr>
        <p:spPr>
          <a:xfrm>
            <a:off x="6096000" y="4694196"/>
            <a:ext cx="5532958" cy="2231262"/>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High beta</a:t>
            </a:r>
            <a:r>
              <a:rPr lang="en-US" dirty="0"/>
              <a:t> power </a:t>
            </a:r>
            <a:r>
              <a:rPr lang="en-US" u="sng" dirty="0"/>
              <a:t>inhibits</a:t>
            </a:r>
            <a:r>
              <a:rPr lang="en-US" dirty="0"/>
              <a:t> movement </a:t>
            </a:r>
          </a:p>
          <a:p>
            <a:pPr lvl="1"/>
            <a:r>
              <a:rPr lang="en-US" dirty="0"/>
              <a:t>Event related desynchronization (ERD) is necessary for movement to occur</a:t>
            </a:r>
          </a:p>
          <a:p>
            <a:r>
              <a:rPr lang="en-US" b="1" dirty="0"/>
              <a:t>High gamma </a:t>
            </a:r>
            <a:r>
              <a:rPr lang="en-US" dirty="0"/>
              <a:t>frequency </a:t>
            </a:r>
            <a:r>
              <a:rPr lang="en-US" u="sng" dirty="0"/>
              <a:t>increases</a:t>
            </a:r>
            <a:r>
              <a:rPr lang="en-US" dirty="0"/>
              <a:t> during movement </a:t>
            </a:r>
          </a:p>
        </p:txBody>
      </p:sp>
      <p:pic>
        <p:nvPicPr>
          <p:cNvPr id="3" name="Picture 2">
            <a:extLst>
              <a:ext uri="{FF2B5EF4-FFF2-40B4-BE49-F238E27FC236}">
                <a16:creationId xmlns:a16="http://schemas.microsoft.com/office/drawing/2014/main" id="{B8977B53-8598-1285-3A8A-650443E15B09}"/>
              </a:ext>
            </a:extLst>
          </p:cNvPr>
          <p:cNvPicPr>
            <a:picLocks noChangeAspect="1"/>
          </p:cNvPicPr>
          <p:nvPr/>
        </p:nvPicPr>
        <p:blipFill>
          <a:blip r:embed="rId4"/>
          <a:stretch>
            <a:fillRect/>
          </a:stretch>
        </p:blipFill>
        <p:spPr>
          <a:xfrm>
            <a:off x="1123364" y="1663609"/>
            <a:ext cx="4683203" cy="3772305"/>
          </a:xfrm>
          <a:prstGeom prst="rect">
            <a:avLst/>
          </a:prstGeom>
        </p:spPr>
      </p:pic>
      <p:sp>
        <p:nvSpPr>
          <p:cNvPr id="5" name="TextBox 4">
            <a:extLst>
              <a:ext uri="{FF2B5EF4-FFF2-40B4-BE49-F238E27FC236}">
                <a16:creationId xmlns:a16="http://schemas.microsoft.com/office/drawing/2014/main" id="{439AEEFC-3A1D-3D2C-5962-521B7481D488}"/>
              </a:ext>
            </a:extLst>
          </p:cNvPr>
          <p:cNvSpPr txBox="1"/>
          <p:nvPr/>
        </p:nvSpPr>
        <p:spPr>
          <a:xfrm>
            <a:off x="1032243" y="5435914"/>
            <a:ext cx="2109968" cy="276999"/>
          </a:xfrm>
          <a:prstGeom prst="rect">
            <a:avLst/>
          </a:prstGeom>
          <a:noFill/>
        </p:spPr>
        <p:txBody>
          <a:bodyPr vert="horz" wrap="square" rtlCol="0">
            <a:spAutoFit/>
          </a:bodyPr>
          <a:lstStyle/>
          <a:p>
            <a:r>
              <a:rPr lang="en-US" sz="1200" dirty="0"/>
              <a:t>Schalk and </a:t>
            </a:r>
            <a:r>
              <a:rPr lang="en-US" sz="1200" dirty="0" err="1"/>
              <a:t>Leuthardt</a:t>
            </a:r>
            <a:r>
              <a:rPr lang="en-US" sz="1200" dirty="0"/>
              <a:t> (2011)</a:t>
            </a:r>
          </a:p>
        </p:txBody>
      </p:sp>
    </p:spTree>
    <p:extLst>
      <p:ext uri="{BB962C8B-B14F-4D97-AF65-F5344CB8AC3E}">
        <p14:creationId xmlns:p14="http://schemas.microsoft.com/office/powerpoint/2010/main" val="277401669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5705487" y="4104264"/>
            <a:ext cx="2857499" cy="520602"/>
          </a:xfrm>
        </p:spPr>
        <p:txBody>
          <a:bodyPr>
            <a:normAutofit fontScale="92500"/>
          </a:bodyPr>
          <a:lstStyle/>
          <a:p>
            <a:pPr marL="0" indent="0">
              <a:buNone/>
            </a:pPr>
            <a:r>
              <a:rPr lang="en-US" dirty="0"/>
              <a:t>Anis Zahedifard, Pod TA</a:t>
            </a:r>
          </a:p>
        </p:txBody>
      </p:sp>
      <p:pic>
        <p:nvPicPr>
          <p:cNvPr id="1028" name="Picture 4" descr="Anis zahedifard (@AZahedifard) / Twitter">
            <a:extLst>
              <a:ext uri="{FF2B5EF4-FFF2-40B4-BE49-F238E27FC236}">
                <a16:creationId xmlns:a16="http://schemas.microsoft.com/office/drawing/2014/main" id="{9A8EE917-01A1-09F1-3545-6D13B2F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99" y="134275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sé Biurrun Manresa — Aalborg University's Research Portal">
            <a:extLst>
              <a:ext uri="{FF2B5EF4-FFF2-40B4-BE49-F238E27FC236}">
                <a16:creationId xmlns:a16="http://schemas.microsoft.com/office/drawing/2014/main" id="{0A17B536-548C-FD62-6615-2A884754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22" y="327989"/>
            <a:ext cx="2199669" cy="31941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son Ritt | Center for Research in Sensory Communication &amp; Emerging Neural  Technology">
            <a:extLst>
              <a:ext uri="{FF2B5EF4-FFF2-40B4-BE49-F238E27FC236}">
                <a16:creationId xmlns:a16="http://schemas.microsoft.com/office/drawing/2014/main" id="{29109AA5-6B98-EF13-E2DA-99CFD7AF4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87" y="4020136"/>
            <a:ext cx="2456205" cy="24562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match Academy | LinkedIn">
            <a:extLst>
              <a:ext uri="{FF2B5EF4-FFF2-40B4-BE49-F238E27FC236}">
                <a16:creationId xmlns:a16="http://schemas.microsoft.com/office/drawing/2014/main" id="{E4F1703E-768F-53FD-FF20-8E810FAEA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23" y="3981437"/>
            <a:ext cx="1368612" cy="13686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1A2D776-DE25-F549-083D-52586A2E05B5}"/>
              </a:ext>
            </a:extLst>
          </p:cNvPr>
          <p:cNvSpPr txBox="1">
            <a:spLocks/>
          </p:cNvSpPr>
          <p:nvPr/>
        </p:nvSpPr>
        <p:spPr>
          <a:xfrm>
            <a:off x="3730391" y="2186510"/>
            <a:ext cx="1428749" cy="148102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José Biurrun Manresa, Project TA</a:t>
            </a:r>
          </a:p>
        </p:txBody>
      </p:sp>
      <p:sp>
        <p:nvSpPr>
          <p:cNvPr id="5" name="Content Placeholder 2">
            <a:extLst>
              <a:ext uri="{FF2B5EF4-FFF2-40B4-BE49-F238E27FC236}">
                <a16:creationId xmlns:a16="http://schemas.microsoft.com/office/drawing/2014/main" id="{D48C926A-7144-0FDB-D4F5-02F845879311}"/>
              </a:ext>
            </a:extLst>
          </p:cNvPr>
          <p:cNvSpPr txBox="1">
            <a:spLocks/>
          </p:cNvSpPr>
          <p:nvPr/>
        </p:nvSpPr>
        <p:spPr>
          <a:xfrm>
            <a:off x="4734392" y="5955739"/>
            <a:ext cx="3288927" cy="520602"/>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Jason Ritt,</a:t>
            </a:r>
            <a:br>
              <a:rPr lang="en-US" dirty="0"/>
            </a:br>
            <a:r>
              <a:rPr lang="en-US" dirty="0"/>
              <a:t>Project Mentor</a:t>
            </a:r>
          </a:p>
        </p:txBody>
      </p:sp>
      <p:sp>
        <p:nvSpPr>
          <p:cNvPr id="6" name="Content Placeholder 2">
            <a:extLst>
              <a:ext uri="{FF2B5EF4-FFF2-40B4-BE49-F238E27FC236}">
                <a16:creationId xmlns:a16="http://schemas.microsoft.com/office/drawing/2014/main" id="{BBED427C-C52E-4368-D8ED-B628DE4EBDF4}"/>
              </a:ext>
            </a:extLst>
          </p:cNvPr>
          <p:cNvSpPr txBox="1">
            <a:spLocks/>
          </p:cNvSpPr>
          <p:nvPr/>
        </p:nvSpPr>
        <p:spPr>
          <a:xfrm>
            <a:off x="9160694" y="4864096"/>
            <a:ext cx="1980080" cy="197461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Neuromatch Organizers and Volunteers</a:t>
            </a:r>
          </a:p>
        </p:txBody>
      </p:sp>
    </p:spTree>
    <p:extLst>
      <p:ext uri="{BB962C8B-B14F-4D97-AF65-F5344CB8AC3E}">
        <p14:creationId xmlns:p14="http://schemas.microsoft.com/office/powerpoint/2010/main" val="378132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b="1" dirty="0"/>
              <a:t>Replicate</a:t>
            </a:r>
            <a:r>
              <a:rPr lang="en-US" sz="2400" dirty="0"/>
              <a:t> prior ERD/ERS findings</a:t>
            </a:r>
          </a:p>
          <a:p>
            <a:pPr marL="457200" indent="-457200">
              <a:buFont typeface="+mj-lt"/>
              <a:buAutoNum type="arabicPeriod"/>
            </a:pPr>
            <a:r>
              <a:rPr lang="en-US" sz="2400" b="1" dirty="0"/>
              <a:t>Investigate</a:t>
            </a:r>
            <a:r>
              <a:rPr lang="en-US" sz="2400" dirty="0"/>
              <a:t> how power profiles during </a:t>
            </a:r>
            <a:r>
              <a:rPr lang="en-US" sz="2400" u="sng" dirty="0"/>
              <a:t>imagined</a:t>
            </a:r>
            <a:r>
              <a:rPr lang="en-US" sz="2400" dirty="0"/>
              <a:t> and </a:t>
            </a:r>
            <a:r>
              <a:rPr lang="en-US" sz="2400" u="sng" dirty="0"/>
              <a:t>actual</a:t>
            </a:r>
            <a:r>
              <a:rPr lang="en-US" sz="2400" dirty="0"/>
              <a:t> movements differ</a:t>
            </a:r>
          </a:p>
          <a:p>
            <a:pPr marL="457200" indent="-457200">
              <a:buFont typeface="+mj-lt"/>
              <a:buAutoNum type="arabicPeriod"/>
            </a:pPr>
            <a:r>
              <a:rPr lang="en-US" sz="2400" b="1" dirty="0"/>
              <a:t>Design and build </a:t>
            </a:r>
            <a:r>
              <a:rPr lang="en-US" sz="2400" dirty="0"/>
              <a:t>ML pipeline to classify actual and imagined movements, with and without high gammas</a:t>
            </a:r>
          </a:p>
        </p:txBody>
      </p:sp>
    </p:spTree>
    <p:extLst>
      <p:ext uri="{BB962C8B-B14F-4D97-AF65-F5344CB8AC3E}">
        <p14:creationId xmlns:p14="http://schemas.microsoft.com/office/powerpoint/2010/main" val="190504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lphaUcPeriod"/>
            </a:pPr>
            <a:r>
              <a:rPr lang="en-US" sz="2400" dirty="0"/>
              <a:t>Similar ERD in beta frequency between actual and imagined</a:t>
            </a:r>
          </a:p>
          <a:p>
            <a:pPr marL="457200" indent="-457200">
              <a:buFont typeface="+mj-lt"/>
              <a:buAutoNum type="alphaUcPeriod"/>
            </a:pPr>
            <a:r>
              <a:rPr lang="en-US" sz="2400" dirty="0"/>
              <a:t>Attenuated changes in high gamma frequency for imagined movements in comparison with actual movements</a:t>
            </a:r>
          </a:p>
          <a:p>
            <a:pPr marL="457200" indent="-457200">
              <a:buFont typeface="+mj-lt"/>
              <a:buAutoNum type="alphaUcPeriod"/>
            </a:pPr>
            <a:r>
              <a:rPr lang="en-US" sz="2400" dirty="0"/>
              <a:t>Models without high gamma input will significantly underperform in the discrimination task</a:t>
            </a:r>
          </a:p>
        </p:txBody>
      </p:sp>
    </p:spTree>
    <p:extLst>
      <p:ext uri="{BB962C8B-B14F-4D97-AF65-F5344CB8AC3E}">
        <p14:creationId xmlns:p14="http://schemas.microsoft.com/office/powerpoint/2010/main" val="90952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chor="t"/>
          <a:lstStyle/>
          <a:p>
            <a:r>
              <a:rPr lang="en-US" dirty="0" err="1"/>
              <a:t>ECoG</a:t>
            </a:r>
            <a:r>
              <a:rPr lang="en-US" dirty="0"/>
              <a:t> recordings from subjects undergoing treatment for medically refractory epilepsy</a:t>
            </a:r>
          </a:p>
          <a:p>
            <a:pPr>
              <a:spcAft>
                <a:spcPts val="0"/>
              </a:spcAft>
            </a:pPr>
            <a:r>
              <a:rPr lang="en-US" dirty="0"/>
              <a:t>Two interleaved tasks at rate of once per second (1 Hz), alternating between task and rest, on-screen cue:</a:t>
            </a:r>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a:p>
            <a:r>
              <a:rPr lang="en-US" dirty="0" err="1"/>
              <a:t>Dataglove</a:t>
            </a:r>
            <a:r>
              <a:rPr lang="en-US" dirty="0"/>
              <a:t> or EMG to verify absence of movement during imagined condition</a:t>
            </a:r>
          </a:p>
        </p:txBody>
      </p:sp>
    </p:spTree>
    <p:extLst>
      <p:ext uri="{BB962C8B-B14F-4D97-AF65-F5344CB8AC3E}">
        <p14:creationId xmlns:p14="http://schemas.microsoft.com/office/powerpoint/2010/main" val="281092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pic>
        <p:nvPicPr>
          <p:cNvPr id="29" name="Picture 28">
            <a:extLst>
              <a:ext uri="{FF2B5EF4-FFF2-40B4-BE49-F238E27FC236}">
                <a16:creationId xmlns:a16="http://schemas.microsoft.com/office/drawing/2014/main" id="{3D261AA5-A58D-4CDF-ED82-7FE128256A57}"/>
              </a:ext>
            </a:extLst>
          </p:cNvPr>
          <p:cNvPicPr>
            <a:picLocks noChangeAspect="1"/>
          </p:cNvPicPr>
          <p:nvPr/>
        </p:nvPicPr>
        <p:blipFill>
          <a:blip r:embed="rId3"/>
          <a:stretch>
            <a:fillRect/>
          </a:stretch>
        </p:blipFill>
        <p:spPr>
          <a:xfrm>
            <a:off x="1138996" y="1663609"/>
            <a:ext cx="9914008" cy="4394200"/>
          </a:xfrm>
          <a:prstGeom prst="rect">
            <a:avLst/>
          </a:prstGeom>
        </p:spPr>
      </p:pic>
    </p:spTree>
    <p:extLst>
      <p:ext uri="{BB962C8B-B14F-4D97-AF65-F5344CB8AC3E}">
        <p14:creationId xmlns:p14="http://schemas.microsoft.com/office/powerpoint/2010/main" val="3323624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4597019" cy="3997828"/>
          </a:xfrm>
        </p:spPr>
        <p:txBody>
          <a:bodyPr anchor="t"/>
          <a:lstStyle/>
          <a:p>
            <a:r>
              <a:rPr lang="en-US" dirty="0"/>
              <a:t>Electrocortical mapping for five participants (for clinical purposes)</a:t>
            </a:r>
          </a:p>
          <a:p>
            <a:r>
              <a:rPr lang="en-US" dirty="0"/>
              <a:t>Provides indication of electrodes where stimulation causes movement</a:t>
            </a:r>
          </a:p>
          <a:p>
            <a:r>
              <a:rPr lang="en-US" dirty="0"/>
              <a:t>Analyzed S1</a:t>
            </a:r>
          </a:p>
        </p:txBody>
      </p:sp>
      <p:pic>
        <p:nvPicPr>
          <p:cNvPr id="4" name="Picture 3">
            <a:extLst>
              <a:ext uri="{FF2B5EF4-FFF2-40B4-BE49-F238E27FC236}">
                <a16:creationId xmlns:a16="http://schemas.microsoft.com/office/drawing/2014/main" id="{57146172-EBBD-0561-DA82-E165F8390A0F}"/>
              </a:ext>
            </a:extLst>
          </p:cNvPr>
          <p:cNvPicPr>
            <a:picLocks noChangeAspect="1"/>
          </p:cNvPicPr>
          <p:nvPr/>
        </p:nvPicPr>
        <p:blipFill>
          <a:blip r:embed="rId2"/>
          <a:stretch>
            <a:fillRect/>
          </a:stretch>
        </p:blipFill>
        <p:spPr>
          <a:xfrm>
            <a:off x="6438519" y="2092046"/>
            <a:ext cx="4254500" cy="3657600"/>
          </a:xfrm>
          <a:prstGeom prst="rect">
            <a:avLst/>
          </a:prstGeom>
        </p:spPr>
      </p:pic>
      <p:sp>
        <p:nvSpPr>
          <p:cNvPr id="5" name="TextBox 4">
            <a:extLst>
              <a:ext uri="{FF2B5EF4-FFF2-40B4-BE49-F238E27FC236}">
                <a16:creationId xmlns:a16="http://schemas.microsoft.com/office/drawing/2014/main" id="{0AAA59E3-F362-3043-DF83-7647E68FEAB3}"/>
              </a:ext>
            </a:extLst>
          </p:cNvPr>
          <p:cNvSpPr txBox="1"/>
          <p:nvPr/>
        </p:nvSpPr>
        <p:spPr>
          <a:xfrm>
            <a:off x="9278773" y="5745157"/>
            <a:ext cx="1414246" cy="276999"/>
          </a:xfrm>
          <a:prstGeom prst="rect">
            <a:avLst/>
          </a:prstGeom>
          <a:noFill/>
        </p:spPr>
        <p:txBody>
          <a:bodyPr vert="horz" wrap="square" rtlCol="0">
            <a:spAutoFit/>
          </a:bodyPr>
          <a:lstStyle/>
          <a:p>
            <a:r>
              <a:rPr lang="en-US" sz="1200" dirty="0"/>
              <a:t>Miller et al. (2010)</a:t>
            </a:r>
          </a:p>
        </p:txBody>
      </p:sp>
    </p:spTree>
    <p:extLst>
      <p:ext uri="{BB962C8B-B14F-4D97-AF65-F5344CB8AC3E}">
        <p14:creationId xmlns:p14="http://schemas.microsoft.com/office/powerpoint/2010/main" val="195379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AB7DC9-04A1-A0BA-CA33-2E07033CE588}"/>
              </a:ext>
            </a:extLst>
          </p:cNvPr>
          <p:cNvPicPr>
            <a:picLocks noChangeAspect="1"/>
          </p:cNvPicPr>
          <p:nvPr/>
        </p:nvPicPr>
        <p:blipFill>
          <a:blip r:embed="rId2"/>
          <a:stretch>
            <a:fillRect/>
          </a:stretch>
        </p:blipFill>
        <p:spPr>
          <a:xfrm>
            <a:off x="1891584" y="1588838"/>
            <a:ext cx="8408829" cy="486826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Methods</a:t>
            </a:r>
          </a:p>
        </p:txBody>
      </p:sp>
      <p:sp>
        <p:nvSpPr>
          <p:cNvPr id="4" name="TextBox 3">
            <a:extLst>
              <a:ext uri="{FF2B5EF4-FFF2-40B4-BE49-F238E27FC236}">
                <a16:creationId xmlns:a16="http://schemas.microsoft.com/office/drawing/2014/main" id="{13972917-0F63-C6E5-6711-5C98DE8FA39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5285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050A21-F96C-AF30-9005-EE423B69D7E6}"/>
              </a:ext>
            </a:extLst>
          </p:cNvPr>
          <p:cNvPicPr>
            <a:picLocks noChangeAspect="1"/>
          </p:cNvPicPr>
          <p:nvPr/>
        </p:nvPicPr>
        <p:blipFill>
          <a:blip r:embed="rId2"/>
          <a:stretch>
            <a:fillRect/>
          </a:stretch>
        </p:blipFill>
        <p:spPr>
          <a:xfrm>
            <a:off x="1891583" y="1588837"/>
            <a:ext cx="6627619" cy="309288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Exploratory</a:t>
            </a:r>
            <a:br>
              <a:rPr lang="en-US" dirty="0"/>
            </a:br>
            <a:r>
              <a:rPr lang="en-US" sz="2400" dirty="0"/>
              <a:t>Aims 1 and 2</a:t>
            </a:r>
          </a:p>
        </p:txBody>
      </p:sp>
      <p:sp>
        <p:nvSpPr>
          <p:cNvPr id="4" name="TextBox 3">
            <a:extLst>
              <a:ext uri="{FF2B5EF4-FFF2-40B4-BE49-F238E27FC236}">
                <a16:creationId xmlns:a16="http://schemas.microsoft.com/office/drawing/2014/main" id="{13972917-0F63-C6E5-6711-5C98DE8FA39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125911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{ADB2EC7B-C9B1-DC40-B65C-955D400323CE}tf16401378</Template>
  <TotalTime>2506</TotalTime>
  <Words>1201</Words>
  <Application>Microsoft Macintosh PowerPoint</Application>
  <PresentationFormat>Widescreen</PresentationFormat>
  <Paragraphs>98</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Shell Dlg 2</vt:lpstr>
      <vt:lpstr>Arial</vt:lpstr>
      <vt:lpstr>Calibri</vt:lpstr>
      <vt:lpstr>Wingdings</vt:lpstr>
      <vt:lpstr>Wingdings 2</vt:lpstr>
      <vt:lpstr>Wingdings 3</vt:lpstr>
      <vt:lpstr>Madison</vt:lpstr>
      <vt:lpstr>Motor power modulations during imagined movements</vt:lpstr>
      <vt:lpstr>Background</vt:lpstr>
      <vt:lpstr>Aims</vt:lpstr>
      <vt:lpstr>Hypotheses</vt:lpstr>
      <vt:lpstr>Data</vt:lpstr>
      <vt:lpstr>Data</vt:lpstr>
      <vt:lpstr>Data</vt:lpstr>
      <vt:lpstr>Methods</vt:lpstr>
      <vt:lpstr>Exploratory Aims 1 and 2</vt:lpstr>
      <vt:lpstr>Aim 1: Replicate prior ERD/ERS findings</vt:lpstr>
      <vt:lpstr>Aim 1: Replicate prior ERD/ERS findings</vt:lpstr>
      <vt:lpstr>Aim 2: Investigate real v. imagined power  </vt:lpstr>
      <vt:lpstr>Aim 3 </vt:lpstr>
      <vt:lpstr>Aim 3: Classify without high gamma </vt:lpstr>
      <vt:lpstr>Aim 3: Classify without high gamma </vt:lpstr>
      <vt:lpstr>Conclusions</vt:lpstr>
      <vt:lpstr>Limitations</vt:lpstr>
      <vt:lpstr>Code Availability</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imagery</dc:title>
  <dc:creator>Jess Alexander</dc:creator>
  <cp:lastModifiedBy>Jess Alexander</cp:lastModifiedBy>
  <cp:revision>52</cp:revision>
  <dcterms:created xsi:type="dcterms:W3CDTF">2022-07-21T15:26:54Z</dcterms:created>
  <dcterms:modified xsi:type="dcterms:W3CDTF">2022-07-29T13:11:09Z</dcterms:modified>
</cp:coreProperties>
</file>