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286" r:id="rId3"/>
    <p:sldId id="287" r:id="rId4"/>
    <p:sldId id="263" r:id="rId5"/>
    <p:sldId id="285" r:id="rId6"/>
    <p:sldId id="277" r:id="rId7"/>
    <p:sldId id="278" r:id="rId8"/>
    <p:sldId id="284" r:id="rId9"/>
    <p:sldId id="280" r:id="rId10"/>
    <p:sldId id="282" r:id="rId11"/>
    <p:sldId id="261" r:id="rId12"/>
    <p:sldId id="274" r:id="rId13"/>
    <p:sldId id="269" r:id="rId14"/>
    <p:sldId id="262" r:id="rId15"/>
    <p:sldId id="258" r:id="rId16"/>
    <p:sldId id="283" r:id="rId17"/>
    <p:sldId id="27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1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795"/>
    <p:restoredTop sz="77265"/>
  </p:normalViewPr>
  <p:slideViewPr>
    <p:cSldViewPr snapToGrid="0" snapToObjects="1">
      <p:cViewPr varScale="1">
        <p:scale>
          <a:sx n="42" d="100"/>
          <a:sy n="42" d="100"/>
        </p:scale>
        <p:origin x="184"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2196E-C02A-E443-B7E9-38C675B774EA}" type="datetimeFigureOut">
              <a:rPr lang="en-US" smtClean="0"/>
              <a:t>7/29/22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90A-4A1F-C748-A4F9-730867261A9F}" type="slidenum">
              <a:rPr lang="en-US" smtClean="0"/>
              <a:t>‹#›</a:t>
            </a:fld>
            <a:endParaRPr lang="en-US"/>
          </a:p>
        </p:txBody>
      </p:sp>
    </p:spTree>
    <p:extLst>
      <p:ext uri="{BB962C8B-B14F-4D97-AF65-F5344CB8AC3E}">
        <p14:creationId xmlns:p14="http://schemas.microsoft.com/office/powerpoint/2010/main" val="27786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a:t>
            </a:fld>
            <a:endParaRPr lang="en-US"/>
          </a:p>
        </p:txBody>
      </p:sp>
    </p:spTree>
    <p:extLst>
      <p:ext uri="{BB962C8B-B14F-4D97-AF65-F5344CB8AC3E}">
        <p14:creationId xmlns:p14="http://schemas.microsoft.com/office/powerpoint/2010/main" val="2838157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10</a:t>
            </a:fld>
            <a:endParaRPr lang="en-US"/>
          </a:p>
        </p:txBody>
      </p:sp>
    </p:spTree>
    <p:extLst>
      <p:ext uri="{BB962C8B-B14F-4D97-AF65-F5344CB8AC3E}">
        <p14:creationId xmlns:p14="http://schemas.microsoft.com/office/powerpoint/2010/main" val="297735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subject population reduces generalizability of findings</a:t>
            </a:r>
          </a:p>
          <a:p>
            <a:r>
              <a:rPr lang="en-US" dirty="0"/>
              <a:t>project time constraints led us to simplify our preprocessing:</a:t>
            </a:r>
          </a:p>
          <a:p>
            <a:pPr lvl="1"/>
            <a:r>
              <a:rPr lang="en-US" dirty="0"/>
              <a:t>did not re-reference data to the average</a:t>
            </a:r>
          </a:p>
          <a:p>
            <a:pPr lvl="1"/>
            <a:r>
              <a:rPr lang="en-US" dirty="0"/>
              <a:t>did not perform ICA or other methods to identify and remove noisy (or epileptic) epochs in the channels we analyzed</a:t>
            </a:r>
          </a:p>
          <a:p>
            <a:r>
              <a:rPr lang="en-US" dirty="0"/>
              <a:t>project time constraints led us to simplify our analyses:</a:t>
            </a:r>
          </a:p>
          <a:p>
            <a:pPr lvl="1"/>
            <a:r>
              <a:rPr lang="en-US" dirty="0"/>
              <a:t>did not z-score across trials within bands before classification</a:t>
            </a:r>
          </a:p>
          <a:p>
            <a:pPr lvl="1"/>
            <a:r>
              <a:rPr lang="en-US" dirty="0"/>
              <a:t>single randomized split for training/test (no thorough cross-validation)</a:t>
            </a:r>
          </a:p>
        </p:txBody>
      </p:sp>
      <p:sp>
        <p:nvSpPr>
          <p:cNvPr id="4" name="Slide Number Placeholder 3"/>
          <p:cNvSpPr>
            <a:spLocks noGrp="1"/>
          </p:cNvSpPr>
          <p:nvPr>
            <p:ph type="sldNum" sz="quarter" idx="5"/>
          </p:nvPr>
        </p:nvSpPr>
        <p:spPr/>
        <p:txBody>
          <a:bodyPr/>
          <a:lstStyle/>
          <a:p>
            <a:fld id="{82B4990A-4A1F-C748-A4F9-730867261A9F}" type="slidenum">
              <a:rPr lang="en-US" smtClean="0"/>
              <a:t>11</a:t>
            </a:fld>
            <a:endParaRPr lang="en-US"/>
          </a:p>
        </p:txBody>
      </p:sp>
    </p:spTree>
    <p:extLst>
      <p:ext uri="{BB962C8B-B14F-4D97-AF65-F5344CB8AC3E}">
        <p14:creationId xmlns:p14="http://schemas.microsoft.com/office/powerpoint/2010/main" val="302056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15</a:t>
            </a:fld>
            <a:endParaRPr lang="en-US"/>
          </a:p>
        </p:txBody>
      </p:sp>
    </p:spTree>
    <p:extLst>
      <p:ext uri="{BB962C8B-B14F-4D97-AF65-F5344CB8AC3E}">
        <p14:creationId xmlns:p14="http://schemas.microsoft.com/office/powerpoint/2010/main" val="164245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16</a:t>
            </a:fld>
            <a:endParaRPr lang="en-US"/>
          </a:p>
        </p:txBody>
      </p:sp>
    </p:spTree>
    <p:extLst>
      <p:ext uri="{BB962C8B-B14F-4D97-AF65-F5344CB8AC3E}">
        <p14:creationId xmlns:p14="http://schemas.microsoft.com/office/powerpoint/2010/main" val="654728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18</a:t>
            </a:fld>
            <a:endParaRPr lang="en-US"/>
          </a:p>
        </p:txBody>
      </p:sp>
    </p:spTree>
    <p:extLst>
      <p:ext uri="{BB962C8B-B14F-4D97-AF65-F5344CB8AC3E}">
        <p14:creationId xmlns:p14="http://schemas.microsoft.com/office/powerpoint/2010/main" val="42133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EEG and </a:t>
            </a:r>
            <a:r>
              <a:rPr lang="en-US" dirty="0" err="1"/>
              <a:t>ECoG</a:t>
            </a:r>
            <a:r>
              <a:rPr lang="en-US" dirty="0"/>
              <a:t> are able to measure population cortical potentials. </a:t>
            </a:r>
            <a:r>
              <a:rPr lang="en-US" dirty="0" err="1"/>
              <a:t>ECoG</a:t>
            </a:r>
            <a:r>
              <a:rPr lang="en-US" dirty="0"/>
              <a:t> involves the placement of surface electrodes on the surface of the brain under the bone and leathery dura mater. This increases the spatial resolution and decreases noise of neuronal recordings compared to EEG. As shown in the figure on the right, power of cortical signals in low frequencies is thought to represent central modulation of cortical activity via thalamocortical or other subcortical interactions. Power in high frequencies is thought to represent local cortical circuit activity. </a:t>
            </a:r>
          </a:p>
          <a:p>
            <a:endParaRPr lang="en-US" dirty="0"/>
          </a:p>
          <a:p>
            <a:r>
              <a:rPr lang="en-US" dirty="0"/>
              <a:t>The figure on the right demonstrates an average power spectrum density during rest in blue and movement in red; the y-axis is power and x-axis is frequency. Prior to movement during rest, high beta power is observed in the motor cortex. The initiation of movement requires “Event related desynchronization” of the beta signal, where beta power decreases. Patients with </a:t>
            </a:r>
            <a:r>
              <a:rPr lang="en-US" dirty="0" err="1"/>
              <a:t>Parkinsons</a:t>
            </a:r>
            <a:r>
              <a:rPr lang="en-US" dirty="0"/>
              <a:t> disease are unable to decrease the beta power in their motor cortex and this is thought to be at least partially responsible for the bradykinesia observed. Simultaneously or slightly later, an increase in high gamma power is observed correlating with actual movement. </a:t>
            </a:r>
          </a:p>
        </p:txBody>
      </p:sp>
      <p:sp>
        <p:nvSpPr>
          <p:cNvPr id="4" name="Slide Number Placeholder 3"/>
          <p:cNvSpPr>
            <a:spLocks noGrp="1"/>
          </p:cNvSpPr>
          <p:nvPr>
            <p:ph type="sldNum" sz="quarter" idx="5"/>
          </p:nvPr>
        </p:nvSpPr>
        <p:spPr/>
        <p:txBody>
          <a:bodyPr/>
          <a:lstStyle/>
          <a:p>
            <a:fld id="{82B4990A-4A1F-C748-A4F9-730867261A9F}" type="slidenum">
              <a:rPr lang="en-US" smtClean="0"/>
              <a:t>2</a:t>
            </a:fld>
            <a:endParaRPr lang="en-US"/>
          </a:p>
        </p:txBody>
      </p:sp>
    </p:spTree>
    <p:extLst>
      <p:ext uri="{BB962C8B-B14F-4D97-AF65-F5344CB8AC3E}">
        <p14:creationId xmlns:p14="http://schemas.microsoft.com/office/powerpoint/2010/main" val="476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this in mind, we were curious about how these dynamics differed in imagined and actual movement. Subjects undergoing </a:t>
            </a:r>
            <a:r>
              <a:rPr lang="en-US" dirty="0" err="1"/>
              <a:t>ECoG</a:t>
            </a:r>
            <a:r>
              <a:rPr lang="en-US" dirty="0"/>
              <a:t> monitoring for medically refractory epilepsy participated in two interleaved tasks of hand grip and tongue protrusion  at rate of once per second (1 Hz), alternating between task and rest cued by a screen. on-screen cue. In the first trial, </a:t>
            </a:r>
            <a:r>
              <a:rPr lang="en-US" dirty="0" err="1"/>
              <a:t>pateints</a:t>
            </a:r>
            <a:r>
              <a:rPr lang="en-US" dirty="0"/>
              <a:t> were asked to complete the actual movement; in the second trial they were asked to “imagine what it would feel like to complete the movement”. </a:t>
            </a:r>
            <a:r>
              <a:rPr lang="en-US" dirty="0" err="1"/>
              <a:t>Dataglove</a:t>
            </a:r>
            <a:r>
              <a:rPr lang="en-US" dirty="0"/>
              <a:t> or </a:t>
            </a:r>
            <a:r>
              <a:rPr lang="en-US" dirty="0" err="1"/>
              <a:t>sublinguakl</a:t>
            </a:r>
            <a:r>
              <a:rPr lang="en-US" dirty="0"/>
              <a:t> </a:t>
            </a:r>
            <a:r>
              <a:rPr lang="en-US"/>
              <a:t>EMG were used </a:t>
            </a:r>
            <a:r>
              <a:rPr lang="en-US" dirty="0"/>
              <a:t>to verify absence of movement during </a:t>
            </a:r>
            <a:r>
              <a:rPr lang="en-US"/>
              <a:t>imagined condition.</a:t>
            </a:r>
            <a:endParaRPr lang="en-US" dirty="0"/>
          </a:p>
          <a:p>
            <a:endParaRPr lang="en-US" dirty="0"/>
          </a:p>
          <a:p>
            <a:pPr lvl="1">
              <a:spcBef>
                <a:spcPts val="0"/>
              </a:spcBef>
            </a:pPr>
            <a:r>
              <a:rPr lang="en-US" dirty="0"/>
              <a:t>hand (synchronous flexion/extension of all fingers)</a:t>
            </a:r>
          </a:p>
          <a:p>
            <a:pPr lvl="1">
              <a:spcBef>
                <a:spcPts val="0"/>
              </a:spcBef>
            </a:pPr>
            <a:r>
              <a:rPr lang="en-US" dirty="0"/>
              <a:t>tongue (protrusion/retraction of tongue with mouth open)</a:t>
            </a:r>
          </a:p>
          <a:p>
            <a:r>
              <a:rPr lang="en-US" dirty="0"/>
              <a:t>Two conditions: real movement, imagined movement</a:t>
            </a:r>
          </a:p>
        </p:txBody>
      </p:sp>
      <p:sp>
        <p:nvSpPr>
          <p:cNvPr id="4" name="Slide Number Placeholder 3"/>
          <p:cNvSpPr>
            <a:spLocks noGrp="1"/>
          </p:cNvSpPr>
          <p:nvPr>
            <p:ph type="sldNum" sz="quarter" idx="5"/>
          </p:nvPr>
        </p:nvSpPr>
        <p:spPr/>
        <p:txBody>
          <a:bodyPr/>
          <a:lstStyle/>
          <a:p>
            <a:fld id="{82B4990A-4A1F-C748-A4F9-730867261A9F}" type="slidenum">
              <a:rPr lang="en-US" smtClean="0"/>
              <a:t>3</a:t>
            </a:fld>
            <a:endParaRPr lang="en-US"/>
          </a:p>
        </p:txBody>
      </p:sp>
    </p:spTree>
    <p:extLst>
      <p:ext uri="{BB962C8B-B14F-4D97-AF65-F5344CB8AC3E}">
        <p14:creationId xmlns:p14="http://schemas.microsoft.com/office/powerpoint/2010/main" val="223524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Hypotheses</a:t>
            </a:r>
          </a:p>
          <a:p>
            <a:pPr marL="457200" indent="-457200">
              <a:buFont typeface="+mj-lt"/>
              <a:buAutoNum type="alphaUcPeriod"/>
            </a:pPr>
            <a:r>
              <a:rPr lang="en-US" dirty="0"/>
              <a:t>Similar ERD in beta frequency between actual and imagined</a:t>
            </a:r>
          </a:p>
          <a:p>
            <a:pPr marL="457200" indent="-457200">
              <a:buFont typeface="+mj-lt"/>
              <a:buAutoNum type="alphaUcPeriod"/>
            </a:pPr>
            <a:r>
              <a:rPr lang="en-US" dirty="0"/>
              <a:t>Attenuated changes in high gamma frequency for imagined movements in comparison with actual movements</a:t>
            </a:r>
          </a:p>
          <a:p>
            <a:pPr marL="457200" marR="0" lvl="0" indent="-457200" algn="l" defTabSz="914400" rtl="0" eaLnBrk="1" fontAlgn="auto" latinLnBrk="0" hangingPunct="1">
              <a:lnSpc>
                <a:spcPct val="100000"/>
              </a:lnSpc>
              <a:spcBef>
                <a:spcPts val="0"/>
              </a:spcBef>
              <a:spcAft>
                <a:spcPts val="0"/>
              </a:spcAft>
              <a:buClrTx/>
              <a:buSzTx/>
              <a:buFont typeface="+mj-lt"/>
              <a:buAutoNum type="alphaUcPeriod"/>
              <a:tabLst/>
              <a:defRPr/>
            </a:pPr>
            <a:r>
              <a:rPr lang="en-US" sz="1200" dirty="0"/>
              <a:t>(with and without high gamma) </a:t>
            </a:r>
            <a:r>
              <a:rPr lang="en-US" dirty="0"/>
              <a:t>Low frequency only models will significantly underperform in the discrimination task</a:t>
            </a:r>
          </a:p>
        </p:txBody>
      </p:sp>
      <p:sp>
        <p:nvSpPr>
          <p:cNvPr id="4" name="Slide Number Placeholder 3"/>
          <p:cNvSpPr>
            <a:spLocks noGrp="1"/>
          </p:cNvSpPr>
          <p:nvPr>
            <p:ph type="sldNum" sz="quarter" idx="5"/>
          </p:nvPr>
        </p:nvSpPr>
        <p:spPr/>
        <p:txBody>
          <a:bodyPr/>
          <a:lstStyle/>
          <a:p>
            <a:fld id="{82B4990A-4A1F-C748-A4F9-730867261A9F}" type="slidenum">
              <a:rPr lang="en-US" smtClean="0"/>
              <a:t>4</a:t>
            </a:fld>
            <a:endParaRPr lang="en-US"/>
          </a:p>
        </p:txBody>
      </p:sp>
    </p:spTree>
    <p:extLst>
      <p:ext uri="{BB962C8B-B14F-4D97-AF65-F5344CB8AC3E}">
        <p14:creationId xmlns:p14="http://schemas.microsoft.com/office/powerpoint/2010/main" val="240152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Hand, Electrode 27</a:t>
            </a:r>
          </a:p>
        </p:txBody>
      </p:sp>
      <p:sp>
        <p:nvSpPr>
          <p:cNvPr id="4" name="Slide Number Placeholder 3"/>
          <p:cNvSpPr>
            <a:spLocks noGrp="1"/>
          </p:cNvSpPr>
          <p:nvPr>
            <p:ph type="sldNum" sz="quarter" idx="5"/>
          </p:nvPr>
        </p:nvSpPr>
        <p:spPr/>
        <p:txBody>
          <a:bodyPr/>
          <a:lstStyle/>
          <a:p>
            <a:fld id="{82B4990A-4A1F-C748-A4F9-730867261A9F}" type="slidenum">
              <a:rPr lang="en-US" smtClean="0"/>
              <a:t>5</a:t>
            </a:fld>
            <a:endParaRPr lang="en-US"/>
          </a:p>
        </p:txBody>
      </p:sp>
    </p:spTree>
    <p:extLst>
      <p:ext uri="{BB962C8B-B14F-4D97-AF65-F5344CB8AC3E}">
        <p14:creationId xmlns:p14="http://schemas.microsoft.com/office/powerpoint/2010/main" val="37241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S1 Hand, Electrode 27</a:t>
            </a:r>
          </a:p>
          <a:p>
            <a:pPr algn="l"/>
            <a:r>
              <a:rPr lang="en-US" dirty="0"/>
              <a:t>color (light -&gt; dark) indicates time course over epoch windows (-1000 to 3000 </a:t>
            </a:r>
            <a:r>
              <a:rPr lang="en-US" dirty="0" err="1"/>
              <a:t>ms</a:t>
            </a:r>
            <a:r>
              <a:rPr lang="en-US" dirty="0"/>
              <a:t>)</a:t>
            </a:r>
          </a:p>
          <a:p>
            <a:pPr algn="l"/>
            <a:r>
              <a:rPr lang="en-US" dirty="0"/>
              <a:t>vertical marker indicates 250 </a:t>
            </a:r>
            <a:r>
              <a:rPr lang="en-US" dirty="0" err="1"/>
              <a:t>ms</a:t>
            </a:r>
            <a:r>
              <a:rPr lang="en-US" dirty="0"/>
              <a:t> after onset of visual stimulus</a:t>
            </a:r>
          </a:p>
        </p:txBody>
      </p:sp>
      <p:sp>
        <p:nvSpPr>
          <p:cNvPr id="4" name="Slide Number Placeholder 3"/>
          <p:cNvSpPr>
            <a:spLocks noGrp="1"/>
          </p:cNvSpPr>
          <p:nvPr>
            <p:ph type="sldNum" sz="quarter" idx="5"/>
          </p:nvPr>
        </p:nvSpPr>
        <p:spPr/>
        <p:txBody>
          <a:bodyPr/>
          <a:lstStyle/>
          <a:p>
            <a:fld id="{82B4990A-4A1F-C748-A4F9-730867261A9F}" type="slidenum">
              <a:rPr lang="en-US" smtClean="0"/>
              <a:t>6</a:t>
            </a:fld>
            <a:endParaRPr lang="en-US"/>
          </a:p>
        </p:txBody>
      </p:sp>
    </p:spTree>
    <p:extLst>
      <p:ext uri="{BB962C8B-B14F-4D97-AF65-F5344CB8AC3E}">
        <p14:creationId xmlns:p14="http://schemas.microsoft.com/office/powerpoint/2010/main" val="13633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7</a:t>
            </a:fld>
            <a:endParaRPr lang="en-US"/>
          </a:p>
        </p:txBody>
      </p:sp>
    </p:spTree>
    <p:extLst>
      <p:ext uri="{BB962C8B-B14F-4D97-AF65-F5344CB8AC3E}">
        <p14:creationId xmlns:p14="http://schemas.microsoft.com/office/powerpoint/2010/main" val="265943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8</a:t>
            </a:fld>
            <a:endParaRPr lang="en-US"/>
          </a:p>
        </p:txBody>
      </p:sp>
    </p:spTree>
    <p:extLst>
      <p:ext uri="{BB962C8B-B14F-4D97-AF65-F5344CB8AC3E}">
        <p14:creationId xmlns:p14="http://schemas.microsoft.com/office/powerpoint/2010/main" val="299620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4990A-4A1F-C748-A4F9-730867261A9F}" type="slidenum">
              <a:rPr lang="en-US" smtClean="0"/>
              <a:t>9</a:t>
            </a:fld>
            <a:endParaRPr lang="en-US"/>
          </a:p>
        </p:txBody>
      </p:sp>
    </p:spTree>
    <p:extLst>
      <p:ext uri="{BB962C8B-B14F-4D97-AF65-F5344CB8AC3E}">
        <p14:creationId xmlns:p14="http://schemas.microsoft.com/office/powerpoint/2010/main" val="238793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3C6BB85C-61B7-C241-A75D-107887C93D62}" type="slidenum">
              <a:rPr lang="en-US" smtClean="0"/>
              <a:t>‹#›</a:t>
            </a:fld>
            <a:endParaRPr lang="en-US"/>
          </a:p>
        </p:txBody>
      </p:sp>
    </p:spTree>
    <p:extLst>
      <p:ext uri="{BB962C8B-B14F-4D97-AF65-F5344CB8AC3E}">
        <p14:creationId xmlns:p14="http://schemas.microsoft.com/office/powerpoint/2010/main" val="259256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8256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9158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11808" y="586380"/>
            <a:ext cx="7958331" cy="1077229"/>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498981" y="1751818"/>
            <a:ext cx="7796540" cy="399782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62118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4DE39-8910-D246-A417-9A1ACFC10643}"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8718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5019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4DE39-8910-D246-A417-9A1ACFC10643}"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416611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4DE39-8910-D246-A417-9A1ACFC10643}"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BB85C-61B7-C241-A75D-107887C93D62}"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2745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A34DE39-8910-D246-A417-9A1ACFC10643}"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31486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924413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4DE39-8910-D246-A417-9A1ACFC10643}"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BB85C-61B7-C241-A75D-107887C93D62}" type="slidenum">
              <a:rPr lang="en-US" smtClean="0"/>
              <a:t>‹#›</a:t>
            </a:fld>
            <a:endParaRPr lang="en-US"/>
          </a:p>
        </p:txBody>
      </p:sp>
    </p:spTree>
    <p:extLst>
      <p:ext uri="{BB962C8B-B14F-4D97-AF65-F5344CB8AC3E}">
        <p14:creationId xmlns:p14="http://schemas.microsoft.com/office/powerpoint/2010/main" val="240920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A34DE39-8910-D246-A417-9A1ACFC10643}" type="datetimeFigureOut">
              <a:rPr lang="en-US" smtClean="0"/>
              <a:t>7/29/22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3C6BB85C-61B7-C241-A75D-107887C93D62}"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90958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60F-18D9-0C95-865D-87FCFE029E19}"/>
              </a:ext>
            </a:extLst>
          </p:cNvPr>
          <p:cNvSpPr>
            <a:spLocks noGrp="1"/>
          </p:cNvSpPr>
          <p:nvPr>
            <p:ph type="ctrTitle"/>
          </p:nvPr>
        </p:nvSpPr>
        <p:spPr>
          <a:xfrm>
            <a:off x="1069848" y="1298448"/>
            <a:ext cx="7315200" cy="2905062"/>
          </a:xfrm>
        </p:spPr>
        <p:txBody>
          <a:bodyPr>
            <a:normAutofit fontScale="90000"/>
          </a:bodyPr>
          <a:lstStyle/>
          <a:p>
            <a:r>
              <a:rPr lang="en-US" b="1" dirty="0"/>
              <a:t>Motor power modulations during imagined movements</a:t>
            </a:r>
          </a:p>
        </p:txBody>
      </p:sp>
      <p:sp>
        <p:nvSpPr>
          <p:cNvPr id="3" name="Subtitle 2">
            <a:extLst>
              <a:ext uri="{FF2B5EF4-FFF2-40B4-BE49-F238E27FC236}">
                <a16:creationId xmlns:a16="http://schemas.microsoft.com/office/drawing/2014/main" id="{CA80E9CA-B45E-6A23-8113-86A12D4C0303}"/>
              </a:ext>
            </a:extLst>
          </p:cNvPr>
          <p:cNvSpPr>
            <a:spLocks noGrp="1"/>
          </p:cNvSpPr>
          <p:nvPr>
            <p:ph type="subTitle" idx="1"/>
          </p:nvPr>
        </p:nvSpPr>
        <p:spPr>
          <a:xfrm>
            <a:off x="1100015" y="4394579"/>
            <a:ext cx="7315200" cy="1562876"/>
          </a:xfrm>
        </p:spPr>
        <p:txBody>
          <a:bodyPr>
            <a:normAutofit/>
          </a:bodyPr>
          <a:lstStyle/>
          <a:p>
            <a:r>
              <a:rPr lang="en-US" sz="2200" dirty="0"/>
              <a:t>Neuromatch 2022</a:t>
            </a:r>
          </a:p>
          <a:p>
            <a:r>
              <a:rPr lang="en-US" dirty="0"/>
              <a:t>Brenda Qiu | Jessica Alexander</a:t>
            </a:r>
            <a:br>
              <a:rPr lang="en-US" dirty="0"/>
            </a:br>
            <a:r>
              <a:rPr lang="en-US" dirty="0"/>
              <a:t>Juan Pablo Botero | Kurt Lehner | Lavanya M K</a:t>
            </a:r>
          </a:p>
        </p:txBody>
      </p:sp>
    </p:spTree>
    <p:extLst>
      <p:ext uri="{BB962C8B-B14F-4D97-AF65-F5344CB8AC3E}">
        <p14:creationId xmlns:p14="http://schemas.microsoft.com/office/powerpoint/2010/main" val="181608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400" dirty="0"/>
              <a:t>Similar ERD in beta frequency between actual and imagined</a:t>
            </a:r>
          </a:p>
          <a:p>
            <a:pPr marL="457200" indent="-457200">
              <a:buFont typeface="+mj-lt"/>
              <a:buAutoNum type="arabicPeriod"/>
            </a:pPr>
            <a:r>
              <a:rPr lang="en-US" sz="2400" dirty="0"/>
              <a:t>Attenuated changes in high gamma frequency for imagined movements in comparison with actual movements</a:t>
            </a:r>
          </a:p>
          <a:p>
            <a:pPr marL="457200" indent="-457200">
              <a:buFont typeface="+mj-lt"/>
              <a:buAutoNum type="arabicPeriod"/>
            </a:pPr>
            <a:r>
              <a:rPr lang="en-US" sz="2400" dirty="0"/>
              <a:t>Low frequency only models will significantly underperform in the discrimination task</a:t>
            </a:r>
          </a:p>
          <a:p>
            <a:pPr marL="457200" indent="-457200">
              <a:buFont typeface="+mj-lt"/>
              <a:buAutoNum type="arabicPeriod"/>
            </a:pPr>
            <a:endParaRPr lang="en-US" dirty="0"/>
          </a:p>
        </p:txBody>
      </p:sp>
      <p:pic>
        <p:nvPicPr>
          <p:cNvPr id="5" name="Graphic 4" descr="Checkmark">
            <a:extLst>
              <a:ext uri="{FF2B5EF4-FFF2-40B4-BE49-F238E27FC236}">
                <a16:creationId xmlns:a16="http://schemas.microsoft.com/office/drawing/2014/main" id="{37835788-09CB-53C9-3B45-F6D46CFE3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1808968"/>
            <a:ext cx="914400" cy="914400"/>
          </a:xfrm>
          <a:prstGeom prst="rect">
            <a:avLst/>
          </a:prstGeom>
        </p:spPr>
      </p:pic>
      <p:pic>
        <p:nvPicPr>
          <p:cNvPr id="7" name="Graphic 6" descr="Back RTL">
            <a:extLst>
              <a:ext uri="{FF2B5EF4-FFF2-40B4-BE49-F238E27FC236}">
                <a16:creationId xmlns:a16="http://schemas.microsoft.com/office/drawing/2014/main" id="{B59E0CEB-659A-D073-1C70-B1856ACB8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64506" y="4880970"/>
            <a:ext cx="914400" cy="914400"/>
          </a:xfrm>
          <a:prstGeom prst="rect">
            <a:avLst/>
          </a:prstGeom>
        </p:spPr>
      </p:pic>
      <p:pic>
        <p:nvPicPr>
          <p:cNvPr id="8" name="Graphic 7" descr="Checkmark">
            <a:extLst>
              <a:ext uri="{FF2B5EF4-FFF2-40B4-BE49-F238E27FC236}">
                <a16:creationId xmlns:a16="http://schemas.microsoft.com/office/drawing/2014/main" id="{B716B29A-635B-A898-675E-F4CEACD0B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2056" y="3070446"/>
            <a:ext cx="914400" cy="914400"/>
          </a:xfrm>
          <a:prstGeom prst="rect">
            <a:avLst/>
          </a:prstGeom>
        </p:spPr>
      </p:pic>
      <p:sp>
        <p:nvSpPr>
          <p:cNvPr id="9" name="TextBox 8">
            <a:extLst>
              <a:ext uri="{FF2B5EF4-FFF2-40B4-BE49-F238E27FC236}">
                <a16:creationId xmlns:a16="http://schemas.microsoft.com/office/drawing/2014/main" id="{1ACB851B-3640-F18C-F485-3545A02E5CE0}"/>
              </a:ext>
            </a:extLst>
          </p:cNvPr>
          <p:cNvSpPr txBox="1"/>
          <p:nvPr/>
        </p:nvSpPr>
        <p:spPr>
          <a:xfrm>
            <a:off x="6378905" y="5162550"/>
            <a:ext cx="3965525" cy="923330"/>
          </a:xfrm>
          <a:prstGeom prst="rect">
            <a:avLst/>
          </a:prstGeom>
          <a:noFill/>
        </p:spPr>
        <p:txBody>
          <a:bodyPr wrap="square" rtlCol="0">
            <a:spAutoFit/>
          </a:bodyPr>
          <a:lstStyle/>
          <a:p>
            <a:r>
              <a:rPr lang="en-US" dirty="0"/>
              <a:t>Better performance than anticipated (but models with high gamma still perform better...)</a:t>
            </a:r>
          </a:p>
        </p:txBody>
      </p:sp>
    </p:spTree>
    <p:extLst>
      <p:ext uri="{BB962C8B-B14F-4D97-AF65-F5344CB8AC3E}">
        <p14:creationId xmlns:p14="http://schemas.microsoft.com/office/powerpoint/2010/main" val="3332767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4" dur="1000" fill="hold"/>
                                        <p:tgtEl>
                                          <p:spTgt spid="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0" dur="1000" fill="hold"/>
                                        <p:tgtEl>
                                          <p:spTgt spid="8"/>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dissolv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p:txBody>
          <a:bodyPr>
            <a:normAutofit/>
          </a:bodyPr>
          <a:lstStyle/>
          <a:p>
            <a:r>
              <a:rPr lang="en-US" sz="2400" dirty="0"/>
              <a:t>generalizability of findings: single epileptic subject</a:t>
            </a:r>
          </a:p>
          <a:p>
            <a:r>
              <a:rPr lang="en-US" sz="2400" dirty="0"/>
              <a:t>time constraints: simplified preprocessing, incomplete analysis/validation</a:t>
            </a:r>
          </a:p>
        </p:txBody>
      </p:sp>
    </p:spTree>
    <p:extLst>
      <p:ext uri="{BB962C8B-B14F-4D97-AF65-F5344CB8AC3E}">
        <p14:creationId xmlns:p14="http://schemas.microsoft.com/office/powerpoint/2010/main" val="1165709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Code Availability</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487467" cy="3997828"/>
          </a:xfrm>
        </p:spPr>
        <p:txBody>
          <a:bodyPr>
            <a:normAutofit/>
          </a:bodyPr>
          <a:lstStyle/>
          <a:p>
            <a:pPr marL="0" indent="0" algn="ctr">
              <a:buNone/>
            </a:pPr>
            <a:r>
              <a:rPr lang="en-US" sz="4000" dirty="0"/>
              <a:t>https://</a:t>
            </a:r>
            <a:r>
              <a:rPr lang="en-US" sz="4000" dirty="0" err="1"/>
              <a:t>github.com</a:t>
            </a:r>
            <a:r>
              <a:rPr lang="en-US" sz="4000" dirty="0"/>
              <a:t>/jessb0t/</a:t>
            </a:r>
            <a:r>
              <a:rPr lang="en-US" sz="4000" dirty="0" err="1"/>
              <a:t>motorImagery</a:t>
            </a:r>
            <a:endParaRPr lang="en-US" sz="4000" dirty="0"/>
          </a:p>
        </p:txBody>
      </p:sp>
    </p:spTree>
    <p:extLst>
      <p:ext uri="{BB962C8B-B14F-4D97-AF65-F5344CB8AC3E}">
        <p14:creationId xmlns:p14="http://schemas.microsoft.com/office/powerpoint/2010/main" val="2797065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0" y="1751818"/>
            <a:ext cx="9378285" cy="4519802"/>
          </a:xfrm>
        </p:spPr>
        <p:txBody>
          <a:bodyPr>
            <a:noAutofit/>
          </a:bodyPr>
          <a:lstStyle/>
          <a:p>
            <a:pPr>
              <a:spcBef>
                <a:spcPts val="400"/>
              </a:spcBef>
              <a:spcAft>
                <a:spcPts val="400"/>
              </a:spcAft>
            </a:pPr>
            <a:r>
              <a:rPr lang="en-US" sz="1400" dirty="0" err="1"/>
              <a:t>Gramfort</a:t>
            </a:r>
            <a:r>
              <a:rPr lang="en-US" sz="1400" dirty="0"/>
              <a:t>, A., </a:t>
            </a:r>
            <a:r>
              <a:rPr lang="en-US" sz="1400" dirty="0" err="1"/>
              <a:t>Luessi</a:t>
            </a:r>
            <a:r>
              <a:rPr lang="en-US" sz="1400" dirty="0"/>
              <a:t>, M., Larson, E., </a:t>
            </a:r>
            <a:r>
              <a:rPr lang="en-US" sz="1400" dirty="0" err="1"/>
              <a:t>Engemann</a:t>
            </a:r>
            <a:r>
              <a:rPr lang="en-US" sz="1400" dirty="0"/>
              <a:t>, D. A., </a:t>
            </a:r>
            <a:r>
              <a:rPr lang="en-US" sz="1400" dirty="0" err="1"/>
              <a:t>Strohmeier</a:t>
            </a:r>
            <a:r>
              <a:rPr lang="en-US" sz="1400" dirty="0"/>
              <a:t>, D., </a:t>
            </a:r>
            <a:r>
              <a:rPr lang="en-US" sz="1400" dirty="0" err="1"/>
              <a:t>Brodbeck</a:t>
            </a:r>
            <a:r>
              <a:rPr lang="en-US" sz="1400" dirty="0"/>
              <a:t>, C., </a:t>
            </a:r>
            <a:r>
              <a:rPr lang="en-US" sz="1400" dirty="0" err="1"/>
              <a:t>Goj</a:t>
            </a:r>
            <a:r>
              <a:rPr lang="en-US" sz="1400" dirty="0"/>
              <a:t>, R., Jas, M., Brooks, T., </a:t>
            </a:r>
            <a:r>
              <a:rPr lang="en-US" sz="1400" dirty="0" err="1"/>
              <a:t>Parkkonen</a:t>
            </a:r>
            <a:r>
              <a:rPr lang="en-US" sz="1400" dirty="0"/>
              <a:t>, L., &amp; </a:t>
            </a:r>
            <a:r>
              <a:rPr lang="en-US" sz="1400" dirty="0" err="1"/>
              <a:t>Hämäläinen</a:t>
            </a:r>
            <a:r>
              <a:rPr lang="en-US" sz="1400" dirty="0"/>
              <a:t>, M. S. (2013). MEG and EEG data analysis with MNE-Python. </a:t>
            </a:r>
            <a:r>
              <a:rPr lang="en-US" sz="1400" i="1" dirty="0"/>
              <a:t>Frontiers in Neuroscience</a:t>
            </a:r>
            <a:r>
              <a:rPr lang="en-US" sz="1400" dirty="0"/>
              <a:t>, 7(267):1–13.</a:t>
            </a:r>
          </a:p>
          <a:p>
            <a:pPr>
              <a:spcBef>
                <a:spcPts val="400"/>
              </a:spcBef>
              <a:spcAft>
                <a:spcPts val="400"/>
              </a:spcAft>
            </a:pPr>
            <a:r>
              <a:rPr lang="en-US" sz="1400" dirty="0"/>
              <a:t>Harris, C.R., Millman, K.J., van der Walt, S.J. et al. (2020). Array programming with </a:t>
            </a:r>
            <a:r>
              <a:rPr lang="en-US" sz="1400"/>
              <a:t>NumPy.</a:t>
            </a:r>
            <a:br>
              <a:rPr lang="en-US" sz="1400"/>
            </a:br>
            <a:r>
              <a:rPr lang="en-US" sz="1400" i="1"/>
              <a:t>Nature</a:t>
            </a:r>
            <a:r>
              <a:rPr lang="en-US" sz="1400"/>
              <a:t> </a:t>
            </a:r>
            <a:r>
              <a:rPr lang="en-US" sz="1400" dirty="0"/>
              <a:t>585, 357–362.</a:t>
            </a:r>
          </a:p>
          <a:p>
            <a:pPr>
              <a:spcBef>
                <a:spcPts val="400"/>
              </a:spcBef>
              <a:spcAft>
                <a:spcPts val="400"/>
              </a:spcAft>
            </a:pPr>
            <a:r>
              <a:rPr lang="en-US" sz="1400" dirty="0"/>
              <a:t>Hunter, J.D. (2007). Matplotlib: A 2D Graphics Environment, </a:t>
            </a:r>
            <a:r>
              <a:rPr lang="en-US" sz="1400" i="1" dirty="0"/>
              <a:t>Computing in Science &amp; Engineering</a:t>
            </a:r>
            <a:r>
              <a:rPr lang="en-US" sz="1400" dirty="0"/>
              <a:t>, 9(3):90-95.</a:t>
            </a:r>
          </a:p>
          <a:p>
            <a:pPr>
              <a:spcBef>
                <a:spcPts val="400"/>
              </a:spcBef>
              <a:spcAft>
                <a:spcPts val="400"/>
              </a:spcAft>
            </a:pPr>
            <a:r>
              <a:rPr lang="en-US" sz="1400" dirty="0"/>
              <a:t>Miller, K. J., Schalk, G., </a:t>
            </a:r>
            <a:r>
              <a:rPr lang="en-US" sz="1400" dirty="0" err="1"/>
              <a:t>Fetz</a:t>
            </a:r>
            <a:r>
              <a:rPr lang="en-US" sz="1400" dirty="0"/>
              <a:t>, E. E., den </a:t>
            </a:r>
            <a:r>
              <a:rPr lang="en-US" sz="1400" dirty="0" err="1"/>
              <a:t>Nijs</a:t>
            </a:r>
            <a:r>
              <a:rPr lang="en-US" sz="1400" dirty="0"/>
              <a:t>, M., </a:t>
            </a:r>
            <a:r>
              <a:rPr lang="en-US" sz="1400" dirty="0" err="1"/>
              <a:t>Ojemann</a:t>
            </a:r>
            <a:r>
              <a:rPr lang="en-US" sz="1400" dirty="0"/>
              <a:t>, J. G., &amp; Rao, R. P. N. (2010). Cortical activity during motor execution, motor imagery, and imagery-based online feedback. </a:t>
            </a:r>
            <a:r>
              <a:rPr lang="en-US" sz="1400" i="1" dirty="0"/>
              <a:t>PNAS</a:t>
            </a:r>
            <a:r>
              <a:rPr lang="en-US" sz="1400" dirty="0"/>
              <a:t>, </a:t>
            </a:r>
            <a:r>
              <a:rPr lang="en-US" sz="1400" i="1" dirty="0"/>
              <a:t>107</a:t>
            </a:r>
            <a:r>
              <a:rPr lang="en-US" sz="1400" dirty="0"/>
              <a:t>(9), 4430–4435.</a:t>
            </a:r>
          </a:p>
          <a:p>
            <a:pPr>
              <a:spcBef>
                <a:spcPts val="400"/>
              </a:spcBef>
              <a:spcAft>
                <a:spcPts val="400"/>
              </a:spcAft>
            </a:pPr>
            <a:r>
              <a:rPr lang="en-US" sz="1400" dirty="0"/>
              <a:t>Miller KJ. A library of human electrocorticographic data and analyses. </a:t>
            </a:r>
            <a:r>
              <a:rPr lang="en-US" sz="1400" i="1" dirty="0"/>
              <a:t>Nat Hum </a:t>
            </a:r>
            <a:r>
              <a:rPr lang="en-US" sz="1400" i="1" dirty="0" err="1"/>
              <a:t>Behav</a:t>
            </a:r>
            <a:r>
              <a:rPr lang="en-US" sz="1400" dirty="0"/>
              <a:t>. 2019 Nov;3(11):1225-1235.</a:t>
            </a:r>
          </a:p>
          <a:p>
            <a:pPr>
              <a:spcBef>
                <a:spcPts val="400"/>
              </a:spcBef>
              <a:spcAft>
                <a:spcPts val="400"/>
              </a:spcAft>
            </a:pPr>
            <a:r>
              <a:rPr lang="en-US" sz="1400" dirty="0"/>
              <a:t>Unterweger, J., </a:t>
            </a:r>
            <a:r>
              <a:rPr lang="en-US" sz="1400" dirty="0" err="1"/>
              <a:t>Seeber</a:t>
            </a:r>
            <a:r>
              <a:rPr lang="en-US" sz="1400" dirty="0"/>
              <a:t>, M., </a:t>
            </a:r>
            <a:r>
              <a:rPr lang="en-US" sz="1400" dirty="0" err="1"/>
              <a:t>Zanos</a:t>
            </a:r>
            <a:r>
              <a:rPr lang="en-US" sz="1400" dirty="0"/>
              <a:t>, S., </a:t>
            </a:r>
            <a:r>
              <a:rPr lang="en-US" sz="1400" dirty="0" err="1"/>
              <a:t>Ojemann</a:t>
            </a:r>
            <a:r>
              <a:rPr lang="en-US" sz="1400" dirty="0"/>
              <a:t>, J. G., &amp; Scherer, R. (2020). </a:t>
            </a:r>
            <a:r>
              <a:rPr lang="en-US" sz="1400" dirty="0" err="1"/>
              <a:t>ECoG</a:t>
            </a:r>
            <a:r>
              <a:rPr lang="en-US" sz="1400" dirty="0"/>
              <a:t> Beta Suppression and Modulation During Finger Extension and Flexion. </a:t>
            </a:r>
            <a:r>
              <a:rPr lang="en-US" sz="1400" i="1" dirty="0"/>
              <a:t>Frontiers in Neuroscience</a:t>
            </a:r>
            <a:r>
              <a:rPr lang="en-US" sz="1400" dirty="0"/>
              <a:t>, </a:t>
            </a:r>
            <a:r>
              <a:rPr lang="en-US" sz="1400" i="1" dirty="0"/>
              <a:t>14</a:t>
            </a:r>
            <a:r>
              <a:rPr lang="en-US" sz="1400" dirty="0"/>
              <a:t>, 35.</a:t>
            </a:r>
          </a:p>
          <a:p>
            <a:pPr marL="0" indent="0">
              <a:spcBef>
                <a:spcPts val="400"/>
              </a:spcBef>
              <a:spcAft>
                <a:spcPts val="400"/>
              </a:spcAft>
              <a:buNone/>
            </a:pPr>
            <a:endParaRPr lang="en-US" sz="1400" dirty="0"/>
          </a:p>
          <a:p>
            <a:pPr>
              <a:spcBef>
                <a:spcPts val="400"/>
              </a:spcBef>
              <a:spcAft>
                <a:spcPts val="400"/>
              </a:spcAft>
            </a:pPr>
            <a:r>
              <a:rPr lang="en-US" sz="1400" dirty="0"/>
              <a:t>Code for creation of the GFP graphics based on the detailed example provided here:</a:t>
            </a:r>
            <a:br>
              <a:rPr lang="en-US" sz="1400" dirty="0"/>
            </a:br>
            <a:r>
              <a:rPr lang="en-US" sz="1400" dirty="0"/>
              <a:t>https://</a:t>
            </a:r>
            <a:r>
              <a:rPr lang="en-US" sz="1400" dirty="0" err="1"/>
              <a:t>mne.tools</a:t>
            </a:r>
            <a:r>
              <a:rPr lang="en-US" sz="1400" dirty="0"/>
              <a:t>/stable/</a:t>
            </a:r>
            <a:r>
              <a:rPr lang="en-US" sz="1400" dirty="0" err="1"/>
              <a:t>auto_examples</a:t>
            </a:r>
            <a:r>
              <a:rPr lang="en-US" sz="1400" dirty="0"/>
              <a:t>/</a:t>
            </a:r>
            <a:r>
              <a:rPr lang="en-US" sz="1400" dirty="0" err="1"/>
              <a:t>time_frequency</a:t>
            </a:r>
            <a:r>
              <a:rPr lang="en-US" sz="1400" dirty="0"/>
              <a:t>/</a:t>
            </a:r>
            <a:r>
              <a:rPr lang="en-US" sz="1400" dirty="0" err="1"/>
              <a:t>time_frequency_global_field_power.html</a:t>
            </a:r>
            <a:endParaRPr lang="en-US" sz="1400" dirty="0"/>
          </a:p>
        </p:txBody>
      </p:sp>
    </p:spTree>
    <p:extLst>
      <p:ext uri="{BB962C8B-B14F-4D97-AF65-F5344CB8AC3E}">
        <p14:creationId xmlns:p14="http://schemas.microsoft.com/office/powerpoint/2010/main" val="1104889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5705487" y="4104264"/>
            <a:ext cx="2857499" cy="520602"/>
          </a:xfrm>
        </p:spPr>
        <p:txBody>
          <a:bodyPr>
            <a:normAutofit fontScale="92500"/>
          </a:bodyPr>
          <a:lstStyle/>
          <a:p>
            <a:pPr marL="0" indent="0">
              <a:buNone/>
            </a:pPr>
            <a:r>
              <a:rPr lang="en-US" dirty="0"/>
              <a:t>Anis Zahedifard, Pod TA</a:t>
            </a:r>
          </a:p>
        </p:txBody>
      </p:sp>
      <p:pic>
        <p:nvPicPr>
          <p:cNvPr id="1028" name="Picture 4" descr="Anis zahedifard (@AZahedifard) / Twitter">
            <a:extLst>
              <a:ext uri="{FF2B5EF4-FFF2-40B4-BE49-F238E27FC236}">
                <a16:creationId xmlns:a16="http://schemas.microsoft.com/office/drawing/2014/main" id="{9A8EE917-01A1-09F1-3545-6D13B2FC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399" y="134275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osé Biurrun Manresa — Aalborg University's Research Portal">
            <a:extLst>
              <a:ext uri="{FF2B5EF4-FFF2-40B4-BE49-F238E27FC236}">
                <a16:creationId xmlns:a16="http://schemas.microsoft.com/office/drawing/2014/main" id="{0A17B536-548C-FD62-6615-2A8847547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722" y="327989"/>
            <a:ext cx="2199669" cy="31941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son Ritt | Center for Research in Sensory Communication &amp; Emerging Neural  Technology">
            <a:extLst>
              <a:ext uri="{FF2B5EF4-FFF2-40B4-BE49-F238E27FC236}">
                <a16:creationId xmlns:a16="http://schemas.microsoft.com/office/drawing/2014/main" id="{29109AA5-6B98-EF13-E2DA-99CFD7AF4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187" y="4020136"/>
            <a:ext cx="2456205" cy="24562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euromatch Academy | LinkedIn">
            <a:extLst>
              <a:ext uri="{FF2B5EF4-FFF2-40B4-BE49-F238E27FC236}">
                <a16:creationId xmlns:a16="http://schemas.microsoft.com/office/drawing/2014/main" id="{E4F1703E-768F-53FD-FF20-8E810FAEA8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8823" y="3981437"/>
            <a:ext cx="1368612" cy="13686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1A2D776-DE25-F549-083D-52586A2E05B5}"/>
              </a:ext>
            </a:extLst>
          </p:cNvPr>
          <p:cNvSpPr txBox="1">
            <a:spLocks/>
          </p:cNvSpPr>
          <p:nvPr/>
        </p:nvSpPr>
        <p:spPr>
          <a:xfrm>
            <a:off x="3730391" y="2186510"/>
            <a:ext cx="1428749" cy="1481024"/>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José Biurrun Manresa, Project TA</a:t>
            </a:r>
          </a:p>
        </p:txBody>
      </p:sp>
      <p:sp>
        <p:nvSpPr>
          <p:cNvPr id="5" name="Content Placeholder 2">
            <a:extLst>
              <a:ext uri="{FF2B5EF4-FFF2-40B4-BE49-F238E27FC236}">
                <a16:creationId xmlns:a16="http://schemas.microsoft.com/office/drawing/2014/main" id="{D48C926A-7144-0FDB-D4F5-02F845879311}"/>
              </a:ext>
            </a:extLst>
          </p:cNvPr>
          <p:cNvSpPr txBox="1">
            <a:spLocks/>
          </p:cNvSpPr>
          <p:nvPr/>
        </p:nvSpPr>
        <p:spPr>
          <a:xfrm>
            <a:off x="4734392" y="5955739"/>
            <a:ext cx="3288927" cy="520602"/>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Dr. Jason Ritt,</a:t>
            </a:r>
            <a:br>
              <a:rPr lang="en-US" dirty="0"/>
            </a:br>
            <a:r>
              <a:rPr lang="en-US" dirty="0"/>
              <a:t>Project Mentor</a:t>
            </a:r>
          </a:p>
        </p:txBody>
      </p:sp>
      <p:sp>
        <p:nvSpPr>
          <p:cNvPr id="6" name="Content Placeholder 2">
            <a:extLst>
              <a:ext uri="{FF2B5EF4-FFF2-40B4-BE49-F238E27FC236}">
                <a16:creationId xmlns:a16="http://schemas.microsoft.com/office/drawing/2014/main" id="{BBED427C-C52E-4368-D8ED-B628DE4EBDF4}"/>
              </a:ext>
            </a:extLst>
          </p:cNvPr>
          <p:cNvSpPr txBox="1">
            <a:spLocks/>
          </p:cNvSpPr>
          <p:nvPr/>
        </p:nvSpPr>
        <p:spPr>
          <a:xfrm>
            <a:off x="9160694" y="4864096"/>
            <a:ext cx="1980080" cy="1974619"/>
          </a:xfrm>
          <a:prstGeom prst="rect">
            <a:avLst/>
          </a:prstGeom>
        </p:spPr>
        <p:txBody>
          <a:bodyPr vert="horz" lIns="91440" tIns="45720" rIns="91440" bIns="45720" rtlCol="0" anchor="ctr">
            <a:no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a:lstStyle>
          <a:p>
            <a:pPr marL="0" indent="0">
              <a:buFont typeface="Wingdings 2" pitchFamily="18" charset="2"/>
              <a:buNone/>
            </a:pPr>
            <a:r>
              <a:rPr lang="en-US" dirty="0"/>
              <a:t>Neuromatch Organizers and Volunteers</a:t>
            </a:r>
          </a:p>
        </p:txBody>
      </p:sp>
    </p:spTree>
    <p:extLst>
      <p:ext uri="{BB962C8B-B14F-4D97-AF65-F5344CB8AC3E}">
        <p14:creationId xmlns:p14="http://schemas.microsoft.com/office/powerpoint/2010/main" val="3781321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75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2916608" y="3196230"/>
            <a:ext cx="7958331" cy="1077229"/>
          </a:xfrm>
        </p:spPr>
        <p:txBody>
          <a:bodyPr/>
          <a:lstStyle/>
          <a:p>
            <a:r>
              <a:rPr lang="en-US" dirty="0"/>
              <a:t>Supplemental Slides</a:t>
            </a:r>
          </a:p>
        </p:txBody>
      </p:sp>
    </p:spTree>
    <p:extLst>
      <p:ext uri="{BB962C8B-B14F-4D97-AF65-F5344CB8AC3E}">
        <p14:creationId xmlns:p14="http://schemas.microsoft.com/office/powerpoint/2010/main" val="35285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957F1B-D533-623E-2A28-8A6E982D47C8}"/>
              </a:ext>
            </a:extLst>
          </p:cNvPr>
          <p:cNvPicPr>
            <a:picLocks noChangeAspect="1"/>
          </p:cNvPicPr>
          <p:nvPr/>
        </p:nvPicPr>
        <p:blipFill>
          <a:blip r:embed="rId3"/>
          <a:stretch>
            <a:fillRect/>
          </a:stretch>
        </p:blipFill>
        <p:spPr>
          <a:xfrm>
            <a:off x="1891584" y="1663608"/>
            <a:ext cx="8408829" cy="4868269"/>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Methods</a:t>
            </a:r>
          </a:p>
        </p:txBody>
      </p:sp>
      <p:sp>
        <p:nvSpPr>
          <p:cNvPr id="5" name="TextBox 4">
            <a:extLst>
              <a:ext uri="{FF2B5EF4-FFF2-40B4-BE49-F238E27FC236}">
                <a16:creationId xmlns:a16="http://schemas.microsoft.com/office/drawing/2014/main" id="{289DD80E-DF59-D74D-F260-DDFDE1A79BD3}"/>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3723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Sample ROC AUC</a:t>
            </a:r>
            <a:endParaRPr lang="en-US" sz="2400" dirty="0"/>
          </a:p>
        </p:txBody>
      </p:sp>
      <p:pic>
        <p:nvPicPr>
          <p:cNvPr id="3" name="Picture 2">
            <a:extLst>
              <a:ext uri="{FF2B5EF4-FFF2-40B4-BE49-F238E27FC236}">
                <a16:creationId xmlns:a16="http://schemas.microsoft.com/office/drawing/2014/main" id="{ABA2E817-AEC2-51A4-20EE-227088132B42}"/>
              </a:ext>
            </a:extLst>
          </p:cNvPr>
          <p:cNvPicPr>
            <a:picLocks noChangeAspect="1"/>
          </p:cNvPicPr>
          <p:nvPr/>
        </p:nvPicPr>
        <p:blipFill>
          <a:blip r:embed="rId2"/>
          <a:stretch>
            <a:fillRect/>
          </a:stretch>
        </p:blipFill>
        <p:spPr>
          <a:xfrm>
            <a:off x="2611808" y="1663609"/>
            <a:ext cx="6567055" cy="4182589"/>
          </a:xfrm>
          <a:prstGeom prst="rect">
            <a:avLst/>
          </a:prstGeom>
        </p:spPr>
      </p:pic>
    </p:spTree>
    <p:extLst>
      <p:ext uri="{BB962C8B-B14F-4D97-AF65-F5344CB8AC3E}">
        <p14:creationId xmlns:p14="http://schemas.microsoft.com/office/powerpoint/2010/main" val="154978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endParaRPr lang="en-US" sz="2400" dirty="0"/>
          </a:p>
        </p:txBody>
      </p:sp>
      <p:pic>
        <p:nvPicPr>
          <p:cNvPr id="4" name="Picture 3">
            <a:extLst>
              <a:ext uri="{FF2B5EF4-FFF2-40B4-BE49-F238E27FC236}">
                <a16:creationId xmlns:a16="http://schemas.microsoft.com/office/drawing/2014/main" id="{7B00BE21-137E-FF77-D0C6-A83486857C02}"/>
              </a:ext>
            </a:extLst>
          </p:cNvPr>
          <p:cNvPicPr>
            <a:picLocks noChangeAspect="1"/>
          </p:cNvPicPr>
          <p:nvPr/>
        </p:nvPicPr>
        <p:blipFill>
          <a:blip r:embed="rId3"/>
          <a:stretch>
            <a:fillRect/>
          </a:stretch>
        </p:blipFill>
        <p:spPr>
          <a:xfrm>
            <a:off x="2438400" y="1967475"/>
            <a:ext cx="6456218" cy="4304145"/>
          </a:xfrm>
          <a:prstGeom prst="rect">
            <a:avLst/>
          </a:prstGeom>
        </p:spPr>
      </p:pic>
    </p:spTree>
    <p:extLst>
      <p:ext uri="{BB962C8B-B14F-4D97-AF65-F5344CB8AC3E}">
        <p14:creationId xmlns:p14="http://schemas.microsoft.com/office/powerpoint/2010/main" val="1939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a:bodyPr>
          <a:lstStyle/>
          <a:p>
            <a:r>
              <a:rPr lang="en-US" sz="3600" dirty="0"/>
              <a:t>Background</a:t>
            </a:r>
          </a:p>
        </p:txBody>
      </p:sp>
      <p:pic>
        <p:nvPicPr>
          <p:cNvPr id="4" name="Picture 3">
            <a:extLst>
              <a:ext uri="{FF2B5EF4-FFF2-40B4-BE49-F238E27FC236}">
                <a16:creationId xmlns:a16="http://schemas.microsoft.com/office/drawing/2014/main" id="{334FBF65-2CBB-2A91-A3C4-3843FB1370A0}"/>
              </a:ext>
            </a:extLst>
          </p:cNvPr>
          <p:cNvPicPr>
            <a:picLocks noChangeAspect="1"/>
          </p:cNvPicPr>
          <p:nvPr/>
        </p:nvPicPr>
        <p:blipFill>
          <a:blip r:embed="rId3"/>
          <a:stretch>
            <a:fillRect/>
          </a:stretch>
        </p:blipFill>
        <p:spPr>
          <a:xfrm>
            <a:off x="6385435" y="1694068"/>
            <a:ext cx="4863974" cy="2914599"/>
          </a:xfrm>
          <a:prstGeom prst="rect">
            <a:avLst/>
          </a:prstGeom>
        </p:spPr>
      </p:pic>
      <p:sp>
        <p:nvSpPr>
          <p:cNvPr id="6" name="TextBox 5">
            <a:extLst>
              <a:ext uri="{FF2B5EF4-FFF2-40B4-BE49-F238E27FC236}">
                <a16:creationId xmlns:a16="http://schemas.microsoft.com/office/drawing/2014/main" id="{CE3884D6-3D08-4AC8-8271-4E19D5E764F5}"/>
              </a:ext>
            </a:extLst>
          </p:cNvPr>
          <p:cNvSpPr txBox="1"/>
          <p:nvPr/>
        </p:nvSpPr>
        <p:spPr>
          <a:xfrm>
            <a:off x="9765011" y="1404267"/>
            <a:ext cx="1414246" cy="276999"/>
          </a:xfrm>
          <a:prstGeom prst="rect">
            <a:avLst/>
          </a:prstGeom>
          <a:noFill/>
        </p:spPr>
        <p:txBody>
          <a:bodyPr vert="horz" wrap="square" rtlCol="0">
            <a:spAutoFit/>
          </a:bodyPr>
          <a:lstStyle/>
          <a:p>
            <a:r>
              <a:rPr lang="en-US" sz="1200" dirty="0"/>
              <a:t>Miller et al. (2010)</a:t>
            </a:r>
          </a:p>
        </p:txBody>
      </p:sp>
      <p:sp>
        <p:nvSpPr>
          <p:cNvPr id="8" name="Content Placeholder 2">
            <a:extLst>
              <a:ext uri="{FF2B5EF4-FFF2-40B4-BE49-F238E27FC236}">
                <a16:creationId xmlns:a16="http://schemas.microsoft.com/office/drawing/2014/main" id="{45A4FF12-BEF8-3DD4-B8EF-8092B36F3033}"/>
              </a:ext>
            </a:extLst>
          </p:cNvPr>
          <p:cNvSpPr txBox="1">
            <a:spLocks/>
          </p:cNvSpPr>
          <p:nvPr/>
        </p:nvSpPr>
        <p:spPr>
          <a:xfrm>
            <a:off x="6096000" y="4694196"/>
            <a:ext cx="5532958" cy="2231262"/>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US" b="1" dirty="0"/>
              <a:t>High beta</a:t>
            </a:r>
            <a:r>
              <a:rPr lang="en-US" dirty="0"/>
              <a:t> power </a:t>
            </a:r>
            <a:r>
              <a:rPr lang="en-US" u="sng" dirty="0"/>
              <a:t>inhibits</a:t>
            </a:r>
            <a:r>
              <a:rPr lang="en-US" dirty="0"/>
              <a:t> movement </a:t>
            </a:r>
          </a:p>
          <a:p>
            <a:pPr lvl="1"/>
            <a:r>
              <a:rPr lang="en-US" dirty="0"/>
              <a:t>Event related desynchronization (ERD) is necessary for movement to occur</a:t>
            </a:r>
          </a:p>
          <a:p>
            <a:r>
              <a:rPr lang="en-US" b="1" dirty="0"/>
              <a:t>High gamma </a:t>
            </a:r>
            <a:r>
              <a:rPr lang="en-US" dirty="0"/>
              <a:t>frequency </a:t>
            </a:r>
            <a:r>
              <a:rPr lang="en-US" u="sng" dirty="0"/>
              <a:t>increases</a:t>
            </a:r>
            <a:r>
              <a:rPr lang="en-US" dirty="0"/>
              <a:t> during movement </a:t>
            </a:r>
          </a:p>
        </p:txBody>
      </p:sp>
      <p:pic>
        <p:nvPicPr>
          <p:cNvPr id="3" name="Picture 2">
            <a:extLst>
              <a:ext uri="{FF2B5EF4-FFF2-40B4-BE49-F238E27FC236}">
                <a16:creationId xmlns:a16="http://schemas.microsoft.com/office/drawing/2014/main" id="{B8977B53-8598-1285-3A8A-650443E15B09}"/>
              </a:ext>
            </a:extLst>
          </p:cNvPr>
          <p:cNvPicPr>
            <a:picLocks noChangeAspect="1"/>
          </p:cNvPicPr>
          <p:nvPr/>
        </p:nvPicPr>
        <p:blipFill>
          <a:blip r:embed="rId4"/>
          <a:stretch>
            <a:fillRect/>
          </a:stretch>
        </p:blipFill>
        <p:spPr>
          <a:xfrm>
            <a:off x="1123364" y="1663609"/>
            <a:ext cx="4683203" cy="3772305"/>
          </a:xfrm>
          <a:prstGeom prst="rect">
            <a:avLst/>
          </a:prstGeom>
        </p:spPr>
      </p:pic>
      <p:sp>
        <p:nvSpPr>
          <p:cNvPr id="5" name="TextBox 4">
            <a:extLst>
              <a:ext uri="{FF2B5EF4-FFF2-40B4-BE49-F238E27FC236}">
                <a16:creationId xmlns:a16="http://schemas.microsoft.com/office/drawing/2014/main" id="{439AEEFC-3A1D-3D2C-5962-521B7481D488}"/>
              </a:ext>
            </a:extLst>
          </p:cNvPr>
          <p:cNvSpPr txBox="1"/>
          <p:nvPr/>
        </p:nvSpPr>
        <p:spPr>
          <a:xfrm>
            <a:off x="1032243" y="5435914"/>
            <a:ext cx="2109968" cy="276999"/>
          </a:xfrm>
          <a:prstGeom prst="rect">
            <a:avLst/>
          </a:prstGeom>
          <a:noFill/>
        </p:spPr>
        <p:txBody>
          <a:bodyPr vert="horz" wrap="square" rtlCol="0">
            <a:spAutoFit/>
          </a:bodyPr>
          <a:lstStyle/>
          <a:p>
            <a:r>
              <a:rPr lang="en-US" sz="1200" dirty="0"/>
              <a:t>Schalk and </a:t>
            </a:r>
            <a:r>
              <a:rPr lang="en-US" sz="1200" dirty="0" err="1"/>
              <a:t>Leuthardt</a:t>
            </a:r>
            <a:r>
              <a:rPr lang="en-US" sz="1200" dirty="0"/>
              <a:t> (2011)</a:t>
            </a:r>
          </a:p>
        </p:txBody>
      </p:sp>
    </p:spTree>
    <p:extLst>
      <p:ext uri="{BB962C8B-B14F-4D97-AF65-F5344CB8AC3E}">
        <p14:creationId xmlns:p14="http://schemas.microsoft.com/office/powerpoint/2010/main" val="27740166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Data</a:t>
            </a:r>
          </a:p>
        </p:txBody>
      </p:sp>
      <p:pic>
        <p:nvPicPr>
          <p:cNvPr id="29" name="Picture 28">
            <a:extLst>
              <a:ext uri="{FF2B5EF4-FFF2-40B4-BE49-F238E27FC236}">
                <a16:creationId xmlns:a16="http://schemas.microsoft.com/office/drawing/2014/main" id="{3D261AA5-A58D-4CDF-ED82-7FE128256A57}"/>
              </a:ext>
            </a:extLst>
          </p:cNvPr>
          <p:cNvPicPr>
            <a:picLocks noChangeAspect="1"/>
          </p:cNvPicPr>
          <p:nvPr/>
        </p:nvPicPr>
        <p:blipFill>
          <a:blip r:embed="rId3"/>
          <a:stretch>
            <a:fillRect/>
          </a:stretch>
        </p:blipFill>
        <p:spPr>
          <a:xfrm>
            <a:off x="1138996" y="1663609"/>
            <a:ext cx="9914008" cy="4394200"/>
          </a:xfrm>
          <a:prstGeom prst="rect">
            <a:avLst/>
          </a:prstGeom>
        </p:spPr>
      </p:pic>
    </p:spTree>
    <p:extLst>
      <p:ext uri="{BB962C8B-B14F-4D97-AF65-F5344CB8AC3E}">
        <p14:creationId xmlns:p14="http://schemas.microsoft.com/office/powerpoint/2010/main" val="3323624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AA6B1422-D7D4-F653-7016-761FE0442ADA}"/>
              </a:ext>
            </a:extLst>
          </p:cNvPr>
          <p:cNvSpPr>
            <a:spLocks noGrp="1"/>
          </p:cNvSpPr>
          <p:nvPr>
            <p:ph idx="1"/>
          </p:nvPr>
        </p:nvSpPr>
        <p:spPr>
          <a:xfrm>
            <a:off x="1498981" y="1751818"/>
            <a:ext cx="8477532" cy="4519802"/>
          </a:xfrm>
        </p:spPr>
        <p:txBody>
          <a:bodyPr anchor="t">
            <a:normAutofit/>
          </a:bodyPr>
          <a:lstStyle/>
          <a:p>
            <a:pPr marL="457200" indent="-457200">
              <a:buFont typeface="+mj-lt"/>
              <a:buAutoNum type="arabicPeriod"/>
            </a:pPr>
            <a:r>
              <a:rPr lang="en-US" sz="2800" b="1" dirty="0"/>
              <a:t>Replicate</a:t>
            </a:r>
            <a:r>
              <a:rPr lang="en-US" sz="2800" dirty="0"/>
              <a:t> prior ERD/ERS findings</a:t>
            </a:r>
          </a:p>
          <a:p>
            <a:pPr marL="457200" indent="-457200">
              <a:buFont typeface="+mj-lt"/>
              <a:buAutoNum type="arabicPeriod"/>
            </a:pPr>
            <a:r>
              <a:rPr lang="en-US" sz="2800" b="1" dirty="0"/>
              <a:t>Investigate</a:t>
            </a:r>
            <a:r>
              <a:rPr lang="en-US" sz="2800" dirty="0"/>
              <a:t> how power profiles during </a:t>
            </a:r>
            <a:r>
              <a:rPr lang="en-US" sz="2800" u="sng" dirty="0"/>
              <a:t>imagined</a:t>
            </a:r>
            <a:r>
              <a:rPr lang="en-US" sz="2800" dirty="0"/>
              <a:t> and </a:t>
            </a:r>
            <a:r>
              <a:rPr lang="en-US" sz="2800" u="sng" dirty="0"/>
              <a:t>actual</a:t>
            </a:r>
            <a:r>
              <a:rPr lang="en-US" sz="2800" dirty="0"/>
              <a:t> movements differ</a:t>
            </a:r>
          </a:p>
          <a:p>
            <a:pPr marL="457200" indent="-457200">
              <a:buFont typeface="+mj-lt"/>
              <a:buAutoNum type="arabicPeriod"/>
            </a:pPr>
            <a:r>
              <a:rPr lang="en-US" sz="2800" b="1" dirty="0"/>
              <a:t>Design and build </a:t>
            </a:r>
            <a:r>
              <a:rPr lang="en-US" sz="2800" dirty="0"/>
              <a:t>ML pipeline to classify actual and imagined movements</a:t>
            </a:r>
          </a:p>
        </p:txBody>
      </p:sp>
    </p:spTree>
    <p:extLst>
      <p:ext uri="{BB962C8B-B14F-4D97-AF65-F5344CB8AC3E}">
        <p14:creationId xmlns:p14="http://schemas.microsoft.com/office/powerpoint/2010/main" val="19050461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1:</a:t>
            </a:r>
            <a:br>
              <a:rPr lang="en-US" dirty="0"/>
            </a:br>
            <a:r>
              <a:rPr lang="en-US" sz="2400" dirty="0"/>
              <a:t>Replicate prior ERD/ERS findings</a:t>
            </a:r>
          </a:p>
        </p:txBody>
      </p:sp>
      <p:sp>
        <p:nvSpPr>
          <p:cNvPr id="6" name="TextBox 5">
            <a:extLst>
              <a:ext uri="{FF2B5EF4-FFF2-40B4-BE49-F238E27FC236}">
                <a16:creationId xmlns:a16="http://schemas.microsoft.com/office/drawing/2014/main" id="{398FD5B5-967C-0842-9C32-2FF021B335AF}"/>
              </a:ext>
            </a:extLst>
          </p:cNvPr>
          <p:cNvSpPr txBox="1"/>
          <p:nvPr/>
        </p:nvSpPr>
        <p:spPr>
          <a:xfrm>
            <a:off x="1708727" y="2412423"/>
            <a:ext cx="4193309" cy="369332"/>
          </a:xfrm>
          <a:prstGeom prst="rect">
            <a:avLst/>
          </a:prstGeom>
          <a:noFill/>
        </p:spPr>
        <p:txBody>
          <a:bodyPr wrap="square" rtlCol="0">
            <a:spAutoFit/>
          </a:bodyPr>
          <a:lstStyle/>
          <a:p>
            <a:pPr algn="ctr"/>
            <a:r>
              <a:rPr lang="en-US" u="sng" dirty="0"/>
              <a:t>actual movement</a:t>
            </a:r>
          </a:p>
        </p:txBody>
      </p:sp>
      <p:sp>
        <p:nvSpPr>
          <p:cNvPr id="7" name="TextBox 6">
            <a:extLst>
              <a:ext uri="{FF2B5EF4-FFF2-40B4-BE49-F238E27FC236}">
                <a16:creationId xmlns:a16="http://schemas.microsoft.com/office/drawing/2014/main" id="{491C672F-5F1C-145B-D2AA-0489F3EE2464}"/>
              </a:ext>
            </a:extLst>
          </p:cNvPr>
          <p:cNvSpPr txBox="1"/>
          <p:nvPr/>
        </p:nvSpPr>
        <p:spPr>
          <a:xfrm>
            <a:off x="6696363" y="2412423"/>
            <a:ext cx="4193309" cy="369332"/>
          </a:xfrm>
          <a:prstGeom prst="rect">
            <a:avLst/>
          </a:prstGeom>
          <a:noFill/>
        </p:spPr>
        <p:txBody>
          <a:bodyPr wrap="square" rtlCol="0">
            <a:spAutoFit/>
          </a:bodyPr>
          <a:lstStyle/>
          <a:p>
            <a:pPr algn="ctr"/>
            <a:r>
              <a:rPr lang="en-US" u="sng" dirty="0"/>
              <a:t>imagined movement</a:t>
            </a:r>
          </a:p>
        </p:txBody>
      </p:sp>
      <p:pic>
        <p:nvPicPr>
          <p:cNvPr id="3" name="Picture 2">
            <a:extLst>
              <a:ext uri="{FF2B5EF4-FFF2-40B4-BE49-F238E27FC236}">
                <a16:creationId xmlns:a16="http://schemas.microsoft.com/office/drawing/2014/main" id="{7968E5F1-2B9E-2564-DCE2-DDCBF99A481B}"/>
              </a:ext>
            </a:extLst>
          </p:cNvPr>
          <p:cNvPicPr>
            <a:picLocks noChangeAspect="1"/>
          </p:cNvPicPr>
          <p:nvPr/>
        </p:nvPicPr>
        <p:blipFill>
          <a:blip r:embed="rId3"/>
          <a:stretch>
            <a:fillRect/>
          </a:stretch>
        </p:blipFill>
        <p:spPr>
          <a:xfrm>
            <a:off x="1708727" y="3081079"/>
            <a:ext cx="4357481" cy="2923373"/>
          </a:xfrm>
          <a:prstGeom prst="rect">
            <a:avLst/>
          </a:prstGeom>
        </p:spPr>
      </p:pic>
      <p:pic>
        <p:nvPicPr>
          <p:cNvPr id="4" name="Picture 3">
            <a:extLst>
              <a:ext uri="{FF2B5EF4-FFF2-40B4-BE49-F238E27FC236}">
                <a16:creationId xmlns:a16="http://schemas.microsoft.com/office/drawing/2014/main" id="{D64F9AB2-9563-2816-F34F-F4B0AF056AE5}"/>
              </a:ext>
            </a:extLst>
          </p:cNvPr>
          <p:cNvPicPr>
            <a:picLocks noChangeAspect="1"/>
          </p:cNvPicPr>
          <p:nvPr/>
        </p:nvPicPr>
        <p:blipFill>
          <a:blip r:embed="rId4"/>
          <a:stretch>
            <a:fillRect/>
          </a:stretch>
        </p:blipFill>
        <p:spPr>
          <a:xfrm>
            <a:off x="6612259" y="3081079"/>
            <a:ext cx="4361515" cy="2926080"/>
          </a:xfrm>
          <a:prstGeom prst="rect">
            <a:avLst/>
          </a:prstGeom>
        </p:spPr>
      </p:pic>
      <p:grpSp>
        <p:nvGrpSpPr>
          <p:cNvPr id="12" name="Group 11">
            <a:extLst>
              <a:ext uri="{FF2B5EF4-FFF2-40B4-BE49-F238E27FC236}">
                <a16:creationId xmlns:a16="http://schemas.microsoft.com/office/drawing/2014/main" id="{D8C911FA-F9A2-D023-933D-4DC9C35A999A}"/>
              </a:ext>
            </a:extLst>
          </p:cNvPr>
          <p:cNvGrpSpPr/>
          <p:nvPr/>
        </p:nvGrpSpPr>
        <p:grpSpPr>
          <a:xfrm>
            <a:off x="1396583" y="3486273"/>
            <a:ext cx="4857397" cy="1883014"/>
            <a:chOff x="1396583" y="3486273"/>
            <a:chExt cx="4857397" cy="1883014"/>
          </a:xfrm>
        </p:grpSpPr>
        <p:pic>
          <p:nvPicPr>
            <p:cNvPr id="8" name="Picture 7">
              <a:extLst>
                <a:ext uri="{FF2B5EF4-FFF2-40B4-BE49-F238E27FC236}">
                  <a16:creationId xmlns:a16="http://schemas.microsoft.com/office/drawing/2014/main" id="{127021E7-62D4-AEC9-F2B0-C8470C8E8DE3}"/>
                </a:ext>
              </a:extLst>
            </p:cNvPr>
            <p:cNvPicPr>
              <a:picLocks noChangeAspect="1"/>
            </p:cNvPicPr>
            <p:nvPr/>
          </p:nvPicPr>
          <p:blipFill>
            <a:blip r:embed="rId5"/>
            <a:stretch>
              <a:fillRect/>
            </a:stretch>
          </p:blipFill>
          <p:spPr>
            <a:xfrm>
              <a:off x="1396583" y="3486273"/>
              <a:ext cx="4817595" cy="1856848"/>
            </a:xfrm>
            <a:prstGeom prst="rect">
              <a:avLst/>
            </a:prstGeom>
          </p:spPr>
        </p:pic>
        <p:sp>
          <p:nvSpPr>
            <p:cNvPr id="10" name="TextBox 9">
              <a:extLst>
                <a:ext uri="{FF2B5EF4-FFF2-40B4-BE49-F238E27FC236}">
                  <a16:creationId xmlns:a16="http://schemas.microsoft.com/office/drawing/2014/main" id="{03B021EA-0CE4-9B82-D490-4C7E22F194D7}"/>
                </a:ext>
              </a:extLst>
            </p:cNvPr>
            <p:cNvSpPr txBox="1"/>
            <p:nvPr/>
          </p:nvSpPr>
          <p:spPr>
            <a:xfrm>
              <a:off x="5316923" y="5061510"/>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grpSp>
        <p:nvGrpSpPr>
          <p:cNvPr id="13" name="Group 12">
            <a:extLst>
              <a:ext uri="{FF2B5EF4-FFF2-40B4-BE49-F238E27FC236}">
                <a16:creationId xmlns:a16="http://schemas.microsoft.com/office/drawing/2014/main" id="{FEA09E9A-887C-508E-D252-E741C8F75B84}"/>
              </a:ext>
            </a:extLst>
          </p:cNvPr>
          <p:cNvGrpSpPr/>
          <p:nvPr/>
        </p:nvGrpSpPr>
        <p:grpSpPr>
          <a:xfrm>
            <a:off x="6385017" y="3496122"/>
            <a:ext cx="4878928" cy="1890098"/>
            <a:chOff x="6385017" y="3496122"/>
            <a:chExt cx="4878928" cy="1890098"/>
          </a:xfrm>
        </p:grpSpPr>
        <p:pic>
          <p:nvPicPr>
            <p:cNvPr id="9" name="Picture 8">
              <a:extLst>
                <a:ext uri="{FF2B5EF4-FFF2-40B4-BE49-F238E27FC236}">
                  <a16:creationId xmlns:a16="http://schemas.microsoft.com/office/drawing/2014/main" id="{70B9228F-164C-9EAA-0C23-CEDDB06CAE45}"/>
                </a:ext>
              </a:extLst>
            </p:cNvPr>
            <p:cNvPicPr>
              <a:picLocks noChangeAspect="1"/>
            </p:cNvPicPr>
            <p:nvPr/>
          </p:nvPicPr>
          <p:blipFill>
            <a:blip r:embed="rId6"/>
            <a:stretch>
              <a:fillRect/>
            </a:stretch>
          </p:blipFill>
          <p:spPr>
            <a:xfrm>
              <a:off x="6385017" y="3496122"/>
              <a:ext cx="4815997" cy="1856232"/>
            </a:xfrm>
            <a:prstGeom prst="rect">
              <a:avLst/>
            </a:prstGeom>
          </p:spPr>
        </p:pic>
        <p:sp>
          <p:nvSpPr>
            <p:cNvPr id="11" name="TextBox 10">
              <a:extLst>
                <a:ext uri="{FF2B5EF4-FFF2-40B4-BE49-F238E27FC236}">
                  <a16:creationId xmlns:a16="http://schemas.microsoft.com/office/drawing/2014/main" id="{B5168AC8-2482-352D-B820-171FDF3E0502}"/>
                </a:ext>
              </a:extLst>
            </p:cNvPr>
            <p:cNvSpPr txBox="1"/>
            <p:nvPr/>
          </p:nvSpPr>
          <p:spPr>
            <a:xfrm>
              <a:off x="10326888" y="5078443"/>
              <a:ext cx="937057" cy="307777"/>
            </a:xfrm>
            <a:prstGeom prst="rect">
              <a:avLst/>
            </a:prstGeom>
            <a:noFill/>
          </p:spPr>
          <p:txBody>
            <a:bodyPr wrap="square" rtlCol="0">
              <a:spAutoFit/>
            </a:bodyPr>
            <a:lstStyle/>
            <a:p>
              <a:pPr algn="ctr"/>
              <a:r>
                <a:rPr lang="en-US" sz="700" dirty="0">
                  <a:solidFill>
                    <a:schemeClr val="bg1"/>
                  </a:solidFill>
                </a:rPr>
                <a:t>relative change from baseline</a:t>
              </a:r>
            </a:p>
          </p:txBody>
        </p:sp>
      </p:grpSp>
    </p:spTree>
    <p:extLst>
      <p:ext uri="{BB962C8B-B14F-4D97-AF65-F5344CB8AC3E}">
        <p14:creationId xmlns:p14="http://schemas.microsoft.com/office/powerpoint/2010/main" val="2975692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xit" presetSubtype="0" fill="hold" nodeType="withEffect">
                                  <p:stCondLst>
                                    <p:cond delay="0"/>
                                  </p:stCondLst>
                                  <p:childTnLst>
                                    <p:animEffect transition="out" filter="dissolv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2:</a:t>
            </a:r>
            <a:br>
              <a:rPr lang="en-US" dirty="0"/>
            </a:br>
            <a:r>
              <a:rPr lang="en-US" sz="2700" dirty="0"/>
              <a:t>Investigate real v. imagined power</a:t>
            </a:r>
            <a:br>
              <a:rPr lang="en-US" sz="3600" dirty="0"/>
            </a:br>
            <a:br>
              <a:rPr lang="en-US" dirty="0"/>
            </a:br>
            <a:endParaRPr lang="en-US" sz="2400" dirty="0"/>
          </a:p>
        </p:txBody>
      </p:sp>
      <p:pic>
        <p:nvPicPr>
          <p:cNvPr id="4" name="Picture 3">
            <a:extLst>
              <a:ext uri="{FF2B5EF4-FFF2-40B4-BE49-F238E27FC236}">
                <a16:creationId xmlns:a16="http://schemas.microsoft.com/office/drawing/2014/main" id="{57926E81-4CE1-0E31-149E-C8B96238E5E8}"/>
              </a:ext>
            </a:extLst>
          </p:cNvPr>
          <p:cNvPicPr>
            <a:picLocks noChangeAspect="1"/>
          </p:cNvPicPr>
          <p:nvPr/>
        </p:nvPicPr>
        <p:blipFill>
          <a:blip r:embed="rId3"/>
          <a:stretch>
            <a:fillRect/>
          </a:stretch>
        </p:blipFill>
        <p:spPr>
          <a:xfrm>
            <a:off x="2611808" y="1839814"/>
            <a:ext cx="6647710" cy="4431806"/>
          </a:xfrm>
          <a:prstGeom prst="rect">
            <a:avLst/>
          </a:prstGeom>
        </p:spPr>
      </p:pic>
    </p:spTree>
    <p:extLst>
      <p:ext uri="{BB962C8B-B14F-4D97-AF65-F5344CB8AC3E}">
        <p14:creationId xmlns:p14="http://schemas.microsoft.com/office/powerpoint/2010/main" val="35314775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6EC2BC-AE77-8A1C-6EED-655AFF42A68E}"/>
              </a:ext>
            </a:extLst>
          </p:cNvPr>
          <p:cNvPicPr>
            <a:picLocks noChangeAspect="1"/>
          </p:cNvPicPr>
          <p:nvPr/>
        </p:nvPicPr>
        <p:blipFill>
          <a:blip r:embed="rId3"/>
          <a:stretch>
            <a:fillRect/>
          </a:stretch>
        </p:blipFill>
        <p:spPr>
          <a:xfrm>
            <a:off x="2796036" y="2503364"/>
            <a:ext cx="7006326" cy="4056294"/>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lstStyle/>
          <a:p>
            <a:r>
              <a:rPr lang="en-US" dirty="0"/>
              <a:t>Aim 3</a:t>
            </a:r>
            <a:br>
              <a:rPr lang="en-US" dirty="0"/>
            </a:br>
            <a:endParaRPr lang="en-US" sz="2400" dirty="0"/>
          </a:p>
        </p:txBody>
      </p:sp>
      <p:sp>
        <p:nvSpPr>
          <p:cNvPr id="3" name="TextBox 2">
            <a:extLst>
              <a:ext uri="{FF2B5EF4-FFF2-40B4-BE49-F238E27FC236}">
                <a16:creationId xmlns:a16="http://schemas.microsoft.com/office/drawing/2014/main" id="{83F81FE4-8BCF-99C6-88B4-E38B20080945}"/>
              </a:ext>
            </a:extLst>
          </p:cNvPr>
          <p:cNvSpPr txBox="1"/>
          <p:nvPr/>
        </p:nvSpPr>
        <p:spPr>
          <a:xfrm>
            <a:off x="1975138" y="1451875"/>
            <a:ext cx="8241723" cy="830997"/>
          </a:xfrm>
          <a:prstGeom prst="rect">
            <a:avLst/>
          </a:prstGeom>
          <a:noFill/>
        </p:spPr>
        <p:txBody>
          <a:bodyPr wrap="square" rtlCol="0">
            <a:spAutoFit/>
          </a:bodyPr>
          <a:lstStyle/>
          <a:p>
            <a:pPr algn="ctr"/>
            <a:r>
              <a:rPr lang="en-US" sz="2400" dirty="0"/>
              <a:t>To what extent do lower frequency bands distinguish actual versus imagined movement?</a:t>
            </a:r>
          </a:p>
        </p:txBody>
      </p:sp>
      <p:pic>
        <p:nvPicPr>
          <p:cNvPr id="11" name="Picture 10">
            <a:extLst>
              <a:ext uri="{FF2B5EF4-FFF2-40B4-BE49-F238E27FC236}">
                <a16:creationId xmlns:a16="http://schemas.microsoft.com/office/drawing/2014/main" id="{0E4E12B8-AFBE-63C7-F2EB-DDA6070D5F8E}"/>
              </a:ext>
            </a:extLst>
          </p:cNvPr>
          <p:cNvPicPr>
            <a:picLocks noChangeAspect="1"/>
          </p:cNvPicPr>
          <p:nvPr/>
        </p:nvPicPr>
        <p:blipFill>
          <a:blip r:embed="rId4"/>
          <a:stretch>
            <a:fillRect/>
          </a:stretch>
        </p:blipFill>
        <p:spPr>
          <a:xfrm>
            <a:off x="1311693" y="3370964"/>
            <a:ext cx="2155889" cy="1853421"/>
          </a:xfrm>
          <a:prstGeom prst="rect">
            <a:avLst/>
          </a:prstGeom>
        </p:spPr>
      </p:pic>
      <p:sp>
        <p:nvSpPr>
          <p:cNvPr id="12" name="TextBox 11">
            <a:extLst>
              <a:ext uri="{FF2B5EF4-FFF2-40B4-BE49-F238E27FC236}">
                <a16:creationId xmlns:a16="http://schemas.microsoft.com/office/drawing/2014/main" id="{4FE1524C-CBDC-DACD-BD1B-3F70BB278770}"/>
              </a:ext>
            </a:extLst>
          </p:cNvPr>
          <p:cNvSpPr txBox="1"/>
          <p:nvPr/>
        </p:nvSpPr>
        <p:spPr>
          <a:xfrm>
            <a:off x="2088913" y="5194567"/>
            <a:ext cx="1414246" cy="276999"/>
          </a:xfrm>
          <a:prstGeom prst="rect">
            <a:avLst/>
          </a:prstGeom>
          <a:noFill/>
        </p:spPr>
        <p:txBody>
          <a:bodyPr vert="horz" wrap="square" rtlCol="0">
            <a:spAutoFit/>
          </a:bodyPr>
          <a:lstStyle/>
          <a:p>
            <a:r>
              <a:rPr lang="en-US" sz="1200" dirty="0"/>
              <a:t>Miller et al. (2010)</a:t>
            </a:r>
          </a:p>
        </p:txBody>
      </p:sp>
      <p:sp>
        <p:nvSpPr>
          <p:cNvPr id="15" name="TextBox 14">
            <a:extLst>
              <a:ext uri="{FF2B5EF4-FFF2-40B4-BE49-F238E27FC236}">
                <a16:creationId xmlns:a16="http://schemas.microsoft.com/office/drawing/2014/main" id="{0E16D26A-19E7-7D72-91BA-6D33862D0BA1}"/>
              </a:ext>
            </a:extLst>
          </p:cNvPr>
          <p:cNvSpPr txBox="1"/>
          <p:nvPr/>
        </p:nvSpPr>
        <p:spPr>
          <a:xfrm>
            <a:off x="7351776" y="6210888"/>
            <a:ext cx="3749040" cy="246221"/>
          </a:xfrm>
          <a:prstGeom prst="rect">
            <a:avLst/>
          </a:prstGeom>
          <a:noFill/>
        </p:spPr>
        <p:txBody>
          <a:bodyPr wrap="square" rtlCol="0">
            <a:spAutoFit/>
          </a:bodyPr>
          <a:lstStyle/>
          <a:p>
            <a:r>
              <a:rPr lang="en-US" sz="1000" dirty="0"/>
              <a:t>*grey boxes not completed due to project time constraints</a:t>
            </a:r>
          </a:p>
        </p:txBody>
      </p:sp>
    </p:spTree>
    <p:extLst>
      <p:ext uri="{BB962C8B-B14F-4D97-AF65-F5344CB8AC3E}">
        <p14:creationId xmlns:p14="http://schemas.microsoft.com/office/powerpoint/2010/main" val="946067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3038A8-493B-488A-0646-30B060F3FBD8}"/>
              </a:ext>
            </a:extLst>
          </p:cNvPr>
          <p:cNvSpPr/>
          <p:nvPr/>
        </p:nvSpPr>
        <p:spPr>
          <a:xfrm>
            <a:off x="5667939" y="2346924"/>
            <a:ext cx="5066322"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30BBB4-0A5B-6620-26A9-416240115C0B}"/>
              </a:ext>
            </a:extLst>
          </p:cNvPr>
          <p:cNvSpPr/>
          <p:nvPr/>
        </p:nvSpPr>
        <p:spPr>
          <a:xfrm>
            <a:off x="1273865" y="2346924"/>
            <a:ext cx="4038600" cy="3530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p:txBody>
          <a:bodyPr>
            <a:normAutofit fontScale="90000"/>
          </a:bodyPr>
          <a:lstStyle/>
          <a:p>
            <a:r>
              <a:rPr lang="en-US" dirty="0"/>
              <a:t>Aim 3:</a:t>
            </a:r>
            <a:br>
              <a:rPr lang="en-US" dirty="0"/>
            </a:br>
            <a:r>
              <a:rPr lang="en-US" sz="2700" dirty="0"/>
              <a:t>Classify without high gamma</a:t>
            </a:r>
            <a:br>
              <a:rPr lang="en-US" dirty="0"/>
            </a:br>
            <a:endParaRPr lang="en-US" sz="2400" dirty="0"/>
          </a:p>
        </p:txBody>
      </p:sp>
      <p:pic>
        <p:nvPicPr>
          <p:cNvPr id="6" name="Picture 5">
            <a:extLst>
              <a:ext uri="{FF2B5EF4-FFF2-40B4-BE49-F238E27FC236}">
                <a16:creationId xmlns:a16="http://schemas.microsoft.com/office/drawing/2014/main" id="{4E9130C4-340C-C8E4-F85D-FD9EB5AD3FF1}"/>
              </a:ext>
            </a:extLst>
          </p:cNvPr>
          <p:cNvPicPr>
            <a:picLocks noChangeAspect="1"/>
          </p:cNvPicPr>
          <p:nvPr/>
        </p:nvPicPr>
        <p:blipFill>
          <a:blip r:embed="rId3"/>
          <a:stretch>
            <a:fillRect/>
          </a:stretch>
        </p:blipFill>
        <p:spPr>
          <a:xfrm>
            <a:off x="1273865" y="2346924"/>
            <a:ext cx="4038600" cy="3530600"/>
          </a:xfrm>
          <a:prstGeom prst="rect">
            <a:avLst/>
          </a:prstGeom>
        </p:spPr>
      </p:pic>
      <p:pic>
        <p:nvPicPr>
          <p:cNvPr id="9" name="Picture 8">
            <a:extLst>
              <a:ext uri="{FF2B5EF4-FFF2-40B4-BE49-F238E27FC236}">
                <a16:creationId xmlns:a16="http://schemas.microsoft.com/office/drawing/2014/main" id="{727C6566-18C4-0F26-605B-73EBA2FA4279}"/>
              </a:ext>
            </a:extLst>
          </p:cNvPr>
          <p:cNvPicPr>
            <a:picLocks noChangeAspect="1"/>
          </p:cNvPicPr>
          <p:nvPr/>
        </p:nvPicPr>
        <p:blipFill>
          <a:blip r:embed="rId4"/>
          <a:stretch>
            <a:fillRect/>
          </a:stretch>
        </p:blipFill>
        <p:spPr>
          <a:xfrm>
            <a:off x="5667939" y="2346924"/>
            <a:ext cx="4902200" cy="3530600"/>
          </a:xfrm>
          <a:prstGeom prst="rect">
            <a:avLst/>
          </a:prstGeom>
        </p:spPr>
      </p:pic>
    </p:spTree>
    <p:extLst>
      <p:ext uri="{BB962C8B-B14F-4D97-AF65-F5344CB8AC3E}">
        <p14:creationId xmlns:p14="http://schemas.microsoft.com/office/powerpoint/2010/main" val="3251405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995606-C8C5-DEBA-61C0-1D3485D3D01E}"/>
              </a:ext>
            </a:extLst>
          </p:cNvPr>
          <p:cNvSpPr/>
          <p:nvPr/>
        </p:nvSpPr>
        <p:spPr>
          <a:xfrm>
            <a:off x="1272151" y="0"/>
            <a:ext cx="506091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27582B-1A20-55CC-28B4-8A255A6FC770}"/>
              </a:ext>
            </a:extLst>
          </p:cNvPr>
          <p:cNvPicPr>
            <a:picLocks noChangeAspect="1"/>
          </p:cNvPicPr>
          <p:nvPr/>
        </p:nvPicPr>
        <p:blipFill>
          <a:blip r:embed="rId3"/>
          <a:stretch>
            <a:fillRect/>
          </a:stretch>
        </p:blipFill>
        <p:spPr>
          <a:xfrm>
            <a:off x="1272153" y="0"/>
            <a:ext cx="4823847" cy="6858000"/>
          </a:xfrm>
          <a:prstGeom prst="rect">
            <a:avLst/>
          </a:prstGeom>
        </p:spPr>
      </p:pic>
      <p:sp>
        <p:nvSpPr>
          <p:cNvPr id="2" name="Title 1">
            <a:extLst>
              <a:ext uri="{FF2B5EF4-FFF2-40B4-BE49-F238E27FC236}">
                <a16:creationId xmlns:a16="http://schemas.microsoft.com/office/drawing/2014/main" id="{AB229146-3FFE-7BBC-BD99-EA8A1D03F50B}"/>
              </a:ext>
            </a:extLst>
          </p:cNvPr>
          <p:cNvSpPr>
            <a:spLocks noGrp="1"/>
          </p:cNvSpPr>
          <p:nvPr>
            <p:ph type="title"/>
          </p:nvPr>
        </p:nvSpPr>
        <p:spPr>
          <a:xfrm>
            <a:off x="7115175" y="586380"/>
            <a:ext cx="3454964" cy="1077229"/>
          </a:xfrm>
        </p:spPr>
        <p:txBody>
          <a:bodyPr>
            <a:normAutofit fontScale="90000"/>
          </a:bodyPr>
          <a:lstStyle/>
          <a:p>
            <a:r>
              <a:rPr lang="en-US" dirty="0"/>
              <a:t>Aim 3:</a:t>
            </a:r>
            <a:br>
              <a:rPr lang="en-US" dirty="0"/>
            </a:br>
            <a:r>
              <a:rPr lang="en-US" sz="2700" dirty="0"/>
              <a:t>Classification without high gamma</a:t>
            </a:r>
            <a:br>
              <a:rPr lang="en-US" dirty="0"/>
            </a:br>
            <a:endParaRPr lang="en-US" sz="2400" dirty="0"/>
          </a:p>
        </p:txBody>
      </p:sp>
      <p:sp>
        <p:nvSpPr>
          <p:cNvPr id="17" name="5-Point Star 16">
            <a:extLst>
              <a:ext uri="{FF2B5EF4-FFF2-40B4-BE49-F238E27FC236}">
                <a16:creationId xmlns:a16="http://schemas.microsoft.com/office/drawing/2014/main" id="{F4B090D7-6D01-91CD-7B80-966A69278EED}"/>
              </a:ext>
            </a:extLst>
          </p:cNvPr>
          <p:cNvSpPr/>
          <p:nvPr/>
        </p:nvSpPr>
        <p:spPr>
          <a:xfrm>
            <a:off x="5816601" y="1536608"/>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4D55454B-C345-7A80-2A83-924159D9BEB4}"/>
              </a:ext>
            </a:extLst>
          </p:cNvPr>
          <p:cNvSpPr/>
          <p:nvPr/>
        </p:nvSpPr>
        <p:spPr>
          <a:xfrm>
            <a:off x="5167314" y="1274143"/>
            <a:ext cx="389466" cy="38946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210569"/>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{ADB2EC7B-C9B1-DC40-B65C-955D400323CE}tf16401378</Template>
  <TotalTime>2515</TotalTime>
  <Words>1115</Words>
  <Application>Microsoft Macintosh PowerPoint</Application>
  <PresentationFormat>Widescreen</PresentationFormat>
  <Paragraphs>92</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MS Shell Dlg 2</vt:lpstr>
      <vt:lpstr>Arial</vt:lpstr>
      <vt:lpstr>Calibri</vt:lpstr>
      <vt:lpstr>Wingdings</vt:lpstr>
      <vt:lpstr>Wingdings 2</vt:lpstr>
      <vt:lpstr>Wingdings 3</vt:lpstr>
      <vt:lpstr>Madison</vt:lpstr>
      <vt:lpstr>Motor power modulations during imagined movements</vt:lpstr>
      <vt:lpstr>Background</vt:lpstr>
      <vt:lpstr>Data</vt:lpstr>
      <vt:lpstr>Aims</vt:lpstr>
      <vt:lpstr>Aim 1: Replicate prior ERD/ERS findings</vt:lpstr>
      <vt:lpstr>Aim 2: Investigate real v. imagined power  </vt:lpstr>
      <vt:lpstr>Aim 3 </vt:lpstr>
      <vt:lpstr>Aim 3: Classify without high gamma </vt:lpstr>
      <vt:lpstr>Aim 3: Classification without high gamma </vt:lpstr>
      <vt:lpstr>Conclusions</vt:lpstr>
      <vt:lpstr>Limitations</vt:lpstr>
      <vt:lpstr>Code Availability</vt:lpstr>
      <vt:lpstr>References</vt:lpstr>
      <vt:lpstr>Thanks!</vt:lpstr>
      <vt:lpstr>Supplemental Slides</vt:lpstr>
      <vt:lpstr>Methods</vt:lpstr>
      <vt:lpstr>Sample ROC AUC</vt:lpstr>
      <vt:lpstr>Aim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motor imagery</dc:title>
  <dc:creator>Jess Alexander</dc:creator>
  <cp:lastModifiedBy>Jess Alexander</cp:lastModifiedBy>
  <cp:revision>59</cp:revision>
  <dcterms:created xsi:type="dcterms:W3CDTF">2022-07-21T15:26:54Z</dcterms:created>
  <dcterms:modified xsi:type="dcterms:W3CDTF">2022-07-29T13:11:07Z</dcterms:modified>
</cp:coreProperties>
</file>