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1"/>
  </p:notesMasterIdLst>
  <p:sldIdLst>
    <p:sldId id="256" r:id="rId2"/>
    <p:sldId id="257" r:id="rId3"/>
    <p:sldId id="263" r:id="rId4"/>
    <p:sldId id="282" r:id="rId5"/>
    <p:sldId id="268" r:id="rId6"/>
    <p:sldId id="264" r:id="rId7"/>
    <p:sldId id="258" r:id="rId8"/>
    <p:sldId id="289" r:id="rId9"/>
    <p:sldId id="287" r:id="rId10"/>
    <p:sldId id="278" r:id="rId11"/>
    <p:sldId id="279" r:id="rId12"/>
    <p:sldId id="284" r:id="rId13"/>
    <p:sldId id="285" r:id="rId14"/>
    <p:sldId id="281" r:id="rId15"/>
    <p:sldId id="283" r:id="rId16"/>
    <p:sldId id="261" r:id="rId17"/>
    <p:sldId id="274" r:id="rId18"/>
    <p:sldId id="26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89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E8C1B-65A7-8D4E-B988-7069687071D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3637D-10BC-D041-AA0E-B3FD8FD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Hand, Electrode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3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Hand, Electrode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86380"/>
            <a:ext cx="7958331" cy="107722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81" y="1751818"/>
            <a:ext cx="7796540" cy="3997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60F-18D9-0C95-865D-87FCFE02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05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Motor power modulations during imagined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CA-B45E-6A23-8113-86A12D4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94579"/>
            <a:ext cx="7315200" cy="1562876"/>
          </a:xfrm>
        </p:spPr>
        <p:txBody>
          <a:bodyPr>
            <a:normAutofit/>
          </a:bodyPr>
          <a:lstStyle/>
          <a:p>
            <a:r>
              <a:rPr lang="en-US" sz="2200" dirty="0"/>
              <a:t>Neuromatch 2022</a:t>
            </a:r>
          </a:p>
          <a:p>
            <a:r>
              <a:rPr lang="en-US" dirty="0"/>
              <a:t>Brenda Liu | Jessica Alexander</a:t>
            </a:r>
            <a:br>
              <a:rPr lang="en-US" dirty="0"/>
            </a:br>
            <a:r>
              <a:rPr lang="en-US" dirty="0"/>
              <a:t>Juan Pablo Botero | Kurt Lehner | Lavanya M K</a:t>
            </a:r>
          </a:p>
        </p:txBody>
      </p:sp>
    </p:spTree>
    <p:extLst>
      <p:ext uri="{BB962C8B-B14F-4D97-AF65-F5344CB8AC3E}">
        <p14:creationId xmlns:p14="http://schemas.microsoft.com/office/powerpoint/2010/main" val="18160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</a:t>
            </a:r>
            <a:br>
              <a:rPr lang="en-US" dirty="0"/>
            </a:br>
            <a:r>
              <a:rPr lang="en-US" sz="2400" dirty="0"/>
              <a:t>Replicate prior ERD/ERS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8E5F1-2B9E-2564-DCE2-DDCBF99A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27" y="3081079"/>
            <a:ext cx="4357481" cy="292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9AB2-9563-2816-F34F-F4B0AF05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59" y="3081079"/>
            <a:ext cx="436151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5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2:</a:t>
            </a:r>
            <a:br>
              <a:rPr lang="en-US" dirty="0"/>
            </a:br>
            <a:r>
              <a:rPr lang="en-US" sz="2700" dirty="0"/>
              <a:t>Investigate real v. imagined power</a:t>
            </a:r>
            <a:br>
              <a:rPr lang="en-US" sz="3600" dirty="0"/>
            </a:br>
            <a:br>
              <a:rPr lang="en-US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6E81-4CE1-0E31-149E-C8B96238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992" y="1790597"/>
            <a:ext cx="5838554" cy="3892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CF86C-1082-C5A1-B7FB-FD29C3CC792C}"/>
              </a:ext>
            </a:extLst>
          </p:cNvPr>
          <p:cNvSpPr txBox="1"/>
          <p:nvPr/>
        </p:nvSpPr>
        <p:spPr>
          <a:xfrm>
            <a:off x="1145434" y="6010852"/>
            <a:ext cx="99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(light &gt; dark) indicates time course over epoch window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37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3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81FE4-8BCF-99C6-88B4-E38B20080945}"/>
              </a:ext>
            </a:extLst>
          </p:cNvPr>
          <p:cNvSpPr txBox="1"/>
          <p:nvPr/>
        </p:nvSpPr>
        <p:spPr>
          <a:xfrm>
            <a:off x="1975138" y="1451875"/>
            <a:ext cx="824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what extent do lower frequency bands distinguish actual versus </a:t>
            </a:r>
            <a:r>
              <a:rPr lang="en-US" sz="2400"/>
              <a:t>imagined movement?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0C6974-0C57-ED76-569D-04DD0DE8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36" y="2503364"/>
            <a:ext cx="7006326" cy="40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708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3038A8-493B-488A-0646-30B060F3FBD8}"/>
              </a:ext>
            </a:extLst>
          </p:cNvPr>
          <p:cNvSpPr/>
          <p:nvPr/>
        </p:nvSpPr>
        <p:spPr>
          <a:xfrm>
            <a:off x="5667939" y="2346924"/>
            <a:ext cx="5066322" cy="353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0BBB4-0A5B-6620-26A9-416240115C0B}"/>
              </a:ext>
            </a:extLst>
          </p:cNvPr>
          <p:cNvSpPr/>
          <p:nvPr/>
        </p:nvSpPr>
        <p:spPr>
          <a:xfrm>
            <a:off x="1273865" y="2346924"/>
            <a:ext cx="4038600" cy="353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sz="2700" dirty="0"/>
              <a:t>Classify without high gamma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130C4-340C-C8E4-F85D-FD9EB5AD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5" y="2346924"/>
            <a:ext cx="4038600" cy="35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C6566-18C4-0F26-605B-73EBA2F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39" y="2346924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059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995606-C8C5-DEBA-61C0-1D3485D3D01E}"/>
              </a:ext>
            </a:extLst>
          </p:cNvPr>
          <p:cNvSpPr/>
          <p:nvPr/>
        </p:nvSpPr>
        <p:spPr>
          <a:xfrm>
            <a:off x="1272152" y="0"/>
            <a:ext cx="48238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5" y="586380"/>
            <a:ext cx="3454964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sz="2700" dirty="0"/>
              <a:t>Classify without high gamma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7582B-1A20-55CC-28B4-8A255A6FC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53" y="0"/>
            <a:ext cx="4823847" cy="6858000"/>
          </a:xfrm>
          <a:prstGeom prst="rect">
            <a:avLst/>
          </a:prstGeom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22630759-5F38-B1D9-144D-249840FDC614}"/>
              </a:ext>
            </a:extLst>
          </p:cNvPr>
          <p:cNvSpPr/>
          <p:nvPr/>
        </p:nvSpPr>
        <p:spPr>
          <a:xfrm>
            <a:off x="5219658" y="1244079"/>
            <a:ext cx="389466" cy="38946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B91D7750-484A-B6F8-DDF5-0308E5D499B5}"/>
              </a:ext>
            </a:extLst>
          </p:cNvPr>
          <p:cNvSpPr/>
          <p:nvPr/>
        </p:nvSpPr>
        <p:spPr>
          <a:xfrm>
            <a:off x="5828115" y="1523817"/>
            <a:ext cx="389466" cy="38946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Similar ERD in beta frequency between actual and imagined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Low frequency only models will significantly underperform in the discrimination task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7835788-09CB-53C9-3B45-F6D46CFE3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056" y="1808968"/>
            <a:ext cx="914400" cy="914400"/>
          </a:xfrm>
          <a:prstGeom prst="rect">
            <a:avLst/>
          </a:prstGeom>
        </p:spPr>
      </p:pic>
      <p:pic>
        <p:nvPicPr>
          <p:cNvPr id="7" name="Graphic 6" descr="Back RTL">
            <a:extLst>
              <a:ext uri="{FF2B5EF4-FFF2-40B4-BE49-F238E27FC236}">
                <a16:creationId xmlns:a16="http://schemas.microsoft.com/office/drawing/2014/main" id="{B59E0CEB-659A-D073-1C70-B1856ACB8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4506" y="4880970"/>
            <a:ext cx="914400" cy="9144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716B29A-635B-A898-675E-F4CEACD0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056" y="307044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B851B-3640-F18C-F485-3545A02E5CE0}"/>
              </a:ext>
            </a:extLst>
          </p:cNvPr>
          <p:cNvSpPr txBox="1"/>
          <p:nvPr/>
        </p:nvSpPr>
        <p:spPr>
          <a:xfrm>
            <a:off x="6378905" y="5162550"/>
            <a:ext cx="396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performance than anticipated (but models with high gamma still perform better...)</a:t>
            </a:r>
          </a:p>
        </p:txBody>
      </p:sp>
    </p:spTree>
    <p:extLst>
      <p:ext uri="{BB962C8B-B14F-4D97-AF65-F5344CB8AC3E}">
        <p14:creationId xmlns:p14="http://schemas.microsoft.com/office/powerpoint/2010/main" val="333276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subject population reduces generalizability of findings</a:t>
            </a:r>
          </a:p>
          <a:p>
            <a:r>
              <a:rPr lang="en-US" dirty="0"/>
              <a:t>project time constraints led us to simplify our preprocessing:</a:t>
            </a:r>
          </a:p>
          <a:p>
            <a:pPr lvl="1"/>
            <a:r>
              <a:rPr lang="en-US" dirty="0"/>
              <a:t>did not re-reference data to the average</a:t>
            </a:r>
          </a:p>
          <a:p>
            <a:pPr lvl="1"/>
            <a:r>
              <a:rPr lang="en-US" dirty="0"/>
              <a:t>did not perform ICA or other methods to identify and remove noisy (or epileptic) epochs in the channels we analyzed</a:t>
            </a:r>
          </a:p>
          <a:p>
            <a:r>
              <a:rPr lang="en-US" dirty="0"/>
              <a:t>project time constraints led us to simplify our analyses:</a:t>
            </a:r>
          </a:p>
          <a:p>
            <a:pPr lvl="1"/>
            <a:r>
              <a:rPr lang="en-US" dirty="0"/>
              <a:t>did not z-score across trials within bands before classification</a:t>
            </a:r>
          </a:p>
          <a:p>
            <a:pPr lvl="1"/>
            <a:r>
              <a:rPr lang="en-US" dirty="0"/>
              <a:t>single randomized split for training/test (no thorough cross-validation)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487467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/jessb0t/</a:t>
            </a:r>
            <a:r>
              <a:rPr lang="en-US" sz="4000" dirty="0" err="1"/>
              <a:t>motorImagery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70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378285" cy="451980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 err="1"/>
              <a:t>Gramfort</a:t>
            </a:r>
            <a:r>
              <a:rPr lang="en-US" sz="1400" dirty="0"/>
              <a:t>, A., </a:t>
            </a:r>
            <a:r>
              <a:rPr lang="en-US" sz="1400" dirty="0" err="1"/>
              <a:t>Luessi</a:t>
            </a:r>
            <a:r>
              <a:rPr lang="en-US" sz="1400" dirty="0"/>
              <a:t>, M., Larson, E., </a:t>
            </a:r>
            <a:r>
              <a:rPr lang="en-US" sz="1400" dirty="0" err="1"/>
              <a:t>Engemann</a:t>
            </a:r>
            <a:r>
              <a:rPr lang="en-US" sz="1400" dirty="0"/>
              <a:t>, D. A., </a:t>
            </a:r>
            <a:r>
              <a:rPr lang="en-US" sz="1400" dirty="0" err="1"/>
              <a:t>Strohmeier</a:t>
            </a:r>
            <a:r>
              <a:rPr lang="en-US" sz="1400" dirty="0"/>
              <a:t>, D., </a:t>
            </a:r>
            <a:r>
              <a:rPr lang="en-US" sz="1400" dirty="0" err="1"/>
              <a:t>Brodbeck</a:t>
            </a:r>
            <a:r>
              <a:rPr lang="en-US" sz="1400" dirty="0"/>
              <a:t>, C., </a:t>
            </a:r>
            <a:r>
              <a:rPr lang="en-US" sz="1400" dirty="0" err="1"/>
              <a:t>Goj</a:t>
            </a:r>
            <a:r>
              <a:rPr lang="en-US" sz="1400" dirty="0"/>
              <a:t>, R., Jas, M., Brooks, T., </a:t>
            </a:r>
            <a:r>
              <a:rPr lang="en-US" sz="1400" dirty="0" err="1"/>
              <a:t>Parkkonen</a:t>
            </a:r>
            <a:r>
              <a:rPr lang="en-US" sz="1400" dirty="0"/>
              <a:t>, L., &amp; </a:t>
            </a:r>
            <a:r>
              <a:rPr lang="en-US" sz="1400" dirty="0" err="1"/>
              <a:t>Hämäläinen</a:t>
            </a:r>
            <a:r>
              <a:rPr lang="en-US" sz="1400" dirty="0"/>
              <a:t>, M. S. (2013). MEG and EEG data analysis with MNE-Python. </a:t>
            </a:r>
            <a:r>
              <a:rPr lang="en-US" sz="1400" i="1" dirty="0"/>
              <a:t>Frontiers in Neuroscience</a:t>
            </a:r>
            <a:r>
              <a:rPr lang="en-US" sz="1400" dirty="0"/>
              <a:t>, 7(267):1–13.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Harris, C.R., Millman, K.J., van der Walt, S.J. et al. (2020). Array programming with </a:t>
            </a:r>
            <a:r>
              <a:rPr lang="en-US" sz="1400"/>
              <a:t>NumPy.</a:t>
            </a:r>
            <a:br>
              <a:rPr lang="en-US" sz="1400"/>
            </a:br>
            <a:r>
              <a:rPr lang="en-US" sz="1400" i="1"/>
              <a:t>Nature</a:t>
            </a:r>
            <a:r>
              <a:rPr lang="en-US" sz="1400"/>
              <a:t> </a:t>
            </a:r>
            <a:r>
              <a:rPr lang="en-US" sz="1400" dirty="0"/>
              <a:t>585, 357–362.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Hunter, J.D. (2007). Matplotlib: A 2D Graphics Environment, </a:t>
            </a:r>
            <a:r>
              <a:rPr lang="en-US" sz="1400" i="1" dirty="0"/>
              <a:t>Computing in Science &amp; Engineering</a:t>
            </a:r>
            <a:r>
              <a:rPr lang="en-US" sz="1400" dirty="0"/>
              <a:t>, 9(3):90-95.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Miller, K. J., Schalk, G., </a:t>
            </a:r>
            <a:r>
              <a:rPr lang="en-US" sz="1400" dirty="0" err="1"/>
              <a:t>Fetz</a:t>
            </a:r>
            <a:r>
              <a:rPr lang="en-US" sz="1400" dirty="0"/>
              <a:t>, E. E., den </a:t>
            </a:r>
            <a:r>
              <a:rPr lang="en-US" sz="1400" dirty="0" err="1"/>
              <a:t>Nijs</a:t>
            </a:r>
            <a:r>
              <a:rPr lang="en-US" sz="1400" dirty="0"/>
              <a:t>, M., </a:t>
            </a:r>
            <a:r>
              <a:rPr lang="en-US" sz="1400" dirty="0" err="1"/>
              <a:t>Ojemann</a:t>
            </a:r>
            <a:r>
              <a:rPr lang="en-US" sz="1400" dirty="0"/>
              <a:t>, J. G., &amp; Rao, R. P. N. (2010). Cortical activity during motor execution, motor imagery, and imagery-based online feedback. </a:t>
            </a:r>
            <a:r>
              <a:rPr lang="en-US" sz="1400" i="1" dirty="0"/>
              <a:t>PNAS</a:t>
            </a:r>
            <a:r>
              <a:rPr lang="en-US" sz="1400" dirty="0"/>
              <a:t>, </a:t>
            </a:r>
            <a:r>
              <a:rPr lang="en-US" sz="1400" i="1" dirty="0"/>
              <a:t>107</a:t>
            </a:r>
            <a:r>
              <a:rPr lang="en-US" sz="1400" dirty="0"/>
              <a:t>(9), 4430–4435.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 KJ. A library of human electrocorticographic data and analyses. </a:t>
            </a:r>
            <a:r>
              <a:rPr lang="en-US" sz="1400" i="1" dirty="0"/>
              <a:t>Nat Hum </a:t>
            </a:r>
            <a:r>
              <a:rPr lang="en-US" sz="1400" i="1" dirty="0" err="1"/>
              <a:t>Behav</a:t>
            </a:r>
            <a:r>
              <a:rPr lang="en-US" sz="1400" dirty="0"/>
              <a:t>. 2019 Nov;3(11):1225-1235.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Unterweger, J., </a:t>
            </a:r>
            <a:r>
              <a:rPr lang="en-US" sz="1400" dirty="0" err="1"/>
              <a:t>Seeber</a:t>
            </a:r>
            <a:r>
              <a:rPr lang="en-US" sz="1400" dirty="0"/>
              <a:t>, M., </a:t>
            </a:r>
            <a:r>
              <a:rPr lang="en-US" sz="1400" dirty="0" err="1"/>
              <a:t>Zanos</a:t>
            </a:r>
            <a:r>
              <a:rPr lang="en-US" sz="1400" dirty="0"/>
              <a:t>, S., </a:t>
            </a:r>
            <a:r>
              <a:rPr lang="en-US" sz="1400" dirty="0" err="1"/>
              <a:t>Ojemann</a:t>
            </a:r>
            <a:r>
              <a:rPr lang="en-US" sz="1400" dirty="0"/>
              <a:t>, J. G., &amp; Scherer, R. (2020). </a:t>
            </a:r>
            <a:r>
              <a:rPr lang="en-US" sz="1400" dirty="0" err="1"/>
              <a:t>ECoG</a:t>
            </a:r>
            <a:r>
              <a:rPr lang="en-US" sz="1400" dirty="0"/>
              <a:t> Beta Suppression and Modulation During Finger Extension and Flexion. </a:t>
            </a:r>
            <a:r>
              <a:rPr lang="en-US" sz="1400" i="1" dirty="0"/>
              <a:t>Frontiers in Neuroscience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, 35.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Code for creation of the GFP graphics based on the detailed example provided here: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mne.tools</a:t>
            </a:r>
            <a:r>
              <a:rPr lang="en-US" sz="1400" dirty="0"/>
              <a:t>/stable/</a:t>
            </a:r>
            <a:r>
              <a:rPr lang="en-US" sz="1400" dirty="0" err="1"/>
              <a:t>auto_examples</a:t>
            </a:r>
            <a:r>
              <a:rPr lang="en-US" sz="1400" dirty="0"/>
              <a:t>/</a:t>
            </a:r>
            <a:r>
              <a:rPr lang="en-US" sz="1400" dirty="0" err="1"/>
              <a:t>time_frequency</a:t>
            </a:r>
            <a:r>
              <a:rPr lang="en-US" sz="1400" dirty="0"/>
              <a:t>/</a:t>
            </a:r>
            <a:r>
              <a:rPr lang="en-US" sz="1400" dirty="0" err="1"/>
              <a:t>time_frequency_global_field_power.html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4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7" y="4104264"/>
            <a:ext cx="2857499" cy="52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Anis Zahedifard, Pod TA</a:t>
            </a:r>
          </a:p>
        </p:txBody>
      </p:sp>
      <p:pic>
        <p:nvPicPr>
          <p:cNvPr id="1028" name="Picture 4" descr="Anis zahedifard (@AZahedifard) / Twitter">
            <a:extLst>
              <a:ext uri="{FF2B5EF4-FFF2-40B4-BE49-F238E27FC236}">
                <a16:creationId xmlns:a16="http://schemas.microsoft.com/office/drawing/2014/main" id="{9A8EE917-01A1-09F1-3545-6D13B2FC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99" y="13427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sé Biurrun Manresa — Aalborg University's Research Portal">
            <a:extLst>
              <a:ext uri="{FF2B5EF4-FFF2-40B4-BE49-F238E27FC236}">
                <a16:creationId xmlns:a16="http://schemas.microsoft.com/office/drawing/2014/main" id="{0A17B536-548C-FD62-6615-2A884754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22" y="327989"/>
            <a:ext cx="2199669" cy="31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son Ritt | Center for Research in Sensory Communication &amp; Emerging Neural  Technology">
            <a:extLst>
              <a:ext uri="{FF2B5EF4-FFF2-40B4-BE49-F238E27FC236}">
                <a16:creationId xmlns:a16="http://schemas.microsoft.com/office/drawing/2014/main" id="{29109AA5-6B98-EF13-E2DA-99CFD7AF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87" y="4020136"/>
            <a:ext cx="2456205" cy="24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uromatch Academy | LinkedIn">
            <a:extLst>
              <a:ext uri="{FF2B5EF4-FFF2-40B4-BE49-F238E27FC236}">
                <a16:creationId xmlns:a16="http://schemas.microsoft.com/office/drawing/2014/main" id="{E4F1703E-768F-53FD-FF20-8E810FA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23" y="3981437"/>
            <a:ext cx="1368612" cy="1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2D776-DE25-F549-083D-52586A2E05B5}"/>
              </a:ext>
            </a:extLst>
          </p:cNvPr>
          <p:cNvSpPr txBox="1">
            <a:spLocks/>
          </p:cNvSpPr>
          <p:nvPr/>
        </p:nvSpPr>
        <p:spPr>
          <a:xfrm>
            <a:off x="3730391" y="2186510"/>
            <a:ext cx="1428749" cy="148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José Biurrun Manresa, Project 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C926A-7144-0FDB-D4F5-02F845879311}"/>
              </a:ext>
            </a:extLst>
          </p:cNvPr>
          <p:cNvSpPr txBox="1">
            <a:spLocks/>
          </p:cNvSpPr>
          <p:nvPr/>
        </p:nvSpPr>
        <p:spPr>
          <a:xfrm>
            <a:off x="4734392" y="5955739"/>
            <a:ext cx="3288927" cy="520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Jason Ritt,</a:t>
            </a:r>
            <a:br>
              <a:rPr lang="en-US" dirty="0"/>
            </a:br>
            <a:r>
              <a:rPr lang="en-US" dirty="0"/>
              <a:t>Project Mentor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D427C-C52E-4368-D8ED-B628DE4EBDF4}"/>
              </a:ext>
            </a:extLst>
          </p:cNvPr>
          <p:cNvSpPr txBox="1">
            <a:spLocks/>
          </p:cNvSpPr>
          <p:nvPr/>
        </p:nvSpPr>
        <p:spPr>
          <a:xfrm>
            <a:off x="9160694" y="4864096"/>
            <a:ext cx="1980080" cy="19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Neuromatch Organizers and Volunteers</a:t>
            </a:r>
          </a:p>
        </p:txBody>
      </p:sp>
    </p:spTree>
    <p:extLst>
      <p:ext uri="{BB962C8B-B14F-4D97-AF65-F5344CB8AC3E}">
        <p14:creationId xmlns:p14="http://schemas.microsoft.com/office/powerpoint/2010/main" val="378132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FBF65-2CBB-2A91-A3C4-3843FB13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6" y="3080022"/>
            <a:ext cx="4863974" cy="2914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884D6-3D08-4AC8-8271-4E19D5E764F5}"/>
              </a:ext>
            </a:extLst>
          </p:cNvPr>
          <p:cNvSpPr txBox="1"/>
          <p:nvPr/>
        </p:nvSpPr>
        <p:spPr>
          <a:xfrm>
            <a:off x="9482021" y="5994621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4FF12-BEF8-3DD4-B8EF-8092B36F3033}"/>
              </a:ext>
            </a:extLst>
          </p:cNvPr>
          <p:cNvSpPr txBox="1">
            <a:spLocks/>
          </p:cNvSpPr>
          <p:nvPr/>
        </p:nvSpPr>
        <p:spPr>
          <a:xfrm>
            <a:off x="1498982" y="1751818"/>
            <a:ext cx="4383204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relative power in </a:t>
            </a:r>
            <a:r>
              <a:rPr lang="en-US" b="1" dirty="0"/>
              <a:t>beta</a:t>
            </a:r>
            <a:r>
              <a:rPr lang="en-US" dirty="0"/>
              <a:t> frequency </a:t>
            </a:r>
            <a:r>
              <a:rPr lang="en-US" u="sng" dirty="0"/>
              <a:t>decreases</a:t>
            </a:r>
            <a:r>
              <a:rPr lang="en-US" dirty="0"/>
              <a:t> within motor cortex during movement (event related desynchronization, ERD)</a:t>
            </a:r>
          </a:p>
          <a:p>
            <a:r>
              <a:rPr lang="en-US" dirty="0"/>
              <a:t>relative power in </a:t>
            </a:r>
            <a:r>
              <a:rPr lang="en-US" b="1" dirty="0"/>
              <a:t>high gamma </a:t>
            </a:r>
            <a:r>
              <a:rPr lang="en-US" dirty="0"/>
              <a:t>frequency </a:t>
            </a:r>
            <a:r>
              <a:rPr lang="en-US" u="sng" dirty="0"/>
              <a:t>increases</a:t>
            </a:r>
            <a:r>
              <a:rPr lang="en-US" dirty="0"/>
              <a:t> during movement (event related synchronization, ERS)</a:t>
            </a:r>
          </a:p>
        </p:txBody>
      </p:sp>
    </p:spTree>
    <p:extLst>
      <p:ext uri="{BB962C8B-B14F-4D97-AF65-F5344CB8AC3E}">
        <p14:creationId xmlns:p14="http://schemas.microsoft.com/office/powerpoint/2010/main" val="48384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Replicate</a:t>
            </a:r>
            <a:r>
              <a:rPr lang="en-US" sz="2400" dirty="0"/>
              <a:t> prior ERD/ERS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Investigate</a:t>
            </a:r>
            <a:r>
              <a:rPr lang="en-US" sz="2400" dirty="0"/>
              <a:t> how power profiles during </a:t>
            </a:r>
            <a:r>
              <a:rPr lang="en-US" sz="2400" u="sng" dirty="0"/>
              <a:t>imagined</a:t>
            </a:r>
            <a:r>
              <a:rPr lang="en-US" sz="2400" dirty="0"/>
              <a:t> and </a:t>
            </a:r>
            <a:r>
              <a:rPr lang="en-US" sz="2400" u="sng" dirty="0"/>
              <a:t>actual</a:t>
            </a:r>
            <a:r>
              <a:rPr lang="en-US" sz="2400" dirty="0"/>
              <a:t> movements differ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Design and build </a:t>
            </a:r>
            <a:r>
              <a:rPr lang="en-US" sz="2400" dirty="0"/>
              <a:t>ML pipeline to classify actual and imagined movements, with and without high gammas</a:t>
            </a:r>
          </a:p>
        </p:txBody>
      </p:sp>
    </p:spTree>
    <p:extLst>
      <p:ext uri="{BB962C8B-B14F-4D97-AF65-F5344CB8AC3E}">
        <p14:creationId xmlns:p14="http://schemas.microsoft.com/office/powerpoint/2010/main" val="19050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/>
              <a:t>Similar ERD in beta frequency between actual and imagined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Models without high gamma input will significantly underperform in the discrimination task</a:t>
            </a:r>
          </a:p>
        </p:txBody>
      </p:sp>
    </p:spTree>
    <p:extLst>
      <p:ext uri="{BB962C8B-B14F-4D97-AF65-F5344CB8AC3E}">
        <p14:creationId xmlns:p14="http://schemas.microsoft.com/office/powerpoint/2010/main" val="9095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ECoG</a:t>
            </a:r>
            <a:r>
              <a:rPr lang="en-US" dirty="0"/>
              <a:t> recordings from subjects undergoing treatment for medically refractory epilepsy</a:t>
            </a:r>
          </a:p>
          <a:p>
            <a:pPr>
              <a:spcAft>
                <a:spcPts val="0"/>
              </a:spcAft>
            </a:pPr>
            <a:r>
              <a:rPr lang="en-US" dirty="0"/>
              <a:t>Two interleaved tasks at rate of once per second (1 Hz), alternating between task and rest, on-screen cue: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hand (synchronous flexion/extension of all fingers)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tongue (protrusion/retraction of tongue with mouth open)</a:t>
            </a:r>
          </a:p>
          <a:p>
            <a:r>
              <a:rPr lang="en-US" dirty="0"/>
              <a:t>Two conditions: real movement, imagined movement</a:t>
            </a:r>
          </a:p>
          <a:p>
            <a:r>
              <a:rPr lang="en-US" dirty="0" err="1"/>
              <a:t>Dataglove</a:t>
            </a:r>
            <a:r>
              <a:rPr lang="en-US" dirty="0"/>
              <a:t> or EMG to verify absence of movement during imagined condition</a:t>
            </a:r>
          </a:p>
        </p:txBody>
      </p:sp>
    </p:spTree>
    <p:extLst>
      <p:ext uri="{BB962C8B-B14F-4D97-AF65-F5344CB8AC3E}">
        <p14:creationId xmlns:p14="http://schemas.microsoft.com/office/powerpoint/2010/main" val="281092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4597019" cy="3997828"/>
          </a:xfrm>
        </p:spPr>
        <p:txBody>
          <a:bodyPr anchor="t"/>
          <a:lstStyle/>
          <a:p>
            <a:r>
              <a:rPr lang="en-US" dirty="0"/>
              <a:t>Electrocortical mapping for five participants (for clinical purposes)</a:t>
            </a:r>
          </a:p>
          <a:p>
            <a:r>
              <a:rPr lang="en-US" dirty="0"/>
              <a:t>Provides indication of electrodes where stimulation causes movement</a:t>
            </a:r>
          </a:p>
          <a:p>
            <a:r>
              <a:rPr lang="en-US" dirty="0"/>
              <a:t>Analyzed 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6172-EBBD-0561-DA82-E165F839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19" y="2092046"/>
            <a:ext cx="42545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59E3-F362-3043-DF83-7647E68FEAB3}"/>
              </a:ext>
            </a:extLst>
          </p:cNvPr>
          <p:cNvSpPr txBox="1"/>
          <p:nvPr/>
        </p:nvSpPr>
        <p:spPr>
          <a:xfrm>
            <a:off x="9278773" y="5745157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</p:spTree>
    <p:extLst>
      <p:ext uri="{BB962C8B-B14F-4D97-AF65-F5344CB8AC3E}">
        <p14:creationId xmlns:p14="http://schemas.microsoft.com/office/powerpoint/2010/main" val="195379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72917-0F63-C6E5-6711-5C98DE8FA392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AA7B4-AF43-2F65-43C5-3C68516A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85" y="1588839"/>
            <a:ext cx="8408830" cy="48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</a:t>
            </a:r>
            <a:br>
              <a:rPr lang="en-US" dirty="0"/>
            </a:br>
            <a:r>
              <a:rPr lang="en-US" sz="2400" dirty="0"/>
              <a:t>Aims 1 and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72917-0F63-C6E5-6711-5C98DE8FA392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85EE2-882B-9B99-CBD0-C705855F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84" y="1588838"/>
            <a:ext cx="6627619" cy="30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</a:t>
            </a:r>
            <a:br>
              <a:rPr lang="en-US" dirty="0"/>
            </a:br>
            <a:r>
              <a:rPr lang="en-US" sz="2400" dirty="0"/>
              <a:t>Replicate prior ERD/ERS findings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042F2-6004-A3A8-E3CB-3FD75104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83" y="3486273"/>
            <a:ext cx="4817595" cy="1856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E9700-BC3E-C639-A536-63813BAD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017" y="3496122"/>
            <a:ext cx="4815997" cy="1856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EBEF5-7601-5732-7903-F8D4D36157EC}"/>
              </a:ext>
            </a:extLst>
          </p:cNvPr>
          <p:cNvSpPr txBox="1"/>
          <p:nvPr/>
        </p:nvSpPr>
        <p:spPr>
          <a:xfrm>
            <a:off x="1708727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B37A3-7F18-9B00-8A1F-C7755F246D4F}"/>
              </a:ext>
            </a:extLst>
          </p:cNvPr>
          <p:cNvSpPr txBox="1"/>
          <p:nvPr/>
        </p:nvSpPr>
        <p:spPr>
          <a:xfrm>
            <a:off x="6696363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192BF-4456-4CCB-1167-B68004C417B1}"/>
              </a:ext>
            </a:extLst>
          </p:cNvPr>
          <p:cNvSpPr txBox="1"/>
          <p:nvPr/>
        </p:nvSpPr>
        <p:spPr>
          <a:xfrm>
            <a:off x="5316923" y="5061510"/>
            <a:ext cx="93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relative change from baseline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3E965-6C4A-4880-C770-E237FAAFF26F}"/>
              </a:ext>
            </a:extLst>
          </p:cNvPr>
          <p:cNvSpPr txBox="1"/>
          <p:nvPr/>
        </p:nvSpPr>
        <p:spPr>
          <a:xfrm>
            <a:off x="10326888" y="5078443"/>
            <a:ext cx="93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relative change from baseline</a:t>
            </a:r>
          </a:p>
        </p:txBody>
      </p:sp>
    </p:spTree>
    <p:extLst>
      <p:ext uri="{BB962C8B-B14F-4D97-AF65-F5344CB8AC3E}">
        <p14:creationId xmlns:p14="http://schemas.microsoft.com/office/powerpoint/2010/main" val="379390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{ADB2EC7B-C9B1-DC40-B65C-955D400323CE}tf16401378</Template>
  <TotalTime>2504</TotalTime>
  <Words>849</Words>
  <Application>Microsoft Macintosh PowerPoint</Application>
  <PresentationFormat>Widescreen</PresentationFormat>
  <Paragraphs>84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Shell Dlg 2</vt:lpstr>
      <vt:lpstr>Arial</vt:lpstr>
      <vt:lpstr>Calibri</vt:lpstr>
      <vt:lpstr>Wingdings</vt:lpstr>
      <vt:lpstr>Wingdings 2</vt:lpstr>
      <vt:lpstr>Wingdings 3</vt:lpstr>
      <vt:lpstr>Madison</vt:lpstr>
      <vt:lpstr>Motor power modulations during imagined movements</vt:lpstr>
      <vt:lpstr>Background</vt:lpstr>
      <vt:lpstr>Aims</vt:lpstr>
      <vt:lpstr>Hypotheses</vt:lpstr>
      <vt:lpstr>Data</vt:lpstr>
      <vt:lpstr>Data</vt:lpstr>
      <vt:lpstr>Methods</vt:lpstr>
      <vt:lpstr>Exploratory Aims 1 and 2</vt:lpstr>
      <vt:lpstr>Aim 1: Replicate prior ERD/ERS findings</vt:lpstr>
      <vt:lpstr>Aim 1: Replicate prior ERD/ERS findings</vt:lpstr>
      <vt:lpstr>Aim 2: Investigate real v. imagined power  </vt:lpstr>
      <vt:lpstr>Aim 3 </vt:lpstr>
      <vt:lpstr>Aim 3: Classify without high gamma </vt:lpstr>
      <vt:lpstr>Aim 3: Classify without high gamma </vt:lpstr>
      <vt:lpstr>Conclusions</vt:lpstr>
      <vt:lpstr>Limitations</vt:lpstr>
      <vt:lpstr>Code Availability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imagery</dc:title>
  <dc:creator>Jess Alexander</dc:creator>
  <cp:lastModifiedBy>Jess Alexander</cp:lastModifiedBy>
  <cp:revision>49</cp:revision>
  <dcterms:created xsi:type="dcterms:W3CDTF">2022-07-21T15:26:54Z</dcterms:created>
  <dcterms:modified xsi:type="dcterms:W3CDTF">2022-07-28T22:20:58Z</dcterms:modified>
</cp:coreProperties>
</file>