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0"/>
  </p:notesMasterIdLst>
  <p:sldIdLst>
    <p:sldId id="256" r:id="rId2"/>
    <p:sldId id="257" r:id="rId3"/>
    <p:sldId id="268" r:id="rId4"/>
    <p:sldId id="263" r:id="rId5"/>
    <p:sldId id="285" r:id="rId6"/>
    <p:sldId id="277" r:id="rId7"/>
    <p:sldId id="278" r:id="rId8"/>
    <p:sldId id="284" r:id="rId9"/>
    <p:sldId id="280" r:id="rId10"/>
    <p:sldId id="282" r:id="rId11"/>
    <p:sldId id="261" r:id="rId12"/>
    <p:sldId id="274" r:id="rId13"/>
    <p:sldId id="269" r:id="rId14"/>
    <p:sldId id="262" r:id="rId15"/>
    <p:sldId id="258" r:id="rId16"/>
    <p:sldId id="283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9"/>
    <p:restoredTop sz="77220"/>
  </p:normalViewPr>
  <p:slideViewPr>
    <p:cSldViewPr snapToGrid="0" snapToObjects="1">
      <p:cViewPr varScale="1">
        <p:scale>
          <a:sx n="74" d="100"/>
          <a:sy n="7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196E-C02A-E443-B7E9-38C675B774E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990A-4A1F-C748-A4F9-73086726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trials within bands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changes in high gamma frequency for imagined movements in comparison with actual movements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1200" dirty="0"/>
              <a:t>(with and without high gamma) </a:t>
            </a:r>
            <a:r>
              <a:rPr lang="en-US" dirty="0"/>
              <a:t>Low frequency only models will significantly underperform in the discrimination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S1 Hand, Electrode 27</a:t>
            </a:r>
          </a:p>
          <a:p>
            <a:pPr algn="l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power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Qiu | Jessica Alexander</a:t>
            </a:r>
            <a:br>
              <a:rPr lang="en-US" dirty="0"/>
            </a:br>
            <a:r>
              <a:rPr lang="en-US" dirty="0"/>
              <a:t>Juan Pablo Botero | Kurt Lehner | Lavanya M K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frequency only models will significantly underperform in the discrimination task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7835788-09CB-53C9-3B45-F6D46CFE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1808968"/>
            <a:ext cx="914400" cy="914400"/>
          </a:xfrm>
          <a:prstGeom prst="rect">
            <a:avLst/>
          </a:prstGeom>
        </p:spPr>
      </p:pic>
      <p:pic>
        <p:nvPicPr>
          <p:cNvPr id="7" name="Graphic 6" descr="Back RTL">
            <a:extLst>
              <a:ext uri="{FF2B5EF4-FFF2-40B4-BE49-F238E27FC236}">
                <a16:creationId xmlns:a16="http://schemas.microsoft.com/office/drawing/2014/main" id="{B59E0CEB-659A-D073-1C70-B1856ACB8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4506" y="488097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16B29A-635B-A898-675E-F4CEACD0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30704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851B-3640-F18C-F485-3545A02E5CE0}"/>
              </a:ext>
            </a:extLst>
          </p:cNvPr>
          <p:cNvSpPr txBox="1"/>
          <p:nvPr/>
        </p:nvSpPr>
        <p:spPr>
          <a:xfrm>
            <a:off x="6378905" y="5162550"/>
            <a:ext cx="39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than anticipated (but models with high gamma still perform better...)</a:t>
            </a:r>
          </a:p>
        </p:txBody>
      </p:sp>
    </p:spTree>
    <p:extLst>
      <p:ext uri="{BB962C8B-B14F-4D97-AF65-F5344CB8AC3E}">
        <p14:creationId xmlns:p14="http://schemas.microsoft.com/office/powerpoint/2010/main" val="333276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generalizability of findings: single epileptic subject</a:t>
            </a:r>
          </a:p>
          <a:p>
            <a:r>
              <a:rPr lang="en-US" sz="2400" dirty="0"/>
              <a:t>time constraints: simplified preprocessing, incomplete analysis/validation</a:t>
            </a:r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</a:t>
            </a:r>
            <a:r>
              <a:rPr lang="en-US" sz="1400"/>
              <a:t>NumPy.</a:t>
            </a:r>
            <a:br>
              <a:rPr lang="en-US" sz="1400"/>
            </a:br>
            <a:r>
              <a:rPr lang="en-US" sz="1400" i="1"/>
              <a:t>Nature</a:t>
            </a:r>
            <a:r>
              <a:rPr lang="en-US" sz="1400"/>
              <a:t> </a:t>
            </a:r>
            <a:r>
              <a:rPr lang="en-US" sz="1400" dirty="0"/>
              <a:t>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08" y="3196230"/>
            <a:ext cx="7958331" cy="1077229"/>
          </a:xfrm>
        </p:spPr>
        <p:txBody>
          <a:bodyPr/>
          <a:lstStyle/>
          <a:p>
            <a:r>
              <a:rPr lang="en-US" dirty="0"/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957F1B-D533-623E-2A28-8A6E982D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84" y="1663608"/>
            <a:ext cx="8408829" cy="4868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D80E-DF59-D74D-F260-DDFDE1A79BD3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93723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ROC AUC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E817-AEC2-51A4-20EE-2270881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663609"/>
            <a:ext cx="6567055" cy="41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0BE21-137E-FF77-D0C6-A8348685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67475"/>
            <a:ext cx="6456218" cy="4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261AA5-A58D-4CDF-ED82-7FE12825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6" y="1663609"/>
            <a:ext cx="9914008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Replicate</a:t>
            </a:r>
            <a:r>
              <a:rPr lang="en-US" sz="2800" dirty="0"/>
              <a:t> prior ERD/ERS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Investigate</a:t>
            </a:r>
            <a:r>
              <a:rPr lang="en-US" sz="2800" dirty="0"/>
              <a:t> how power profiles during </a:t>
            </a:r>
            <a:r>
              <a:rPr lang="en-US" sz="2800" u="sng" dirty="0"/>
              <a:t>imagined</a:t>
            </a:r>
            <a:r>
              <a:rPr lang="en-US" sz="2800" dirty="0"/>
              <a:t> and </a:t>
            </a:r>
            <a:r>
              <a:rPr lang="en-US" sz="2800" u="sng" dirty="0"/>
              <a:t>actual</a:t>
            </a:r>
            <a:r>
              <a:rPr lang="en-US" sz="2800" dirty="0"/>
              <a:t> movements differ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Design and build </a:t>
            </a:r>
            <a:r>
              <a:rPr lang="en-US" sz="2800" dirty="0"/>
              <a:t>ML pipeline to classify actual and imagined movements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308107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9" y="3081079"/>
            <a:ext cx="4361515" cy="2926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C911FA-F9A2-D023-933D-4DC9C35A999A}"/>
              </a:ext>
            </a:extLst>
          </p:cNvPr>
          <p:cNvGrpSpPr/>
          <p:nvPr/>
        </p:nvGrpSpPr>
        <p:grpSpPr>
          <a:xfrm>
            <a:off x="1396583" y="3486273"/>
            <a:ext cx="4857397" cy="1883014"/>
            <a:chOff x="1396583" y="3486273"/>
            <a:chExt cx="4857397" cy="18830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7021E7-62D4-AEC9-F2B0-C8470C8E8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583" y="3486273"/>
              <a:ext cx="4817595" cy="18568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021EA-0CE4-9B82-D490-4C7E22F194D7}"/>
                </a:ext>
              </a:extLst>
            </p:cNvPr>
            <p:cNvSpPr txBox="1"/>
            <p:nvPr/>
          </p:nvSpPr>
          <p:spPr>
            <a:xfrm>
              <a:off x="5316923" y="5061510"/>
              <a:ext cx="937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relative change from baseline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09E9A-887C-508E-D252-E741C8F75B84}"/>
              </a:ext>
            </a:extLst>
          </p:cNvPr>
          <p:cNvGrpSpPr/>
          <p:nvPr/>
        </p:nvGrpSpPr>
        <p:grpSpPr>
          <a:xfrm>
            <a:off x="6385017" y="3496122"/>
            <a:ext cx="4878928" cy="1890098"/>
            <a:chOff x="6385017" y="3496122"/>
            <a:chExt cx="4878928" cy="18900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B9228F-164C-9EAA-0C23-CEDDB06CA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5017" y="3496122"/>
              <a:ext cx="4815997" cy="18562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68AC8-2482-352D-B820-171FDF3E0502}"/>
                </a:ext>
              </a:extLst>
            </p:cNvPr>
            <p:cNvSpPr txBox="1"/>
            <p:nvPr/>
          </p:nvSpPr>
          <p:spPr>
            <a:xfrm>
              <a:off x="10326888" y="5078443"/>
              <a:ext cx="937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relative change from baseline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692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</a:t>
            </a:r>
            <a:br>
              <a:rPr lang="en-US" dirty="0"/>
            </a:br>
            <a:r>
              <a:rPr lang="en-US" sz="2700" dirty="0"/>
              <a:t>Investigate real v. imagined power</a:t>
            </a:r>
            <a:br>
              <a:rPr lang="en-US" sz="3600" dirty="0"/>
            </a:br>
            <a:br>
              <a:rPr lang="en-US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1839814"/>
            <a:ext cx="6647710" cy="4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75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EC2BC-AE77-8A1C-6EED-655AFF42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36" y="2503364"/>
            <a:ext cx="7006326" cy="4056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1FE4-8BCF-99C6-88B4-E38B20080945}"/>
              </a:ext>
            </a:extLst>
          </p:cNvPr>
          <p:cNvSpPr txBox="1"/>
          <p:nvPr/>
        </p:nvSpPr>
        <p:spPr>
          <a:xfrm>
            <a:off x="1975138" y="1451875"/>
            <a:ext cx="8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extent do lower frequency bands distinguish actual versus imagined movement?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4E12B8-AFBE-63C7-F2EB-DDA6070D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693" y="3370964"/>
            <a:ext cx="2155889" cy="1853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E1524C-CBDC-DACD-BD1B-3F70BB278770}"/>
              </a:ext>
            </a:extLst>
          </p:cNvPr>
          <p:cNvSpPr txBox="1"/>
          <p:nvPr/>
        </p:nvSpPr>
        <p:spPr>
          <a:xfrm>
            <a:off x="2088913" y="519456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6D26A-19E7-7D72-91BA-6D33862D0BA1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946067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3038A8-493B-488A-0646-30B060F3FBD8}"/>
              </a:ext>
            </a:extLst>
          </p:cNvPr>
          <p:cNvSpPr/>
          <p:nvPr/>
        </p:nvSpPr>
        <p:spPr>
          <a:xfrm>
            <a:off x="5667939" y="2346924"/>
            <a:ext cx="5066322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0BBB4-0A5B-6620-26A9-416240115C0B}"/>
              </a:ext>
            </a:extLst>
          </p:cNvPr>
          <p:cNvSpPr/>
          <p:nvPr/>
        </p:nvSpPr>
        <p:spPr>
          <a:xfrm>
            <a:off x="1273865" y="2346924"/>
            <a:ext cx="4038600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0C4-340C-C8E4-F85D-FD9EB5A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5" y="2346924"/>
            <a:ext cx="4038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6566-18C4-0F26-605B-73EBA2F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9" y="234692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59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5606-C8C5-DEBA-61C0-1D3485D3D01E}"/>
              </a:ext>
            </a:extLst>
          </p:cNvPr>
          <p:cNvSpPr/>
          <p:nvPr/>
        </p:nvSpPr>
        <p:spPr>
          <a:xfrm>
            <a:off x="1272151" y="0"/>
            <a:ext cx="50609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7582B-1A20-55CC-28B4-8A255A6F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53" y="0"/>
            <a:ext cx="48238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586380"/>
            <a:ext cx="3454964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Classification without high gamma</a:t>
            </a:r>
            <a:br>
              <a:rPr lang="en-US" dirty="0"/>
            </a:br>
            <a:endParaRPr lang="en-US" sz="2400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F4B090D7-6D01-91CD-7B80-966A69278EED}"/>
              </a:ext>
            </a:extLst>
          </p:cNvPr>
          <p:cNvSpPr/>
          <p:nvPr/>
        </p:nvSpPr>
        <p:spPr>
          <a:xfrm>
            <a:off x="5816601" y="1536608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D55454B-C345-7A80-2A83-924159D9BEB4}"/>
              </a:ext>
            </a:extLst>
          </p:cNvPr>
          <p:cNvSpPr/>
          <p:nvPr/>
        </p:nvSpPr>
        <p:spPr>
          <a:xfrm>
            <a:off x="5167314" y="1274143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56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2510</TotalTime>
  <Words>847</Words>
  <Application>Microsoft Macintosh PowerPoint</Application>
  <PresentationFormat>Widescreen</PresentationFormat>
  <Paragraphs>87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power modulations during imagined movements</vt:lpstr>
      <vt:lpstr>Background</vt:lpstr>
      <vt:lpstr>Data</vt:lpstr>
      <vt:lpstr>Aims</vt:lpstr>
      <vt:lpstr>Aim 1: Replicate prior ERD/ERS findings</vt:lpstr>
      <vt:lpstr>Aim 2: Investigate real v. imagined power  </vt:lpstr>
      <vt:lpstr>Aim 3 </vt:lpstr>
      <vt:lpstr>Aim 3: Classify without high gamma </vt:lpstr>
      <vt:lpstr>Aim 3: Classification without high gamma </vt:lpstr>
      <vt:lpstr>Conclusions</vt:lpstr>
      <vt:lpstr>Limitations</vt:lpstr>
      <vt:lpstr>Code Availability</vt:lpstr>
      <vt:lpstr>References</vt:lpstr>
      <vt:lpstr>Thanks!</vt:lpstr>
      <vt:lpstr>Supplemental Slides</vt:lpstr>
      <vt:lpstr>Methods</vt:lpstr>
      <vt:lpstr>Sample ROC AUC</vt:lpstr>
      <vt:lpstr>Aim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58</cp:revision>
  <dcterms:created xsi:type="dcterms:W3CDTF">2022-07-21T15:26:54Z</dcterms:created>
  <dcterms:modified xsi:type="dcterms:W3CDTF">2022-07-29T12:55:53Z</dcterms:modified>
</cp:coreProperties>
</file>